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notesSlides/notesSlide86.xml" ContentType="application/vnd.openxmlformats-officedocument.presentationml.notesSlide+xml"/>
  <Override PartName="/ppt/notesSlides/notesSlide87.xml" ContentType="application/vnd.openxmlformats-officedocument.presentationml.notesSlide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notesSlides/notesSlide91.xml" ContentType="application/vnd.openxmlformats-officedocument.presentationml.notesSlide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notesSlides/notesSlide94.xml" ContentType="application/vnd.openxmlformats-officedocument.presentationml.notesSlide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notesSlides/notesSlide97.xml" ContentType="application/vnd.openxmlformats-officedocument.presentationml.notesSlide+xml"/>
  <Override PartName="/ppt/notesSlides/notesSlide98.xml" ContentType="application/vnd.openxmlformats-officedocument.presentationml.notesSlide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ppt/notesSlides/notesSlide103.xml" ContentType="application/vnd.openxmlformats-officedocument.presentationml.notesSlide+xml"/>
  <Override PartName="/ppt/notesSlides/notesSlide104.xml" ContentType="application/vnd.openxmlformats-officedocument.presentationml.notesSlide+xml"/>
  <Override PartName="/ppt/notesSlides/notesSlide105.xml" ContentType="application/vnd.openxmlformats-officedocument.presentationml.notesSlide+xml"/>
  <Override PartName="/ppt/notesSlides/notesSlide106.xml" ContentType="application/vnd.openxmlformats-officedocument.presentationml.notesSlide+xml"/>
  <Override PartName="/ppt/notesSlides/notesSlide107.xml" ContentType="application/vnd.openxmlformats-officedocument.presentationml.notesSlide+xml"/>
  <Override PartName="/ppt/notesSlides/notesSlide108.xml" ContentType="application/vnd.openxmlformats-officedocument.presentationml.notesSlide+xml"/>
  <Override PartName="/ppt/notesSlides/notesSlide109.xml" ContentType="application/vnd.openxmlformats-officedocument.presentationml.notesSlide+xml"/>
  <Override PartName="/ppt/notesSlides/notesSlide110.xml" ContentType="application/vnd.openxmlformats-officedocument.presentationml.notesSlide+xml"/>
  <Override PartName="/ppt/notesSlides/notesSlide111.xml" ContentType="application/vnd.openxmlformats-officedocument.presentationml.notesSlide+xml"/>
  <Override PartName="/ppt/notesSlides/notesSlide112.xml" ContentType="application/vnd.openxmlformats-officedocument.presentationml.notesSlide+xml"/>
  <Override PartName="/ppt/notesSlides/notesSlide113.xml" ContentType="application/vnd.openxmlformats-officedocument.presentationml.notesSlide+xml"/>
  <Override PartName="/ppt/notesSlides/notesSlide114.xml" ContentType="application/vnd.openxmlformats-officedocument.presentationml.notesSlide+xml"/>
  <Override PartName="/ppt/notesSlides/notesSlide115.xml" ContentType="application/vnd.openxmlformats-officedocument.presentationml.notesSlide+xml"/>
  <Override PartName="/ppt/notesSlides/notesSlide116.xml" ContentType="application/vnd.openxmlformats-officedocument.presentationml.notesSlide+xml"/>
  <Override PartName="/ppt/notesSlides/notesSlide117.xml" ContentType="application/vnd.openxmlformats-officedocument.presentationml.notesSlide+xml"/>
  <Override PartName="/ppt/notesSlides/notesSlide118.xml" ContentType="application/vnd.openxmlformats-officedocument.presentationml.notesSlide+xml"/>
  <Override PartName="/ppt/notesSlides/notesSlide119.xml" ContentType="application/vnd.openxmlformats-officedocument.presentationml.notesSlide+xml"/>
  <Override PartName="/ppt/notesSlides/notesSlide120.xml" ContentType="application/vnd.openxmlformats-officedocument.presentationml.notesSlide+xml"/>
  <Override PartName="/ppt/notesSlides/notesSlide121.xml" ContentType="application/vnd.openxmlformats-officedocument.presentationml.notesSlide+xml"/>
  <Override PartName="/ppt/notesSlides/notesSlide122.xml" ContentType="application/vnd.openxmlformats-officedocument.presentationml.notesSlide+xml"/>
  <Override PartName="/ppt/notesSlides/notesSlide123.xml" ContentType="application/vnd.openxmlformats-officedocument.presentationml.notesSlide+xml"/>
  <Override PartName="/ppt/notesSlides/notesSlide124.xml" ContentType="application/vnd.openxmlformats-officedocument.presentationml.notesSlide+xml"/>
  <Override PartName="/ppt/notesSlides/notesSlide125.xml" ContentType="application/vnd.openxmlformats-officedocument.presentationml.notesSlide+xml"/>
  <Override PartName="/ppt/notesSlides/notesSlide126.xml" ContentType="application/vnd.openxmlformats-officedocument.presentationml.notesSlide+xml"/>
  <Override PartName="/ppt/notesSlides/notesSlide127.xml" ContentType="application/vnd.openxmlformats-officedocument.presentationml.notesSlide+xml"/>
  <Override PartName="/ppt/notesSlides/notesSlide128.xml" ContentType="application/vnd.openxmlformats-officedocument.presentationml.notesSlide+xml"/>
  <Override PartName="/ppt/notesSlides/notesSlide129.xml" ContentType="application/vnd.openxmlformats-officedocument.presentationml.notesSlide+xml"/>
  <Override PartName="/ppt/notesSlides/notesSlide130.xml" ContentType="application/vnd.openxmlformats-officedocument.presentationml.notesSlide+xml"/>
  <Override PartName="/ppt/notesSlides/notesSlide131.xml" ContentType="application/vnd.openxmlformats-officedocument.presentationml.notesSlide+xml"/>
  <Override PartName="/ppt/notesSlides/notesSlide132.xml" ContentType="application/vnd.openxmlformats-officedocument.presentationml.notesSlide+xml"/>
  <Override PartName="/ppt/notesSlides/notesSlide133.xml" ContentType="application/vnd.openxmlformats-officedocument.presentationml.notesSlide+xml"/>
  <Override PartName="/ppt/notesSlides/notesSlide134.xml" ContentType="application/vnd.openxmlformats-officedocument.presentationml.notesSlide+xml"/>
  <Override PartName="/ppt/notesSlides/notesSlide135.xml" ContentType="application/vnd.openxmlformats-officedocument.presentationml.notesSlide+xml"/>
  <Override PartName="/ppt/notesSlides/notesSlide136.xml" ContentType="application/vnd.openxmlformats-officedocument.presentationml.notesSlide+xml"/>
  <Override PartName="/ppt/notesSlides/notesSlide137.xml" ContentType="application/vnd.openxmlformats-officedocument.presentationml.notesSlide+xml"/>
  <Override PartName="/ppt/notesSlides/notesSlide138.xml" ContentType="application/vnd.openxmlformats-officedocument.presentationml.notesSlide+xml"/>
  <Override PartName="/ppt/notesSlides/notesSlide139.xml" ContentType="application/vnd.openxmlformats-officedocument.presentationml.notesSlide+xml"/>
  <Override PartName="/ppt/notesSlides/notesSlide140.xml" ContentType="application/vnd.openxmlformats-officedocument.presentationml.notesSlide+xml"/>
  <Override PartName="/ppt/notesSlides/notesSlide141.xml" ContentType="application/vnd.openxmlformats-officedocument.presentationml.notesSlide+xml"/>
  <Override PartName="/ppt/notesSlides/notesSlide142.xml" ContentType="application/vnd.openxmlformats-officedocument.presentationml.notesSlide+xml"/>
  <Override PartName="/ppt/notesSlides/notesSlide143.xml" ContentType="application/vnd.openxmlformats-officedocument.presentationml.notesSlide+xml"/>
  <Override PartName="/ppt/notesSlides/notesSlide144.xml" ContentType="application/vnd.openxmlformats-officedocument.presentationml.notesSlide+xml"/>
  <Override PartName="/ppt/notesSlides/notesSlide145.xml" ContentType="application/vnd.openxmlformats-officedocument.presentationml.notesSlide+xml"/>
  <Override PartName="/ppt/notesSlides/notesSlide146.xml" ContentType="application/vnd.openxmlformats-officedocument.presentationml.notesSlide+xml"/>
  <Override PartName="/ppt/notesSlides/notesSlide147.xml" ContentType="application/vnd.openxmlformats-officedocument.presentationml.notesSlide+xml"/>
  <Override PartName="/ppt/notesSlides/notesSlide148.xml" ContentType="application/vnd.openxmlformats-officedocument.presentationml.notesSlide+xml"/>
  <Override PartName="/ppt/notesSlides/notesSlide14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93"/>
  </p:notesMasterIdLst>
  <p:handoutMasterIdLst>
    <p:handoutMasterId r:id="rId194"/>
  </p:handoutMasterIdLst>
  <p:sldIdLst>
    <p:sldId id="709" r:id="rId2"/>
    <p:sldId id="452" r:id="rId3"/>
    <p:sldId id="453" r:id="rId4"/>
    <p:sldId id="621" r:id="rId5"/>
    <p:sldId id="622" r:id="rId6"/>
    <p:sldId id="623" r:id="rId7"/>
    <p:sldId id="696" r:id="rId8"/>
    <p:sldId id="624" r:id="rId9"/>
    <p:sldId id="626" r:id="rId10"/>
    <p:sldId id="627" r:id="rId11"/>
    <p:sldId id="697" r:id="rId12"/>
    <p:sldId id="628" r:id="rId13"/>
    <p:sldId id="629" r:id="rId14"/>
    <p:sldId id="630" r:id="rId15"/>
    <p:sldId id="631" r:id="rId16"/>
    <p:sldId id="632" r:id="rId17"/>
    <p:sldId id="633" r:id="rId18"/>
    <p:sldId id="634" r:id="rId19"/>
    <p:sldId id="635" r:id="rId20"/>
    <p:sldId id="636" r:id="rId21"/>
    <p:sldId id="637" r:id="rId22"/>
    <p:sldId id="638" r:id="rId23"/>
    <p:sldId id="639" r:id="rId24"/>
    <p:sldId id="492" r:id="rId25"/>
    <p:sldId id="640" r:id="rId26"/>
    <p:sldId id="641" r:id="rId27"/>
    <p:sldId id="643" r:id="rId28"/>
    <p:sldId id="645" r:id="rId29"/>
    <p:sldId id="644" r:id="rId30"/>
    <p:sldId id="699" r:id="rId31"/>
    <p:sldId id="701" r:id="rId32"/>
    <p:sldId id="700" r:id="rId33"/>
    <p:sldId id="646" r:id="rId34"/>
    <p:sldId id="647" r:id="rId35"/>
    <p:sldId id="702" r:id="rId36"/>
    <p:sldId id="703" r:id="rId37"/>
    <p:sldId id="705" r:id="rId38"/>
    <p:sldId id="649" r:id="rId39"/>
    <p:sldId id="704" r:id="rId40"/>
    <p:sldId id="650" r:id="rId41"/>
    <p:sldId id="706" r:id="rId42"/>
    <p:sldId id="651" r:id="rId43"/>
    <p:sldId id="652" r:id="rId44"/>
    <p:sldId id="707" r:id="rId45"/>
    <p:sldId id="708" r:id="rId46"/>
    <p:sldId id="653" r:id="rId47"/>
    <p:sldId id="654" r:id="rId48"/>
    <p:sldId id="710" r:id="rId49"/>
    <p:sldId id="426" r:id="rId50"/>
    <p:sldId id="427" r:id="rId51"/>
    <p:sldId id="342" r:id="rId52"/>
    <p:sldId id="428" r:id="rId53"/>
    <p:sldId id="344" r:id="rId54"/>
    <p:sldId id="345" r:id="rId55"/>
    <p:sldId id="712" r:id="rId56"/>
    <p:sldId id="713" r:id="rId57"/>
    <p:sldId id="346" r:id="rId58"/>
    <p:sldId id="347" r:id="rId59"/>
    <p:sldId id="431" r:id="rId60"/>
    <p:sldId id="711" r:id="rId61"/>
    <p:sldId id="356" r:id="rId62"/>
    <p:sldId id="357" r:id="rId63"/>
    <p:sldId id="358" r:id="rId64"/>
    <p:sldId id="715" r:id="rId65"/>
    <p:sldId id="714" r:id="rId66"/>
    <p:sldId id="351" r:id="rId67"/>
    <p:sldId id="352" r:id="rId68"/>
    <p:sldId id="353" r:id="rId69"/>
    <p:sldId id="354" r:id="rId70"/>
    <p:sldId id="355" r:id="rId71"/>
    <p:sldId id="359" r:id="rId72"/>
    <p:sldId id="360" r:id="rId73"/>
    <p:sldId id="716" r:id="rId74"/>
    <p:sldId id="362" r:id="rId75"/>
    <p:sldId id="437" r:id="rId76"/>
    <p:sldId id="438" r:id="rId77"/>
    <p:sldId id="366" r:id="rId78"/>
    <p:sldId id="367" r:id="rId79"/>
    <p:sldId id="368" r:id="rId80"/>
    <p:sldId id="369" r:id="rId81"/>
    <p:sldId id="446" r:id="rId82"/>
    <p:sldId id="373" r:id="rId83"/>
    <p:sldId id="447" r:id="rId84"/>
    <p:sldId id="374" r:id="rId85"/>
    <p:sldId id="375" r:id="rId86"/>
    <p:sldId id="378" r:id="rId87"/>
    <p:sldId id="376" r:id="rId88"/>
    <p:sldId id="382" r:id="rId89"/>
    <p:sldId id="588" r:id="rId90"/>
    <p:sldId id="672" r:id="rId91"/>
    <p:sldId id="430" r:id="rId92"/>
    <p:sldId id="385" r:id="rId93"/>
    <p:sldId id="659" r:id="rId94"/>
    <p:sldId id="388" r:id="rId95"/>
    <p:sldId id="436" r:id="rId96"/>
    <p:sldId id="396" r:id="rId97"/>
    <p:sldId id="407" r:id="rId98"/>
    <p:sldId id="422" r:id="rId99"/>
    <p:sldId id="455" r:id="rId100"/>
    <p:sldId id="456" r:id="rId101"/>
    <p:sldId id="457" r:id="rId102"/>
    <p:sldId id="458" r:id="rId103"/>
    <p:sldId id="459" r:id="rId104"/>
    <p:sldId id="460" r:id="rId105"/>
    <p:sldId id="461" r:id="rId106"/>
    <p:sldId id="462" r:id="rId107"/>
    <p:sldId id="463" r:id="rId108"/>
    <p:sldId id="464" r:id="rId109"/>
    <p:sldId id="465" r:id="rId110"/>
    <p:sldId id="466" r:id="rId111"/>
    <p:sldId id="467" r:id="rId112"/>
    <p:sldId id="468" r:id="rId113"/>
    <p:sldId id="469" r:id="rId114"/>
    <p:sldId id="471" r:id="rId115"/>
    <p:sldId id="472" r:id="rId116"/>
    <p:sldId id="473" r:id="rId117"/>
    <p:sldId id="474" r:id="rId118"/>
    <p:sldId id="475" r:id="rId119"/>
    <p:sldId id="476" r:id="rId120"/>
    <p:sldId id="477" r:id="rId121"/>
    <p:sldId id="678" r:id="rId122"/>
    <p:sldId id="478" r:id="rId123"/>
    <p:sldId id="479" r:id="rId124"/>
    <p:sldId id="480" r:id="rId125"/>
    <p:sldId id="481" r:id="rId126"/>
    <p:sldId id="679" r:id="rId127"/>
    <p:sldId id="680" r:id="rId128"/>
    <p:sldId id="482" r:id="rId129"/>
    <p:sldId id="660" r:id="rId130"/>
    <p:sldId id="661" r:id="rId131"/>
    <p:sldId id="662" r:id="rId132"/>
    <p:sldId id="663" r:id="rId133"/>
    <p:sldId id="664" r:id="rId134"/>
    <p:sldId id="665" r:id="rId135"/>
    <p:sldId id="666" r:id="rId136"/>
    <p:sldId id="387" r:id="rId137"/>
    <p:sldId id="486" r:id="rId138"/>
    <p:sldId id="591" r:id="rId139"/>
    <p:sldId id="592" r:id="rId140"/>
    <p:sldId id="593" r:id="rId141"/>
    <p:sldId id="594" r:id="rId142"/>
    <p:sldId id="595" r:id="rId143"/>
    <p:sldId id="596" r:id="rId144"/>
    <p:sldId id="597" r:id="rId145"/>
    <p:sldId id="598" r:id="rId146"/>
    <p:sldId id="599" r:id="rId147"/>
    <p:sldId id="600" r:id="rId148"/>
    <p:sldId id="601" r:id="rId149"/>
    <p:sldId id="506" r:id="rId150"/>
    <p:sldId id="603" r:id="rId151"/>
    <p:sldId id="604" r:id="rId152"/>
    <p:sldId id="605" r:id="rId153"/>
    <p:sldId id="606" r:id="rId154"/>
    <p:sldId id="607" r:id="rId155"/>
    <p:sldId id="608" r:id="rId156"/>
    <p:sldId id="609" r:id="rId157"/>
    <p:sldId id="610" r:id="rId158"/>
    <p:sldId id="611" r:id="rId159"/>
    <p:sldId id="612" r:id="rId160"/>
    <p:sldId id="613" r:id="rId161"/>
    <p:sldId id="614" r:id="rId162"/>
    <p:sldId id="615" r:id="rId163"/>
    <p:sldId id="616" r:id="rId164"/>
    <p:sldId id="617" r:id="rId165"/>
    <p:sldId id="618" r:id="rId166"/>
    <p:sldId id="619" r:id="rId167"/>
    <p:sldId id="524" r:id="rId168"/>
    <p:sldId id="525" r:id="rId169"/>
    <p:sldId id="556" r:id="rId170"/>
    <p:sldId id="557" r:id="rId171"/>
    <p:sldId id="558" r:id="rId172"/>
    <p:sldId id="559" r:id="rId173"/>
    <p:sldId id="560" r:id="rId174"/>
    <p:sldId id="561" r:id="rId175"/>
    <p:sldId id="576" r:id="rId176"/>
    <p:sldId id="562" r:id="rId177"/>
    <p:sldId id="563" r:id="rId178"/>
    <p:sldId id="564" r:id="rId179"/>
    <p:sldId id="565" r:id="rId180"/>
    <p:sldId id="719" r:id="rId181"/>
    <p:sldId id="566" r:id="rId182"/>
    <p:sldId id="567" r:id="rId183"/>
    <p:sldId id="568" r:id="rId184"/>
    <p:sldId id="569" r:id="rId185"/>
    <p:sldId id="570" r:id="rId186"/>
    <p:sldId id="571" r:id="rId187"/>
    <p:sldId id="695" r:id="rId188"/>
    <p:sldId id="572" r:id="rId189"/>
    <p:sldId id="574" r:id="rId190"/>
    <p:sldId id="717" r:id="rId191"/>
    <p:sldId id="718" r:id="rId192"/>
  </p:sldIdLst>
  <p:sldSz cx="9648825" cy="6480175"/>
  <p:notesSz cx="6934200" cy="9398000"/>
  <p:custDataLst>
    <p:tags r:id="rId195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10">
          <p15:clr>
            <a:srgbClr val="A4A3A4"/>
          </p15:clr>
        </p15:guide>
        <p15:guide id="2" pos="30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60">
          <p15:clr>
            <a:srgbClr val="A4A3A4"/>
          </p15:clr>
        </p15:guide>
        <p15:guide id="2" pos="218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0021"/>
    <a:srgbClr val="800000"/>
    <a:srgbClr val="FFFFFF"/>
    <a:srgbClr val="DFC0FF"/>
    <a:srgbClr val="FF0000"/>
    <a:srgbClr val="FFCCFF"/>
    <a:srgbClr val="CCECFF"/>
    <a:srgbClr val="CCCCFF"/>
    <a:srgbClr val="CC99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97" autoAdjust="0"/>
    <p:restoredTop sz="87373" autoAdjust="0"/>
  </p:normalViewPr>
  <p:slideViewPr>
    <p:cSldViewPr>
      <p:cViewPr varScale="1">
        <p:scale>
          <a:sx n="103" d="100"/>
          <a:sy n="103" d="100"/>
        </p:scale>
        <p:origin x="1068" y="57"/>
      </p:cViewPr>
      <p:guideLst>
        <p:guide orient="horz" pos="3810"/>
        <p:guide pos="30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1794" y="-78"/>
      </p:cViewPr>
      <p:guideLst>
        <p:guide orient="horz" pos="2960"/>
        <p:guide pos="218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91" Type="http://schemas.openxmlformats.org/officeDocument/2006/relationships/slide" Target="slides/slide190.xml"/><Relationship Id="rId196" Type="http://schemas.openxmlformats.org/officeDocument/2006/relationships/presProps" Target="presProps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28" Type="http://schemas.openxmlformats.org/officeDocument/2006/relationships/slide" Target="slides/slide127.xml"/><Relationship Id="rId144" Type="http://schemas.openxmlformats.org/officeDocument/2006/relationships/slide" Target="slides/slide143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165" Type="http://schemas.openxmlformats.org/officeDocument/2006/relationships/slide" Target="slides/slide164.xml"/><Relationship Id="rId181" Type="http://schemas.openxmlformats.org/officeDocument/2006/relationships/slide" Target="slides/slide180.xml"/><Relationship Id="rId186" Type="http://schemas.openxmlformats.org/officeDocument/2006/relationships/slide" Target="slides/slide185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55" Type="http://schemas.openxmlformats.org/officeDocument/2006/relationships/slide" Target="slides/slide154.xml"/><Relationship Id="rId171" Type="http://schemas.openxmlformats.org/officeDocument/2006/relationships/slide" Target="slides/slide170.xml"/><Relationship Id="rId176" Type="http://schemas.openxmlformats.org/officeDocument/2006/relationships/slide" Target="slides/slide175.xml"/><Relationship Id="rId192" Type="http://schemas.openxmlformats.org/officeDocument/2006/relationships/slide" Target="slides/slide191.xml"/><Relationship Id="rId197" Type="http://schemas.openxmlformats.org/officeDocument/2006/relationships/viewProps" Target="view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slide" Target="slides/slide165.xml"/><Relationship Id="rId182" Type="http://schemas.openxmlformats.org/officeDocument/2006/relationships/slide" Target="slides/slide181.xml"/><Relationship Id="rId187" Type="http://schemas.openxmlformats.org/officeDocument/2006/relationships/slide" Target="slides/slide18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7" Type="http://schemas.openxmlformats.org/officeDocument/2006/relationships/slide" Target="slides/slide176.xml"/><Relationship Id="rId198" Type="http://schemas.openxmlformats.org/officeDocument/2006/relationships/theme" Target="theme/theme1.xml"/><Relationship Id="rId172" Type="http://schemas.openxmlformats.org/officeDocument/2006/relationships/slide" Target="slides/slide171.xml"/><Relationship Id="rId193" Type="http://schemas.openxmlformats.org/officeDocument/2006/relationships/notesMaster" Target="notesMasters/notesMaster1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188" Type="http://schemas.openxmlformats.org/officeDocument/2006/relationships/slide" Target="slides/slide187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183" Type="http://schemas.openxmlformats.org/officeDocument/2006/relationships/slide" Target="slides/slide182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178" Type="http://schemas.openxmlformats.org/officeDocument/2006/relationships/slide" Target="slides/slide177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slide" Target="slides/slide172.xml"/><Relationship Id="rId194" Type="http://schemas.openxmlformats.org/officeDocument/2006/relationships/handoutMaster" Target="handoutMasters/handoutMaster1.xml"/><Relationship Id="rId199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184" Type="http://schemas.openxmlformats.org/officeDocument/2006/relationships/slide" Target="slides/slide183.xml"/><Relationship Id="rId189" Type="http://schemas.openxmlformats.org/officeDocument/2006/relationships/slide" Target="slides/slide188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slide" Target="slides/slide173.xml"/><Relationship Id="rId179" Type="http://schemas.openxmlformats.org/officeDocument/2006/relationships/slide" Target="slides/slide178.xml"/><Relationship Id="rId195" Type="http://schemas.openxmlformats.org/officeDocument/2006/relationships/tags" Target="tags/tag1.xml"/><Relationship Id="rId190" Type="http://schemas.openxmlformats.org/officeDocument/2006/relationships/slide" Target="slides/slide189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185" Type="http://schemas.openxmlformats.org/officeDocument/2006/relationships/slide" Target="slides/slide18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80" Type="http://schemas.openxmlformats.org/officeDocument/2006/relationships/slide" Target="slides/slide179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75" Type="http://schemas.openxmlformats.org/officeDocument/2006/relationships/slide" Target="slides/slide174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54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331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9154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04E73891-16CD-496E-BBC2-41D3F7AEB623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008594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85347" name="Rectangle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801688" y="685800"/>
            <a:ext cx="5330825" cy="3581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2" name="Rectangle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95800"/>
            <a:ext cx="5105400" cy="41910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915400"/>
            <a:ext cx="2971800" cy="457200"/>
          </a:xfrm>
          <a:prstGeom prst="rect">
            <a:avLst/>
          </a:prstGeom>
          <a:noFill/>
          <a:ln w="12700" cap="sq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 New Roman" pitchFamily="18" charset="0"/>
                <a:ea typeface="宋体" pitchFamily="2" charset="-122"/>
              </a:defRPr>
            </a:lvl1pPr>
          </a:lstStyle>
          <a:p>
            <a:pPr>
              <a:defRPr/>
            </a:pPr>
            <a:fld id="{82903503-4344-49C9-999A-BC07DC357CE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810682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3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4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5.xml"/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6.xml"/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7.xml"/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0.xml"/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1.xml"/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2.xml"/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3.xml"/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7.xml"/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9.xml"/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1.xml"/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2.xml"/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3.xml"/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4.xml"/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5.xml"/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2.xml"/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3.xml"/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4.xml"/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5.xml"/><Relationship Id="rId1" Type="http://schemas.openxmlformats.org/officeDocument/2006/relationships/notesMaster" Target="../notesMasters/notesMaster1.xml"/></Relationships>
</file>

<file path=ppt/notesSlides/_rels/notesSlide1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7.xml"/><Relationship Id="rId1" Type="http://schemas.openxmlformats.org/officeDocument/2006/relationships/notesMaster" Target="../notesMasters/notesMaster1.xml"/></Relationships>
</file>

<file path=ppt/notesSlides/_rels/notesSlide1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8.xml"/><Relationship Id="rId1" Type="http://schemas.openxmlformats.org/officeDocument/2006/relationships/notesMaster" Target="../notesMasters/notesMaster1.xml"/></Relationships>
</file>

<file path=ppt/notesSlides/_rels/notesSlide1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9.xml"/><Relationship Id="rId1" Type="http://schemas.openxmlformats.org/officeDocument/2006/relationships/notesMaster" Target="../notesMasters/notesMaster1.xml"/></Relationships>
</file>

<file path=ppt/notesSlides/_rels/notesSlide1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0.xml"/><Relationship Id="rId1" Type="http://schemas.openxmlformats.org/officeDocument/2006/relationships/notesMaster" Target="../notesMasters/notesMaster1.xml"/></Relationships>
</file>

<file path=ppt/notesSlides/_rels/notesSlide1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1.xml"/><Relationship Id="rId1" Type="http://schemas.openxmlformats.org/officeDocument/2006/relationships/notesMaster" Target="../notesMasters/notesMaster1.xml"/></Relationships>
</file>

<file path=ppt/notesSlides/_rels/notesSlide1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2.xml"/><Relationship Id="rId1" Type="http://schemas.openxmlformats.org/officeDocument/2006/relationships/notesMaster" Target="../notesMasters/notesMaster1.xml"/></Relationships>
</file>

<file path=ppt/notesSlides/_rels/notesSlide1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3.xml"/><Relationship Id="rId1" Type="http://schemas.openxmlformats.org/officeDocument/2006/relationships/notesMaster" Target="../notesMasters/notesMaster1.xml"/></Relationships>
</file>

<file path=ppt/notesSlides/_rels/notesSlide1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4.xml"/><Relationship Id="rId1" Type="http://schemas.openxmlformats.org/officeDocument/2006/relationships/notesMaster" Target="../notesMasters/notesMaster1.xml"/></Relationships>
</file>

<file path=ppt/notesSlides/_rels/notesSlide1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6.xml"/><Relationship Id="rId1" Type="http://schemas.openxmlformats.org/officeDocument/2006/relationships/notesMaster" Target="../notesMasters/notesMaster1.xml"/></Relationships>
</file>

<file path=ppt/notesSlides/_rels/notesSlide1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8.xml"/><Relationship Id="rId1" Type="http://schemas.openxmlformats.org/officeDocument/2006/relationships/notesMaster" Target="../notesMasters/notesMaster1.xml"/></Relationships>
</file>

<file path=ppt/notesSlides/_rels/notesSlide1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9.xml"/><Relationship Id="rId1" Type="http://schemas.openxmlformats.org/officeDocument/2006/relationships/notesMaster" Target="../notesMasters/notesMaster1.xml"/></Relationships>
</file>

<file path=ppt/notesSlides/_rels/notesSlide1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1.xml"/><Relationship Id="rId1" Type="http://schemas.openxmlformats.org/officeDocument/2006/relationships/notesMaster" Target="../notesMasters/notesMaster1.xml"/></Relationships>
</file>

<file path=ppt/notesSlides/_rels/notesSlide1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1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1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1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1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1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1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2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4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3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5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7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8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1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B51AC9B-F8DF-4449-9CDB-0B172672923E}" type="slidenum">
              <a:rPr lang="zh-CN" altLang="en-US" smtClean="0"/>
              <a:pPr eaLnBrk="1" hangingPunct="1">
                <a:spcBef>
                  <a:spcPct val="0"/>
                </a:spcBef>
              </a:pPr>
              <a:t>1</a:t>
            </a:fld>
            <a:endParaRPr lang="en-US" altLang="zh-CN"/>
          </a:p>
        </p:txBody>
      </p:sp>
      <p:sp>
        <p:nvSpPr>
          <p:cNvPr id="186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186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313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4D189773-F6F9-4FBE-A456-FFF1126CEBC0}" type="slidenum">
              <a:rPr lang="zh-CN" altLang="en-US" smtClean="0">
                <a:ea typeface="宋体" charset="-122"/>
              </a:rPr>
              <a:pPr/>
              <a:t>13</a:t>
            </a:fld>
            <a:endParaRPr lang="en-US" altLang="zh-CN">
              <a:ea typeface="宋体" charset="-122"/>
            </a:endParaRPr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1569869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D1ACD6E-2461-4F2F-9B45-373332DCAF49}" type="slidenum">
              <a:rPr lang="zh-CN" altLang="en-US" smtClean="0"/>
              <a:pPr eaLnBrk="1" hangingPunct="1">
                <a:spcBef>
                  <a:spcPct val="0"/>
                </a:spcBef>
              </a:pPr>
              <a:t>133</a:t>
            </a:fld>
            <a:endParaRPr lang="en-US" altLang="zh-CN"/>
          </a:p>
        </p:txBody>
      </p:sp>
      <p:sp>
        <p:nvSpPr>
          <p:cNvPr id="264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4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3457438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2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60DA94E-B0C7-44A8-9001-3739398507C0}" type="slidenum">
              <a:rPr lang="zh-CN" altLang="en-US" smtClean="0"/>
              <a:pPr eaLnBrk="1" hangingPunct="1">
                <a:spcBef>
                  <a:spcPct val="0"/>
                </a:spcBef>
              </a:pPr>
              <a:t>134</a:t>
            </a:fld>
            <a:endParaRPr lang="en-US" altLang="zh-CN"/>
          </a:p>
        </p:txBody>
      </p:sp>
      <p:sp>
        <p:nvSpPr>
          <p:cNvPr id="2652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52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57705083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EB52373-1849-4E4B-B8F2-4E585941C2F9}" type="slidenum">
              <a:rPr lang="zh-CN" altLang="en-US" smtClean="0"/>
              <a:pPr eaLnBrk="1" hangingPunct="1">
                <a:spcBef>
                  <a:spcPct val="0"/>
                </a:spcBef>
              </a:pPr>
              <a:t>135</a:t>
            </a:fld>
            <a:endParaRPr lang="en-US" altLang="zh-CN"/>
          </a:p>
        </p:txBody>
      </p:sp>
      <p:sp>
        <p:nvSpPr>
          <p:cNvPr id="266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6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3424309"/>
      </p:ext>
    </p:extLst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8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BA2B79B-B010-43B0-A049-46C8A6303660}" type="slidenum">
              <a:rPr lang="zh-CN" altLang="en-US" smtClean="0"/>
              <a:pPr eaLnBrk="1" hangingPunct="1">
                <a:spcBef>
                  <a:spcPct val="0"/>
                </a:spcBef>
              </a:pPr>
              <a:t>136</a:t>
            </a:fld>
            <a:endParaRPr lang="en-US" altLang="zh-CN"/>
          </a:p>
        </p:txBody>
      </p:sp>
      <p:sp>
        <p:nvSpPr>
          <p:cNvPr id="2498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98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5238954"/>
      </p:ext>
    </p:extLst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1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9C2C4B2-BA03-4409-9907-69EBDEF0FEC6}" type="slidenum">
              <a:rPr lang="zh-CN" altLang="en-US" smtClean="0"/>
              <a:pPr eaLnBrk="1" hangingPunct="1">
                <a:spcBef>
                  <a:spcPct val="0"/>
                </a:spcBef>
              </a:pPr>
              <a:t>137</a:t>
            </a:fld>
            <a:endParaRPr lang="en-US" altLang="zh-CN"/>
          </a:p>
        </p:txBody>
      </p:sp>
      <p:sp>
        <p:nvSpPr>
          <p:cNvPr id="303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31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20878110"/>
      </p:ext>
    </p:extLst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B1748947-304D-461E-81D7-1BAC9E885498}" type="slidenum">
              <a:rPr lang="zh-CN" altLang="en-US" smtClean="0">
                <a:latin typeface="Times New Roman" pitchFamily="18" charset="0"/>
              </a:rPr>
              <a:pPr/>
              <a:t>140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35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5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642282"/>
      </p:ext>
    </p:extLst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1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A97A92EC-085A-4310-B4F6-196266842F6C}" type="slidenum">
              <a:rPr lang="zh-CN" altLang="en-US" smtClean="0">
                <a:latin typeface="Times New Roman" pitchFamily="18" charset="0"/>
              </a:rPr>
              <a:pPr/>
              <a:t>141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361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61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277649"/>
      </p:ext>
    </p:extLst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1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21771CB-FFF9-43A6-BB81-DEC99077516D}" type="slidenum">
              <a:rPr lang="zh-CN" altLang="en-US" smtClean="0"/>
              <a:pPr eaLnBrk="1" hangingPunct="1">
                <a:spcBef>
                  <a:spcPct val="0"/>
                </a:spcBef>
              </a:pPr>
              <a:t>142</a:t>
            </a:fld>
            <a:endParaRPr lang="en-US" altLang="zh-CN"/>
          </a:p>
        </p:txBody>
      </p:sp>
      <p:sp>
        <p:nvSpPr>
          <p:cNvPr id="304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41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2360788"/>
      </p:ext>
    </p:extLst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2826E67B-891F-4029-BE05-A3A688DCE8DB}" type="slidenum">
              <a:rPr lang="zh-CN" altLang="en-US" smtClean="0">
                <a:latin typeface="Times New Roman" pitchFamily="18" charset="0"/>
              </a:rPr>
              <a:pPr/>
              <a:t>143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382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4227704"/>
      </p:ext>
    </p:extLst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4740584F-64C5-4516-BCE1-7591C986DF8B}" type="slidenum">
              <a:rPr lang="zh-CN" altLang="en-US" smtClean="0">
                <a:latin typeface="Times New Roman" pitchFamily="18" charset="0"/>
              </a:rPr>
              <a:pPr/>
              <a:t>144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392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92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6831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41963D73-2B23-4D3E-AF41-7B509DAF9E1D}" type="slidenum">
              <a:rPr lang="zh-CN" altLang="en-US" smtClean="0">
                <a:ea typeface="宋体" charset="-122"/>
              </a:rPr>
              <a:pPr/>
              <a:t>14</a:t>
            </a:fld>
            <a:endParaRPr lang="en-US" altLang="zh-CN">
              <a:ea typeface="宋体" charset="-122"/>
            </a:endParaRPr>
          </a:p>
        </p:txBody>
      </p:sp>
      <p:sp>
        <p:nvSpPr>
          <p:cNvPr id="419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51677"/>
      </p:ext>
    </p:extLst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6DAACC68-01E4-4814-BED8-B07D9523E19C}" type="slidenum">
              <a:rPr lang="zh-CN" altLang="en-US" smtClean="0">
                <a:latin typeface="Times New Roman" pitchFamily="18" charset="0"/>
              </a:rPr>
              <a:pPr/>
              <a:t>145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413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13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1394866"/>
      </p:ext>
    </p:extLst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1714DAAE-9148-4F95-AE41-574ADFF2A23B}" type="slidenum">
              <a:rPr lang="zh-CN" altLang="en-US" smtClean="0">
                <a:latin typeface="Times New Roman" pitchFamily="18" charset="0"/>
              </a:rPr>
              <a:pPr/>
              <a:t>146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42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2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2941552"/>
      </p:ext>
    </p:extLst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fld id="{516D527F-ACA5-4E7A-8EEA-87D4DFBC86C5}" type="slidenum">
              <a:rPr lang="zh-CN" altLang="en-US" smtClean="0">
                <a:latin typeface="Times New Roman" pitchFamily="18" charset="0"/>
              </a:rPr>
              <a:pPr/>
              <a:t>147</a:t>
            </a:fld>
            <a:endParaRPr lang="en-US" altLang="zh-CN">
              <a:latin typeface="Times New Roman" pitchFamily="18" charset="0"/>
            </a:endParaRPr>
          </a:p>
        </p:txBody>
      </p:sp>
      <p:sp>
        <p:nvSpPr>
          <p:cNvPr id="143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2667337"/>
      </p:ext>
    </p:extLst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1DF7A0D9-9222-4E75-B88D-E9D65F2CDABC}" type="slidenum">
              <a:rPr lang="zh-CN" altLang="en-US" smtClean="0"/>
              <a:pPr eaLnBrk="1" hangingPunct="1">
                <a:spcBef>
                  <a:spcPct val="0"/>
                </a:spcBef>
              </a:pPr>
              <a:t>149</a:t>
            </a:fld>
            <a:endParaRPr lang="en-US" altLang="zh-CN"/>
          </a:p>
        </p:txBody>
      </p:sp>
      <p:sp>
        <p:nvSpPr>
          <p:cNvPr id="305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51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08742652"/>
      </p:ext>
    </p:extLst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1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133764E-C865-4215-A511-28FF20301847}" type="slidenum">
              <a:rPr lang="zh-CN" altLang="en-US" smtClean="0"/>
              <a:pPr eaLnBrk="1" hangingPunct="1">
                <a:spcBef>
                  <a:spcPct val="0"/>
                </a:spcBef>
              </a:pPr>
              <a:t>151</a:t>
            </a:fld>
            <a:endParaRPr lang="en-US" altLang="zh-CN"/>
          </a:p>
        </p:txBody>
      </p:sp>
      <p:sp>
        <p:nvSpPr>
          <p:cNvPr id="3061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61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1523713"/>
      </p:ext>
    </p:extLst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6223C7B-0FE4-4AB0-A1AE-E59394E24BA6}" type="slidenum">
              <a:rPr lang="zh-CN" altLang="en-US" smtClean="0"/>
              <a:pPr eaLnBrk="1" hangingPunct="1">
                <a:spcBef>
                  <a:spcPct val="0"/>
                </a:spcBef>
              </a:pPr>
              <a:t>152</a:t>
            </a:fld>
            <a:endParaRPr lang="en-US" altLang="zh-CN"/>
          </a:p>
        </p:txBody>
      </p:sp>
      <p:sp>
        <p:nvSpPr>
          <p:cNvPr id="307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72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8115410"/>
      </p:ext>
    </p:extLst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2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A8F480F-838E-4F10-94CB-8A1F1601FF0F}" type="slidenum">
              <a:rPr lang="zh-CN" altLang="en-US" smtClean="0"/>
              <a:pPr eaLnBrk="1" hangingPunct="1">
                <a:spcBef>
                  <a:spcPct val="0"/>
                </a:spcBef>
              </a:pPr>
              <a:t>153</a:t>
            </a:fld>
            <a:endParaRPr lang="en-US" altLang="zh-CN"/>
          </a:p>
        </p:txBody>
      </p:sp>
      <p:sp>
        <p:nvSpPr>
          <p:cNvPr id="3082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82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5115109"/>
      </p:ext>
    </p:extLst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AE3A88C-0C9E-4F26-919B-D129E33F0B6D}" type="slidenum">
              <a:rPr lang="zh-CN" altLang="en-US" smtClean="0"/>
              <a:pPr eaLnBrk="1" hangingPunct="1">
                <a:spcBef>
                  <a:spcPct val="0"/>
                </a:spcBef>
              </a:pPr>
              <a:t>154</a:t>
            </a:fld>
            <a:endParaRPr lang="en-US" altLang="zh-CN"/>
          </a:p>
        </p:txBody>
      </p:sp>
      <p:sp>
        <p:nvSpPr>
          <p:cNvPr id="309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9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7629450"/>
      </p:ext>
    </p:extLst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2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7349301-005C-456D-BE4E-A30C25C5057D}" type="slidenum">
              <a:rPr lang="zh-CN" altLang="en-US" smtClean="0"/>
              <a:pPr eaLnBrk="1" hangingPunct="1">
                <a:spcBef>
                  <a:spcPct val="0"/>
                </a:spcBef>
              </a:pPr>
              <a:t>155</a:t>
            </a:fld>
            <a:endParaRPr lang="en-US" altLang="zh-CN"/>
          </a:p>
        </p:txBody>
      </p:sp>
      <p:sp>
        <p:nvSpPr>
          <p:cNvPr id="310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02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5717908"/>
      </p:ext>
    </p:extLst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12D0B19-70C9-412B-A8EC-416F30814942}" type="slidenum">
              <a:rPr lang="zh-CN" altLang="en-US" smtClean="0"/>
              <a:pPr eaLnBrk="1" hangingPunct="1">
                <a:spcBef>
                  <a:spcPct val="0"/>
                </a:spcBef>
              </a:pPr>
              <a:t>156</a:t>
            </a:fld>
            <a:endParaRPr lang="en-US" altLang="zh-CN"/>
          </a:p>
        </p:txBody>
      </p:sp>
      <p:sp>
        <p:nvSpPr>
          <p:cNvPr id="311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13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383523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FDFD6932-B55D-4EEA-8558-ED16246D7C45}" type="slidenum">
              <a:rPr lang="zh-CN" altLang="en-US" smtClean="0">
                <a:ea typeface="宋体" charset="-122"/>
              </a:rPr>
              <a:pPr/>
              <a:t>16</a:t>
            </a:fld>
            <a:endParaRPr lang="en-US" altLang="zh-CN">
              <a:ea typeface="宋体" charset="-122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1955730"/>
      </p:ext>
    </p:extLst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889B336D-3A57-4D50-8F0B-49AB84A6E74E}" type="slidenum">
              <a:rPr lang="zh-CN" altLang="en-US" smtClean="0"/>
              <a:pPr eaLnBrk="1" hangingPunct="1">
                <a:spcBef>
                  <a:spcPct val="0"/>
                </a:spcBef>
              </a:pPr>
              <a:t>157</a:t>
            </a:fld>
            <a:endParaRPr lang="en-US" altLang="zh-CN"/>
          </a:p>
        </p:txBody>
      </p:sp>
      <p:sp>
        <p:nvSpPr>
          <p:cNvPr id="3123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23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9582707"/>
      </p:ext>
    </p:extLst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30993EC-7408-4D77-9DAD-DBA2DBC20EC4}" type="slidenum">
              <a:rPr lang="zh-CN" altLang="en-US" smtClean="0"/>
              <a:pPr eaLnBrk="1" hangingPunct="1">
                <a:spcBef>
                  <a:spcPct val="0"/>
                </a:spcBef>
              </a:pPr>
              <a:t>158</a:t>
            </a:fld>
            <a:endParaRPr lang="en-US" altLang="zh-CN"/>
          </a:p>
        </p:txBody>
      </p:sp>
      <p:sp>
        <p:nvSpPr>
          <p:cNvPr id="313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33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59602836"/>
      </p:ext>
    </p:extLst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7E3CCF9B-0265-4008-BEC8-C50F919ECFF9}" type="slidenum">
              <a:rPr lang="zh-CN" altLang="en-US" smtClean="0"/>
              <a:pPr eaLnBrk="1" hangingPunct="1">
                <a:spcBef>
                  <a:spcPct val="0"/>
                </a:spcBef>
              </a:pPr>
              <a:t>159</a:t>
            </a:fld>
            <a:endParaRPr lang="en-US" altLang="zh-CN"/>
          </a:p>
        </p:txBody>
      </p:sp>
      <p:sp>
        <p:nvSpPr>
          <p:cNvPr id="314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4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0990885"/>
      </p:ext>
    </p:extLst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8F5906C-576B-4BB6-AB48-50DB88F7969F}" type="slidenum">
              <a:rPr lang="zh-CN" altLang="en-US" smtClean="0"/>
              <a:pPr eaLnBrk="1" hangingPunct="1">
                <a:spcBef>
                  <a:spcPct val="0"/>
                </a:spcBef>
              </a:pPr>
              <a:t>160</a:t>
            </a:fld>
            <a:endParaRPr lang="en-US" altLang="zh-CN"/>
          </a:p>
        </p:txBody>
      </p:sp>
      <p:sp>
        <p:nvSpPr>
          <p:cNvPr id="315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5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4976275"/>
      </p:ext>
    </p:extLst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9920BFC-CD49-4396-A154-90EE7E48F7DA}" type="slidenum">
              <a:rPr lang="zh-CN" altLang="en-US" smtClean="0"/>
              <a:pPr eaLnBrk="1" hangingPunct="1">
                <a:spcBef>
                  <a:spcPct val="0"/>
                </a:spcBef>
              </a:pPr>
              <a:t>161</a:t>
            </a:fld>
            <a:endParaRPr lang="en-US" altLang="zh-CN"/>
          </a:p>
        </p:txBody>
      </p:sp>
      <p:sp>
        <p:nvSpPr>
          <p:cNvPr id="316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64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841239"/>
      </p:ext>
    </p:extLst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AA54600-3FE8-45D5-A02C-C48DD5A0B202}" type="slidenum">
              <a:rPr lang="zh-CN" altLang="en-US" smtClean="0"/>
              <a:pPr eaLnBrk="1" hangingPunct="1">
                <a:spcBef>
                  <a:spcPct val="0"/>
                </a:spcBef>
              </a:pPr>
              <a:t>162</a:t>
            </a:fld>
            <a:endParaRPr lang="en-US" altLang="zh-CN"/>
          </a:p>
        </p:txBody>
      </p:sp>
      <p:sp>
        <p:nvSpPr>
          <p:cNvPr id="3174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74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40331745"/>
      </p:ext>
    </p:extLst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FE0A73E-C5D6-444E-BD47-0961EE07F32D}" type="slidenum">
              <a:rPr lang="zh-CN" altLang="en-US" smtClean="0"/>
              <a:pPr eaLnBrk="1" hangingPunct="1">
                <a:spcBef>
                  <a:spcPct val="0"/>
                </a:spcBef>
              </a:pPr>
              <a:t>163</a:t>
            </a:fld>
            <a:endParaRPr lang="en-US" altLang="zh-CN"/>
          </a:p>
        </p:txBody>
      </p:sp>
      <p:sp>
        <p:nvSpPr>
          <p:cNvPr id="3184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84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70628313"/>
      </p:ext>
    </p:extLst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4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CF7FD85-BB93-438B-BBF7-543185589063}" type="slidenum">
              <a:rPr lang="zh-CN" altLang="en-US" smtClean="0"/>
              <a:pPr eaLnBrk="1" hangingPunct="1">
                <a:spcBef>
                  <a:spcPct val="0"/>
                </a:spcBef>
              </a:pPr>
              <a:t>164</a:t>
            </a:fld>
            <a:endParaRPr lang="en-US" altLang="zh-CN"/>
          </a:p>
        </p:txBody>
      </p:sp>
      <p:sp>
        <p:nvSpPr>
          <p:cNvPr id="3194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194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5664546"/>
      </p:ext>
    </p:extLst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7F2E525-1F2A-4872-9736-CD179A2DFBB6}" type="slidenum">
              <a:rPr lang="zh-CN" altLang="en-US" smtClean="0"/>
              <a:pPr eaLnBrk="1" hangingPunct="1">
                <a:spcBef>
                  <a:spcPct val="0"/>
                </a:spcBef>
              </a:pPr>
              <a:t>165</a:t>
            </a:fld>
            <a:endParaRPr lang="en-US" altLang="zh-CN"/>
          </a:p>
        </p:txBody>
      </p:sp>
      <p:sp>
        <p:nvSpPr>
          <p:cNvPr id="320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05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27175983"/>
      </p:ext>
    </p:extLst>
  </p:cSld>
  <p:clrMapOvr>
    <a:masterClrMapping/>
  </p:clrMapOvr>
</p:notes>
</file>

<file path=ppt/notesSlides/notesSlide1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5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07187A9-B97D-43DD-968C-6A8EE40F8065}" type="slidenum">
              <a:rPr lang="zh-CN" altLang="en-US" smtClean="0"/>
              <a:pPr eaLnBrk="1" hangingPunct="1">
                <a:spcBef>
                  <a:spcPct val="0"/>
                </a:spcBef>
              </a:pPr>
              <a:t>166</a:t>
            </a:fld>
            <a:endParaRPr lang="en-US" altLang="zh-CN"/>
          </a:p>
        </p:txBody>
      </p:sp>
      <p:sp>
        <p:nvSpPr>
          <p:cNvPr id="3215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15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48683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251D9234-ABA4-4F4B-A82B-B98F344805BC}" type="slidenum">
              <a:rPr lang="zh-CN" altLang="en-US" smtClean="0">
                <a:ea typeface="宋体" charset="-122"/>
              </a:rPr>
              <a:pPr/>
              <a:t>17</a:t>
            </a:fld>
            <a:endParaRPr lang="en-US" altLang="zh-CN">
              <a:ea typeface="宋体" charset="-122"/>
            </a:endParaRPr>
          </a:p>
        </p:txBody>
      </p:sp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8266086"/>
      </p:ext>
    </p:extLst>
  </p:cSld>
  <p:clrMapOvr>
    <a:masterClrMapping/>
  </p:clrMapOvr>
</p:notes>
</file>

<file path=ppt/notesSlides/notesSlide1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5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EA2488D-BF71-4A02-B5BA-F7C5A81E42DF}" type="slidenum">
              <a:rPr lang="zh-CN" altLang="en-US" smtClean="0"/>
              <a:pPr eaLnBrk="1" hangingPunct="1">
                <a:spcBef>
                  <a:spcPct val="0"/>
                </a:spcBef>
              </a:pPr>
              <a:t>167</a:t>
            </a:fld>
            <a:endParaRPr lang="en-US" altLang="zh-CN"/>
          </a:p>
        </p:txBody>
      </p:sp>
      <p:sp>
        <p:nvSpPr>
          <p:cNvPr id="322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25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7823577"/>
      </p:ext>
    </p:extLst>
  </p:cSld>
  <p:clrMapOvr>
    <a:masterClrMapping/>
  </p:clrMapOvr>
</p:notes>
</file>

<file path=ppt/notesSlides/notesSlide1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5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8BF7271-FDBA-4304-9B39-83094C316487}" type="slidenum">
              <a:rPr lang="zh-CN" altLang="en-US" smtClean="0"/>
              <a:pPr eaLnBrk="1" hangingPunct="1">
                <a:spcBef>
                  <a:spcPct val="0"/>
                </a:spcBef>
              </a:pPr>
              <a:t>168</a:t>
            </a:fld>
            <a:endParaRPr lang="en-US" altLang="zh-CN"/>
          </a:p>
        </p:txBody>
      </p:sp>
      <p:sp>
        <p:nvSpPr>
          <p:cNvPr id="3235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35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8865167"/>
      </p:ext>
    </p:extLst>
  </p:cSld>
  <p:clrMapOvr>
    <a:masterClrMapping/>
  </p:clrMapOvr>
</p:notes>
</file>

<file path=ppt/notesSlides/notesSlide1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D9689A7-435E-4CDF-B7ED-DA84512BB38F}" type="slidenum">
              <a:rPr lang="zh-CN" altLang="en-US" smtClean="0"/>
              <a:pPr eaLnBrk="1" hangingPunct="1">
                <a:spcBef>
                  <a:spcPct val="0"/>
                </a:spcBef>
              </a:pPr>
              <a:t>169</a:t>
            </a:fld>
            <a:endParaRPr lang="en-US" altLang="zh-CN"/>
          </a:p>
        </p:txBody>
      </p:sp>
      <p:sp>
        <p:nvSpPr>
          <p:cNvPr id="324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46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9119345"/>
      </p:ext>
    </p:extLst>
  </p:cSld>
  <p:clrMapOvr>
    <a:masterClrMapping/>
  </p:clrMapOvr>
</p:notes>
</file>

<file path=ppt/notesSlides/notesSlide1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0D7F7CD-9807-44B5-A919-BDC97ADF2149}" type="slidenum">
              <a:rPr lang="zh-CN" altLang="en-US" smtClean="0"/>
              <a:pPr eaLnBrk="1" hangingPunct="1">
                <a:spcBef>
                  <a:spcPct val="0"/>
                </a:spcBef>
              </a:pPr>
              <a:t>170</a:t>
            </a:fld>
            <a:endParaRPr lang="en-US" altLang="zh-CN"/>
          </a:p>
        </p:txBody>
      </p:sp>
      <p:sp>
        <p:nvSpPr>
          <p:cNvPr id="325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5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9738108"/>
      </p:ext>
    </p:extLst>
  </p:cSld>
  <p:clrMapOvr>
    <a:masterClrMapping/>
  </p:clrMapOvr>
</p:notes>
</file>

<file path=ppt/notesSlides/notesSlide1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0A52EEB-9D1E-477E-940C-BC06BC566DBE}" type="slidenum">
              <a:rPr lang="zh-CN" altLang="en-US" smtClean="0"/>
              <a:pPr eaLnBrk="1" hangingPunct="1">
                <a:spcBef>
                  <a:spcPct val="0"/>
                </a:spcBef>
              </a:pPr>
              <a:t>171</a:t>
            </a:fld>
            <a:endParaRPr lang="en-US" altLang="zh-CN"/>
          </a:p>
        </p:txBody>
      </p:sp>
      <p:sp>
        <p:nvSpPr>
          <p:cNvPr id="326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66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3183398"/>
      </p:ext>
    </p:extLst>
  </p:cSld>
  <p:clrMapOvr>
    <a:masterClrMapping/>
  </p:clrMapOvr>
</p:notes>
</file>

<file path=ppt/notesSlides/notesSlide1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0841DF7-7DFA-4507-B501-7E856F502978}" type="slidenum">
              <a:rPr lang="zh-CN" altLang="en-US" smtClean="0"/>
              <a:pPr eaLnBrk="1" hangingPunct="1">
                <a:spcBef>
                  <a:spcPct val="0"/>
                </a:spcBef>
              </a:pPr>
              <a:t>172</a:t>
            </a:fld>
            <a:endParaRPr lang="en-US" altLang="zh-CN"/>
          </a:p>
        </p:txBody>
      </p:sp>
      <p:sp>
        <p:nvSpPr>
          <p:cNvPr id="327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76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2990174"/>
      </p:ext>
    </p:extLst>
  </p:cSld>
  <p:clrMapOvr>
    <a:masterClrMapping/>
  </p:clrMapOvr>
</p:notes>
</file>

<file path=ppt/notesSlides/notesSlide1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89CCD08-09A7-467C-86BA-1A02406D0A16}" type="slidenum">
              <a:rPr lang="zh-CN" altLang="en-US" smtClean="0"/>
              <a:pPr eaLnBrk="1" hangingPunct="1">
                <a:spcBef>
                  <a:spcPct val="0"/>
                </a:spcBef>
              </a:pPr>
              <a:t>173</a:t>
            </a:fld>
            <a:endParaRPr lang="en-US" altLang="zh-CN"/>
          </a:p>
        </p:txBody>
      </p:sp>
      <p:sp>
        <p:nvSpPr>
          <p:cNvPr id="328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87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8405071"/>
      </p:ext>
    </p:extLst>
  </p:cSld>
  <p:clrMapOvr>
    <a:masterClrMapping/>
  </p:clrMapOvr>
</p:notes>
</file>

<file path=ppt/notesSlides/notesSlide1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7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3E4DA0B-EFAC-4DAB-A1F9-87AC31E03E7B}" type="slidenum">
              <a:rPr lang="zh-CN" altLang="en-US" smtClean="0"/>
              <a:pPr eaLnBrk="1" hangingPunct="1">
                <a:spcBef>
                  <a:spcPct val="0"/>
                </a:spcBef>
              </a:pPr>
              <a:t>174</a:t>
            </a:fld>
            <a:endParaRPr lang="en-US" altLang="zh-CN"/>
          </a:p>
        </p:txBody>
      </p:sp>
      <p:sp>
        <p:nvSpPr>
          <p:cNvPr id="3297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297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6682634"/>
      </p:ext>
    </p:extLst>
  </p:cSld>
  <p:clrMapOvr>
    <a:masterClrMapping/>
  </p:clrMapOvr>
</p:notes>
</file>

<file path=ppt/notesSlides/notesSlide1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854ED02-03B1-435F-8F08-1DB78387C83B}" type="slidenum">
              <a:rPr lang="zh-CN" altLang="en-US" smtClean="0"/>
              <a:pPr eaLnBrk="1" hangingPunct="1">
                <a:spcBef>
                  <a:spcPct val="0"/>
                </a:spcBef>
              </a:pPr>
              <a:t>176</a:t>
            </a:fld>
            <a:endParaRPr lang="en-US" altLang="zh-CN"/>
          </a:p>
        </p:txBody>
      </p:sp>
      <p:sp>
        <p:nvSpPr>
          <p:cNvPr id="330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0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2106579"/>
      </p:ext>
    </p:extLst>
  </p:cSld>
  <p:clrMapOvr>
    <a:masterClrMapping/>
  </p:clrMapOvr>
</p:notes>
</file>

<file path=ppt/notesSlides/notesSlide1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1C27CBF-BB81-44CD-916B-9A7BBDB98358}" type="slidenum">
              <a:rPr lang="zh-CN" altLang="en-US" smtClean="0"/>
              <a:pPr eaLnBrk="1" hangingPunct="1">
                <a:spcBef>
                  <a:spcPct val="0"/>
                </a:spcBef>
              </a:pPr>
              <a:t>177</a:t>
            </a:fld>
            <a:endParaRPr lang="en-US" altLang="zh-CN"/>
          </a:p>
        </p:txBody>
      </p:sp>
      <p:sp>
        <p:nvSpPr>
          <p:cNvPr id="3317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17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9170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65EAB125-77A7-498B-85F8-73ED7085B19B}" type="slidenum">
              <a:rPr lang="zh-CN" altLang="en-US" smtClean="0">
                <a:ea typeface="宋体" charset="-122"/>
              </a:rPr>
              <a:pPr/>
              <a:t>20</a:t>
            </a:fld>
            <a:endParaRPr lang="en-US" altLang="zh-CN">
              <a:ea typeface="宋体" charset="-122"/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0745872"/>
      </p:ext>
    </p:extLst>
  </p:cSld>
  <p:clrMapOvr>
    <a:masterClrMapping/>
  </p:clrMapOvr>
</p:notes>
</file>

<file path=ppt/notesSlides/notesSlide1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8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F1EAD55-4286-42D2-9FF4-23840505A0CD}" type="slidenum">
              <a:rPr lang="zh-CN" altLang="en-US" smtClean="0"/>
              <a:pPr eaLnBrk="1" hangingPunct="1">
                <a:spcBef>
                  <a:spcPct val="0"/>
                </a:spcBef>
              </a:pPr>
              <a:t>178</a:t>
            </a:fld>
            <a:endParaRPr lang="en-US" altLang="zh-CN"/>
          </a:p>
        </p:txBody>
      </p:sp>
      <p:sp>
        <p:nvSpPr>
          <p:cNvPr id="332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28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47249074"/>
      </p:ext>
    </p:extLst>
  </p:cSld>
  <p:clrMapOvr>
    <a:masterClrMapping/>
  </p:clrMapOvr>
</p:notes>
</file>

<file path=ppt/notesSlides/notesSlide1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8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24F2E82-D61B-4A60-BF63-15C454E5636C}" type="slidenum">
              <a:rPr lang="zh-CN" altLang="en-US" smtClean="0"/>
              <a:pPr eaLnBrk="1" hangingPunct="1">
                <a:spcBef>
                  <a:spcPct val="0"/>
                </a:spcBef>
              </a:pPr>
              <a:t>179</a:t>
            </a:fld>
            <a:endParaRPr lang="en-US" altLang="zh-CN"/>
          </a:p>
        </p:txBody>
      </p:sp>
      <p:sp>
        <p:nvSpPr>
          <p:cNvPr id="3338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38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9016046"/>
      </p:ext>
    </p:extLst>
  </p:cSld>
  <p:clrMapOvr>
    <a:masterClrMapping/>
  </p:clrMapOvr>
</p:notes>
</file>

<file path=ppt/notesSlides/notesSlide1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E779093-F95A-4217-8A72-61338FF008DE}" type="slidenum">
              <a:rPr lang="zh-CN" altLang="en-US" smtClean="0"/>
              <a:pPr eaLnBrk="1" hangingPunct="1">
                <a:spcBef>
                  <a:spcPct val="0"/>
                </a:spcBef>
              </a:pPr>
              <a:t>181</a:t>
            </a:fld>
            <a:endParaRPr lang="en-US" altLang="zh-CN"/>
          </a:p>
        </p:txBody>
      </p:sp>
      <p:sp>
        <p:nvSpPr>
          <p:cNvPr id="334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48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1266167"/>
      </p:ext>
    </p:extLst>
  </p:cSld>
  <p:clrMapOvr>
    <a:masterClrMapping/>
  </p:clrMapOvr>
</p:notes>
</file>

<file path=ppt/notesSlides/notesSlide1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8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7BA27CCB-B197-4CD2-B831-4C6D3677991F}" type="slidenum">
              <a:rPr lang="zh-CN" altLang="en-US" smtClean="0"/>
              <a:pPr eaLnBrk="1" hangingPunct="1">
                <a:spcBef>
                  <a:spcPct val="0"/>
                </a:spcBef>
              </a:pPr>
              <a:t>182</a:t>
            </a:fld>
            <a:endParaRPr lang="en-US" altLang="zh-CN"/>
          </a:p>
        </p:txBody>
      </p:sp>
      <p:sp>
        <p:nvSpPr>
          <p:cNvPr id="3358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58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2252432"/>
      </p:ext>
    </p:extLst>
  </p:cSld>
  <p:clrMapOvr>
    <a:masterClrMapping/>
  </p:clrMapOvr>
</p:notes>
</file>

<file path=ppt/notesSlides/notesSlide1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6C4EC05-956A-495C-B2E6-BDD4430C8771}" type="slidenum">
              <a:rPr lang="zh-CN" altLang="en-US" smtClean="0"/>
              <a:pPr eaLnBrk="1" hangingPunct="1">
                <a:spcBef>
                  <a:spcPct val="0"/>
                </a:spcBef>
              </a:pPr>
              <a:t>183</a:t>
            </a:fld>
            <a:endParaRPr lang="en-US" altLang="zh-CN"/>
          </a:p>
        </p:txBody>
      </p:sp>
      <p:sp>
        <p:nvSpPr>
          <p:cNvPr id="336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69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3482527"/>
      </p:ext>
    </p:extLst>
  </p:cSld>
  <p:clrMapOvr>
    <a:masterClrMapping/>
  </p:clrMapOvr>
</p:notes>
</file>

<file path=ppt/notesSlides/notesSlide1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2152472-6CA5-4B5C-AA2F-FAAF55EBD6FB}" type="slidenum">
              <a:rPr lang="zh-CN" altLang="en-US" smtClean="0"/>
              <a:pPr eaLnBrk="1" hangingPunct="1">
                <a:spcBef>
                  <a:spcPct val="0"/>
                </a:spcBef>
              </a:pPr>
              <a:t>184</a:t>
            </a:fld>
            <a:endParaRPr lang="en-US" altLang="zh-CN"/>
          </a:p>
        </p:txBody>
      </p:sp>
      <p:sp>
        <p:nvSpPr>
          <p:cNvPr id="3379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79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3233529"/>
      </p:ext>
    </p:extLst>
  </p:cSld>
  <p:clrMapOvr>
    <a:masterClrMapping/>
  </p:clrMapOvr>
</p:notes>
</file>

<file path=ppt/notesSlides/notesSlide1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9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8BB18439-9DF6-406C-8D39-37D6AA36C840}" type="slidenum">
              <a:rPr lang="zh-CN" altLang="en-US" smtClean="0"/>
              <a:pPr eaLnBrk="1" hangingPunct="1">
                <a:spcBef>
                  <a:spcPct val="0"/>
                </a:spcBef>
              </a:pPr>
              <a:t>185</a:t>
            </a:fld>
            <a:endParaRPr lang="en-US" altLang="zh-CN"/>
          </a:p>
        </p:txBody>
      </p:sp>
      <p:sp>
        <p:nvSpPr>
          <p:cNvPr id="3389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89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7134009"/>
      </p:ext>
    </p:extLst>
  </p:cSld>
  <p:clrMapOvr>
    <a:masterClrMapping/>
  </p:clrMapOvr>
</p:notes>
</file>

<file path=ppt/notesSlides/notesSlide1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9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DA07720-66C9-4B97-A944-93A33B3CBAAC}" type="slidenum">
              <a:rPr lang="zh-CN" altLang="en-US" smtClean="0"/>
              <a:pPr eaLnBrk="1" hangingPunct="1">
                <a:spcBef>
                  <a:spcPct val="0"/>
                </a:spcBef>
              </a:pPr>
              <a:t>186</a:t>
            </a:fld>
            <a:endParaRPr lang="en-US" altLang="zh-CN"/>
          </a:p>
        </p:txBody>
      </p:sp>
      <p:sp>
        <p:nvSpPr>
          <p:cNvPr id="3399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399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2332754"/>
      </p:ext>
    </p:extLst>
  </p:cSld>
  <p:clrMapOvr>
    <a:masterClrMapping/>
  </p:clrMapOvr>
</p:notes>
</file>

<file path=ppt/notesSlides/notesSlide1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FC3C807-774E-44E4-858A-152203684ACD}" type="slidenum">
              <a:rPr lang="zh-CN" altLang="en-US" smtClean="0"/>
              <a:pPr eaLnBrk="1" hangingPunct="1">
                <a:spcBef>
                  <a:spcPct val="0"/>
                </a:spcBef>
              </a:pPr>
              <a:t>188</a:t>
            </a:fld>
            <a:endParaRPr lang="en-US" altLang="zh-CN"/>
          </a:p>
        </p:txBody>
      </p:sp>
      <p:sp>
        <p:nvSpPr>
          <p:cNvPr id="340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40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2081332"/>
      </p:ext>
    </p:extLst>
  </p:cSld>
  <p:clrMapOvr>
    <a:masterClrMapping/>
  </p:clrMapOvr>
</p:notes>
</file>

<file path=ppt/notesSlides/notesSlide1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74CF537-8E07-42BB-B456-A7DB12CC2B6E}" type="slidenum">
              <a:rPr lang="zh-CN" altLang="en-US" smtClean="0"/>
              <a:pPr eaLnBrk="1" hangingPunct="1">
                <a:spcBef>
                  <a:spcPct val="0"/>
                </a:spcBef>
              </a:pPr>
              <a:t>189</a:t>
            </a:fld>
            <a:endParaRPr lang="en-US" altLang="zh-CN"/>
          </a:p>
        </p:txBody>
      </p:sp>
      <p:sp>
        <p:nvSpPr>
          <p:cNvPr id="342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42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36372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510EDA08-ABD9-4D48-9023-0270E5ED844D}" type="slidenum">
              <a:rPr lang="zh-CN" altLang="en-US" smtClean="0">
                <a:ea typeface="宋体" charset="-122"/>
              </a:rPr>
              <a:pPr/>
              <a:t>22</a:t>
            </a:fld>
            <a:endParaRPr lang="en-US" altLang="zh-CN">
              <a:ea typeface="宋体" charset="-122"/>
            </a:endParaRPr>
          </a:p>
        </p:txBody>
      </p:sp>
      <p:sp>
        <p:nvSpPr>
          <p:cNvPr id="5529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5529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81790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B0980857-CA52-4C21-91CA-FB1C999534C3}" type="slidenum">
              <a:rPr lang="zh-CN" altLang="en-US" smtClean="0">
                <a:ea typeface="宋体" charset="-122"/>
              </a:rPr>
              <a:pPr/>
              <a:t>26</a:t>
            </a:fld>
            <a:endParaRPr lang="en-US" altLang="zh-CN">
              <a:ea typeface="宋体" charset="-122"/>
            </a:endParaRPr>
          </a:p>
        </p:txBody>
      </p:sp>
      <p:sp>
        <p:nvSpPr>
          <p:cNvPr id="593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32564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54EBB437-1F06-42BA-A587-641829BCACAB}" type="slidenum">
              <a:rPr lang="zh-CN" altLang="en-US" smtClean="0">
                <a:ea typeface="宋体" charset="-122"/>
              </a:rPr>
              <a:pPr/>
              <a:t>27</a:t>
            </a:fld>
            <a:endParaRPr lang="en-US" altLang="zh-CN">
              <a:ea typeface="宋体" charset="-122"/>
            </a:endParaRPr>
          </a:p>
        </p:txBody>
      </p:sp>
      <p:sp>
        <p:nvSpPr>
          <p:cNvPr id="634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349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854025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E8D59364-887E-417C-9E5D-B084F85D6EB2}" type="slidenum">
              <a:rPr lang="zh-CN" altLang="en-US" smtClean="0">
                <a:ea typeface="宋体" charset="-122"/>
              </a:rPr>
              <a:pPr/>
              <a:t>28</a:t>
            </a:fld>
            <a:endParaRPr lang="en-US" altLang="zh-CN">
              <a:ea typeface="宋体" charset="-122"/>
            </a:endParaRPr>
          </a:p>
        </p:txBody>
      </p:sp>
      <p:sp>
        <p:nvSpPr>
          <p:cNvPr id="6758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758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299220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30C4AA2E-E866-4E58-ABEC-1CB43259387E}" type="slidenum">
              <a:rPr lang="zh-CN" altLang="en-US" smtClean="0">
                <a:ea typeface="宋体" charset="-122"/>
              </a:rPr>
              <a:pPr/>
              <a:t>29</a:t>
            </a:fld>
            <a:endParaRPr lang="en-US" altLang="zh-CN">
              <a:ea typeface="宋体" charset="-122"/>
            </a:endParaRPr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32247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B51AC9B-F8DF-4449-9CDB-0B172672923E}" type="slidenum">
              <a:rPr lang="zh-CN" altLang="en-US" smtClean="0"/>
              <a:pPr eaLnBrk="1" hangingPunct="1">
                <a:spcBef>
                  <a:spcPct val="0"/>
                </a:spcBef>
              </a:pPr>
              <a:t>3</a:t>
            </a:fld>
            <a:endParaRPr lang="en-US" altLang="zh-CN"/>
          </a:p>
        </p:txBody>
      </p:sp>
      <p:sp>
        <p:nvSpPr>
          <p:cNvPr id="1863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1863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767008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30C4AA2E-E866-4E58-ABEC-1CB43259387E}" type="slidenum">
              <a:rPr lang="zh-CN" altLang="en-US" smtClean="0">
                <a:ea typeface="宋体" charset="-122"/>
              </a:rPr>
              <a:pPr/>
              <a:t>30</a:t>
            </a:fld>
            <a:endParaRPr lang="en-US" altLang="zh-CN">
              <a:ea typeface="宋体" charset="-122"/>
            </a:endParaRPr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929425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30C4AA2E-E866-4E58-ABEC-1CB43259387E}" type="slidenum">
              <a:rPr lang="zh-CN" altLang="en-US" smtClean="0">
                <a:ea typeface="宋体" charset="-122"/>
              </a:rPr>
              <a:pPr/>
              <a:t>32</a:t>
            </a:fld>
            <a:endParaRPr lang="en-US" altLang="zh-CN">
              <a:ea typeface="宋体" charset="-122"/>
            </a:endParaRPr>
          </a:p>
        </p:txBody>
      </p:sp>
      <p:sp>
        <p:nvSpPr>
          <p:cNvPr id="655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283862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317D1734-67DE-4AB8-9498-9363BFA931C0}" type="slidenum">
              <a:rPr lang="zh-CN" altLang="en-US" smtClean="0">
                <a:ea typeface="宋体" charset="-122"/>
              </a:rPr>
              <a:pPr/>
              <a:t>33</a:t>
            </a:fld>
            <a:endParaRPr lang="en-US" altLang="zh-CN">
              <a:ea typeface="宋体" charset="-122"/>
            </a:endParaRPr>
          </a:p>
        </p:txBody>
      </p:sp>
      <p:sp>
        <p:nvSpPr>
          <p:cNvPr id="696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6963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2873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A241B40A-22A5-4B3A-8A7B-0D047FD0B9D8}" type="slidenum">
              <a:rPr lang="zh-CN" altLang="en-US" smtClean="0">
                <a:ea typeface="宋体" charset="-122"/>
              </a:rPr>
              <a:pPr/>
              <a:t>34</a:t>
            </a:fld>
            <a:endParaRPr lang="en-US" altLang="zh-CN">
              <a:ea typeface="宋体" charset="-122"/>
            </a:endParaRPr>
          </a:p>
        </p:txBody>
      </p:sp>
      <p:sp>
        <p:nvSpPr>
          <p:cNvPr id="716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716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0387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3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3B1C7656-B153-4EA8-A15B-0C93FF90CDAE}" type="slidenum">
              <a:rPr lang="zh-CN" altLang="en-US" smtClean="0">
                <a:ea typeface="宋体" charset="-122"/>
              </a:rPr>
              <a:pPr/>
              <a:t>38</a:t>
            </a:fld>
            <a:endParaRPr lang="en-US" altLang="zh-CN">
              <a:ea typeface="宋体" charset="-122"/>
            </a:endParaRPr>
          </a:p>
        </p:txBody>
      </p:sp>
      <p:sp>
        <p:nvSpPr>
          <p:cNvPr id="747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7475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796186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C6EE4D3A-916A-45AF-8EA3-6F20E1E9C5AB}" type="slidenum">
              <a:rPr lang="zh-CN" altLang="en-US" smtClean="0">
                <a:ea typeface="宋体" charset="-122"/>
              </a:rPr>
              <a:pPr/>
              <a:t>42</a:t>
            </a:fld>
            <a:endParaRPr lang="en-US" altLang="zh-CN">
              <a:ea typeface="宋体" charset="-122"/>
            </a:endParaRPr>
          </a:p>
        </p:txBody>
      </p:sp>
      <p:sp>
        <p:nvSpPr>
          <p:cNvPr id="778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69157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E51C23F0-0D38-48BE-8D64-B7C50090B926}" type="slidenum">
              <a:rPr lang="zh-CN" altLang="en-US" smtClean="0">
                <a:ea typeface="宋体" charset="-122"/>
              </a:rPr>
              <a:pPr/>
              <a:t>47</a:t>
            </a:fld>
            <a:endParaRPr lang="en-US" altLang="zh-CN">
              <a:ea typeface="宋体" charset="-122"/>
            </a:endParaRPr>
          </a:p>
        </p:txBody>
      </p:sp>
      <p:sp>
        <p:nvSpPr>
          <p:cNvPr id="819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803308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9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285C261-E36E-42DE-A1F0-152877B86AD1}" type="slidenum">
              <a:rPr lang="zh-CN" altLang="en-US" smtClean="0"/>
              <a:pPr eaLnBrk="1" hangingPunct="1">
                <a:spcBef>
                  <a:spcPct val="0"/>
                </a:spcBef>
              </a:pPr>
              <a:t>49</a:t>
            </a:fld>
            <a:endParaRPr lang="en-US" altLang="zh-CN"/>
          </a:p>
        </p:txBody>
      </p:sp>
      <p:sp>
        <p:nvSpPr>
          <p:cNvPr id="2129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29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525873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0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170D0D9E-B409-4631-8018-B2F907E959EF}" type="slidenum">
              <a:rPr lang="zh-CN" altLang="en-US" smtClean="0"/>
              <a:pPr eaLnBrk="1" hangingPunct="1">
                <a:spcBef>
                  <a:spcPct val="0"/>
                </a:spcBef>
              </a:pPr>
              <a:t>50</a:t>
            </a:fld>
            <a:endParaRPr lang="en-US" altLang="zh-CN"/>
          </a:p>
        </p:txBody>
      </p:sp>
      <p:sp>
        <p:nvSpPr>
          <p:cNvPr id="214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40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474335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D07A188-1A1E-455E-A6C7-76BF82C7B426}" type="slidenum">
              <a:rPr lang="zh-CN" altLang="en-US" smtClean="0"/>
              <a:pPr eaLnBrk="1" hangingPunct="1">
                <a:spcBef>
                  <a:spcPct val="0"/>
                </a:spcBef>
              </a:pPr>
              <a:t>51</a:t>
            </a:fld>
            <a:endParaRPr lang="en-US" altLang="zh-CN"/>
          </a:p>
        </p:txBody>
      </p:sp>
      <p:sp>
        <p:nvSpPr>
          <p:cNvPr id="215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5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04011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B340512E-E6AD-494B-8694-F50A953064E4}" type="slidenum">
              <a:rPr lang="zh-CN" altLang="en-US" smtClean="0">
                <a:ea typeface="宋体" charset="-122"/>
              </a:rPr>
              <a:pPr/>
              <a:t>4</a:t>
            </a:fld>
            <a:endParaRPr lang="en-US" altLang="zh-CN">
              <a:ea typeface="宋体" charset="-122"/>
            </a:endParaRPr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99983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85C98AC-E735-417B-9797-CF83A465A7C4}" type="slidenum">
              <a:rPr lang="zh-CN" altLang="en-US" smtClean="0"/>
              <a:pPr eaLnBrk="1" hangingPunct="1">
                <a:spcBef>
                  <a:spcPct val="0"/>
                </a:spcBef>
              </a:pPr>
              <a:t>52</a:t>
            </a:fld>
            <a:endParaRPr lang="en-US" altLang="zh-CN"/>
          </a:p>
        </p:txBody>
      </p:sp>
      <p:sp>
        <p:nvSpPr>
          <p:cNvPr id="216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60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227488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19841B4-D2F9-4BCE-A1FC-03711759D97C}" type="slidenum">
              <a:rPr lang="zh-CN" altLang="en-US" smtClean="0"/>
              <a:pPr eaLnBrk="1" hangingPunct="1">
                <a:spcBef>
                  <a:spcPct val="0"/>
                </a:spcBef>
              </a:pPr>
              <a:t>53</a:t>
            </a:fld>
            <a:endParaRPr lang="en-US" altLang="zh-CN"/>
          </a:p>
        </p:txBody>
      </p:sp>
      <p:sp>
        <p:nvSpPr>
          <p:cNvPr id="217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7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901388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1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EC11B39-3C88-4C4A-AA4B-FC9017891298}" type="slidenum">
              <a:rPr lang="zh-CN" altLang="en-US" smtClean="0"/>
              <a:pPr eaLnBrk="1" hangingPunct="1">
                <a:spcBef>
                  <a:spcPct val="0"/>
                </a:spcBef>
              </a:pPr>
              <a:t>54</a:t>
            </a:fld>
            <a:endParaRPr lang="en-US" altLang="zh-CN"/>
          </a:p>
        </p:txBody>
      </p:sp>
      <p:sp>
        <p:nvSpPr>
          <p:cNvPr id="218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81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16850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1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1C0AF00C-2478-4834-B2AD-E3477FB537C6}" type="slidenum">
              <a:rPr lang="zh-CN" altLang="en-US" smtClean="0"/>
              <a:pPr eaLnBrk="1" hangingPunct="1">
                <a:spcBef>
                  <a:spcPct val="0"/>
                </a:spcBef>
              </a:pPr>
              <a:t>57</a:t>
            </a:fld>
            <a:endParaRPr lang="en-US" altLang="zh-CN"/>
          </a:p>
        </p:txBody>
      </p:sp>
      <p:sp>
        <p:nvSpPr>
          <p:cNvPr id="2191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191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605054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1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A05A792-0DAD-4985-8C39-41CAAA4170C5}" type="slidenum">
              <a:rPr lang="zh-CN" altLang="en-US" smtClean="0"/>
              <a:pPr eaLnBrk="1" hangingPunct="1">
                <a:spcBef>
                  <a:spcPct val="0"/>
                </a:spcBef>
              </a:pPr>
              <a:t>58</a:t>
            </a:fld>
            <a:endParaRPr lang="en-US" altLang="zh-CN"/>
          </a:p>
        </p:txBody>
      </p:sp>
      <p:sp>
        <p:nvSpPr>
          <p:cNvPr id="2201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01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41000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8A21862-DA5A-4425-B9A8-AC1295C0751F}" type="slidenum">
              <a:rPr lang="zh-CN" altLang="en-US" smtClean="0"/>
              <a:pPr eaLnBrk="1" hangingPunct="1">
                <a:spcBef>
                  <a:spcPct val="0"/>
                </a:spcBef>
              </a:pPr>
              <a:t>61</a:t>
            </a:fld>
            <a:endParaRPr lang="en-US" altLang="zh-CN"/>
          </a:p>
        </p:txBody>
      </p:sp>
      <p:sp>
        <p:nvSpPr>
          <p:cNvPr id="2211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11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931681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9642B09-395F-4439-9971-C60C2AF89FA5}" type="slidenum">
              <a:rPr lang="zh-CN" altLang="en-US" smtClean="0"/>
              <a:pPr eaLnBrk="1" hangingPunct="1">
                <a:spcBef>
                  <a:spcPct val="0"/>
                </a:spcBef>
              </a:pPr>
              <a:t>62</a:t>
            </a:fld>
            <a:endParaRPr lang="en-US" altLang="zh-CN"/>
          </a:p>
        </p:txBody>
      </p:sp>
      <p:sp>
        <p:nvSpPr>
          <p:cNvPr id="2222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22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554231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2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E4D9856-AC2C-4BDD-B512-40778BE58B9E}" type="slidenum">
              <a:rPr lang="zh-CN" altLang="en-US" smtClean="0"/>
              <a:pPr eaLnBrk="1" hangingPunct="1">
                <a:spcBef>
                  <a:spcPct val="0"/>
                </a:spcBef>
              </a:pPr>
              <a:t>63</a:t>
            </a:fld>
            <a:endParaRPr lang="en-US" altLang="zh-CN"/>
          </a:p>
        </p:txBody>
      </p:sp>
      <p:sp>
        <p:nvSpPr>
          <p:cNvPr id="2232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32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98753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2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B873805-C6BC-45C7-8EA6-E3F519A7E2E8}" type="slidenum">
              <a:rPr lang="zh-CN" altLang="en-US" smtClean="0"/>
              <a:pPr eaLnBrk="1" hangingPunct="1">
                <a:spcBef>
                  <a:spcPct val="0"/>
                </a:spcBef>
              </a:pPr>
              <a:t>65</a:t>
            </a:fld>
            <a:endParaRPr lang="en-US" altLang="zh-CN"/>
          </a:p>
        </p:txBody>
      </p:sp>
      <p:sp>
        <p:nvSpPr>
          <p:cNvPr id="2242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42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994002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D37734BB-C815-4DEF-8D17-A48C811FF274}" type="slidenum">
              <a:rPr lang="zh-CN" altLang="en-US" smtClean="0"/>
              <a:pPr eaLnBrk="1" hangingPunct="1">
                <a:spcBef>
                  <a:spcPct val="0"/>
                </a:spcBef>
              </a:pPr>
              <a:t>66</a:t>
            </a:fld>
            <a:endParaRPr lang="en-US" altLang="zh-CN"/>
          </a:p>
        </p:txBody>
      </p:sp>
      <p:sp>
        <p:nvSpPr>
          <p:cNvPr id="2252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52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525857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CAA67745-77F8-4E7B-8CAB-B815A388E3EE}" type="slidenum">
              <a:rPr lang="zh-CN" altLang="en-US" smtClean="0">
                <a:ea typeface="宋体" charset="-122"/>
              </a:rPr>
              <a:pPr/>
              <a:t>5</a:t>
            </a:fld>
            <a:endParaRPr lang="en-US" altLang="zh-CN">
              <a:ea typeface="宋体" charset="-122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814524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3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22188AA-E768-433C-8A51-A9E55145349F}" type="slidenum">
              <a:rPr lang="zh-CN" altLang="en-US" smtClean="0"/>
              <a:pPr eaLnBrk="1" hangingPunct="1">
                <a:spcBef>
                  <a:spcPct val="0"/>
                </a:spcBef>
              </a:pPr>
              <a:t>67</a:t>
            </a:fld>
            <a:endParaRPr lang="en-US" altLang="zh-CN"/>
          </a:p>
        </p:txBody>
      </p:sp>
      <p:sp>
        <p:nvSpPr>
          <p:cNvPr id="2263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63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826378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3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DA7F75B-E88F-4B6E-A23F-4AA172FBC88A}" type="slidenum">
              <a:rPr lang="zh-CN" altLang="en-US" smtClean="0"/>
              <a:pPr eaLnBrk="1" hangingPunct="1">
                <a:spcBef>
                  <a:spcPct val="0"/>
                </a:spcBef>
              </a:pPr>
              <a:t>68</a:t>
            </a:fld>
            <a:endParaRPr lang="en-US" altLang="zh-CN"/>
          </a:p>
        </p:txBody>
      </p:sp>
      <p:sp>
        <p:nvSpPr>
          <p:cNvPr id="2273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73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429704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3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9B9C57F-5292-4105-A720-D80EA4D21A2E}" type="slidenum">
              <a:rPr lang="zh-CN" altLang="en-US" smtClean="0"/>
              <a:pPr eaLnBrk="1" hangingPunct="1">
                <a:spcBef>
                  <a:spcPct val="0"/>
                </a:spcBef>
              </a:pPr>
              <a:t>69</a:t>
            </a:fld>
            <a:endParaRPr lang="en-US" altLang="zh-CN"/>
          </a:p>
        </p:txBody>
      </p:sp>
      <p:sp>
        <p:nvSpPr>
          <p:cNvPr id="2283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83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099827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3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10B77C5-84F6-46CB-B63A-DB4F7C4704D8}" type="slidenum">
              <a:rPr lang="zh-CN" altLang="en-US" smtClean="0"/>
              <a:pPr eaLnBrk="1" hangingPunct="1">
                <a:spcBef>
                  <a:spcPct val="0"/>
                </a:spcBef>
              </a:pPr>
              <a:t>70</a:t>
            </a:fld>
            <a:endParaRPr lang="en-US" altLang="zh-CN"/>
          </a:p>
        </p:txBody>
      </p:sp>
      <p:sp>
        <p:nvSpPr>
          <p:cNvPr id="229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293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522306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4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0455C44-6298-4DCA-A4BA-4BABCB883E26}" type="slidenum">
              <a:rPr lang="zh-CN" altLang="en-US" smtClean="0"/>
              <a:pPr eaLnBrk="1" hangingPunct="1">
                <a:spcBef>
                  <a:spcPct val="0"/>
                </a:spcBef>
              </a:pPr>
              <a:t>71</a:t>
            </a:fld>
            <a:endParaRPr lang="en-US" altLang="zh-CN"/>
          </a:p>
        </p:txBody>
      </p:sp>
      <p:sp>
        <p:nvSpPr>
          <p:cNvPr id="2304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04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896183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4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1B02F92F-0612-4A87-A464-417442A8CD01}" type="slidenum">
              <a:rPr lang="zh-CN" altLang="en-US" smtClean="0"/>
              <a:pPr eaLnBrk="1" hangingPunct="1">
                <a:spcBef>
                  <a:spcPct val="0"/>
                </a:spcBef>
              </a:pPr>
              <a:t>72</a:t>
            </a:fld>
            <a:endParaRPr lang="en-US" altLang="zh-CN"/>
          </a:p>
        </p:txBody>
      </p:sp>
      <p:sp>
        <p:nvSpPr>
          <p:cNvPr id="231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14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7374306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4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97291CB-8640-444A-9CCD-C0ECF9A65405}" type="slidenum">
              <a:rPr lang="zh-CN" altLang="en-US" smtClean="0"/>
              <a:pPr eaLnBrk="1" hangingPunct="1">
                <a:spcBef>
                  <a:spcPct val="0"/>
                </a:spcBef>
              </a:pPr>
              <a:t>74</a:t>
            </a:fld>
            <a:endParaRPr lang="en-US" altLang="zh-CN"/>
          </a:p>
        </p:txBody>
      </p:sp>
      <p:sp>
        <p:nvSpPr>
          <p:cNvPr id="2324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24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 dirty="0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27258724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4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F5383C8-1143-414D-A85F-50537E1F2305}" type="slidenum">
              <a:rPr lang="zh-CN" altLang="en-US" smtClean="0"/>
              <a:pPr eaLnBrk="1" hangingPunct="1">
                <a:spcBef>
                  <a:spcPct val="0"/>
                </a:spcBef>
              </a:pPr>
              <a:t>75</a:t>
            </a:fld>
            <a:endParaRPr lang="en-US" altLang="zh-CN"/>
          </a:p>
        </p:txBody>
      </p:sp>
      <p:sp>
        <p:nvSpPr>
          <p:cNvPr id="233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34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951754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5AB7E4F-62DA-492C-9FD3-B20926FC793A}" type="slidenum">
              <a:rPr lang="zh-CN" altLang="en-US" smtClean="0"/>
              <a:pPr eaLnBrk="1" hangingPunct="1">
                <a:spcBef>
                  <a:spcPct val="0"/>
                </a:spcBef>
              </a:pPr>
              <a:t>76</a:t>
            </a:fld>
            <a:endParaRPr lang="en-US" altLang="zh-CN"/>
          </a:p>
        </p:txBody>
      </p:sp>
      <p:sp>
        <p:nvSpPr>
          <p:cNvPr id="234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45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6166204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56389EA-DF20-49FB-82B9-7FB4BF3DECBD}" type="slidenum">
              <a:rPr lang="zh-CN" altLang="en-US" smtClean="0"/>
              <a:pPr eaLnBrk="1" hangingPunct="1">
                <a:spcBef>
                  <a:spcPct val="0"/>
                </a:spcBef>
              </a:pPr>
              <a:t>77</a:t>
            </a:fld>
            <a:endParaRPr lang="en-US" altLang="zh-CN"/>
          </a:p>
        </p:txBody>
      </p:sp>
      <p:sp>
        <p:nvSpPr>
          <p:cNvPr id="235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55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45771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44E4F359-BDB1-435C-8FD4-331EFCCD331E}" type="slidenum">
              <a:rPr lang="zh-CN" altLang="en-US" smtClean="0">
                <a:ea typeface="宋体" charset="-122"/>
              </a:rPr>
              <a:pPr/>
              <a:t>6</a:t>
            </a:fld>
            <a:endParaRPr lang="en-US" altLang="zh-CN">
              <a:ea typeface="宋体" charset="-122"/>
            </a:endParaRPr>
          </a:p>
        </p:txBody>
      </p:sp>
      <p:sp>
        <p:nvSpPr>
          <p:cNvPr id="512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5120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710379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5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6356961-4858-4136-879A-ECA110DAB206}" type="slidenum">
              <a:rPr lang="zh-CN" altLang="en-US" smtClean="0"/>
              <a:pPr eaLnBrk="1" hangingPunct="1">
                <a:spcBef>
                  <a:spcPct val="0"/>
                </a:spcBef>
              </a:pPr>
              <a:t>78</a:t>
            </a:fld>
            <a:endParaRPr lang="en-US" altLang="zh-CN"/>
          </a:p>
        </p:txBody>
      </p:sp>
      <p:sp>
        <p:nvSpPr>
          <p:cNvPr id="2365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65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923004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5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0C12BCA-2B95-4AC7-A00A-F63C0AA7BD14}" type="slidenum">
              <a:rPr lang="zh-CN" altLang="en-US" smtClean="0"/>
              <a:pPr eaLnBrk="1" hangingPunct="1">
                <a:spcBef>
                  <a:spcPct val="0"/>
                </a:spcBef>
              </a:pPr>
              <a:t>79</a:t>
            </a:fld>
            <a:endParaRPr lang="en-US" altLang="zh-CN"/>
          </a:p>
        </p:txBody>
      </p:sp>
      <p:sp>
        <p:nvSpPr>
          <p:cNvPr id="2375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75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861213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AD5DF16-F527-4EBE-953E-4B85A067F7E5}" type="slidenum">
              <a:rPr lang="zh-CN" altLang="en-US" smtClean="0"/>
              <a:pPr eaLnBrk="1" hangingPunct="1">
                <a:spcBef>
                  <a:spcPct val="0"/>
                </a:spcBef>
              </a:pPr>
              <a:t>80</a:t>
            </a:fld>
            <a:endParaRPr lang="en-US" altLang="zh-CN"/>
          </a:p>
        </p:txBody>
      </p:sp>
      <p:sp>
        <p:nvSpPr>
          <p:cNvPr id="2385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385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924621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720AF909-399D-4F15-92F5-3720AE5A36D4}" type="slidenum">
              <a:rPr lang="zh-CN" altLang="en-US" smtClean="0"/>
              <a:pPr eaLnBrk="1" hangingPunct="1">
                <a:spcBef>
                  <a:spcPct val="0"/>
                </a:spcBef>
              </a:pPr>
              <a:t>82</a:t>
            </a:fld>
            <a:endParaRPr lang="en-US" altLang="zh-CN"/>
          </a:p>
        </p:txBody>
      </p:sp>
      <p:sp>
        <p:nvSpPr>
          <p:cNvPr id="240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0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3441202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6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D567321A-8E10-4C01-B0D3-6F4E006EC9A5}" type="slidenum">
              <a:rPr lang="zh-CN" altLang="en-US" smtClean="0"/>
              <a:pPr eaLnBrk="1" hangingPunct="1">
                <a:spcBef>
                  <a:spcPct val="0"/>
                </a:spcBef>
              </a:pPr>
              <a:t>84</a:t>
            </a:fld>
            <a:endParaRPr lang="en-US" altLang="zh-CN"/>
          </a:p>
        </p:txBody>
      </p:sp>
      <p:sp>
        <p:nvSpPr>
          <p:cNvPr id="2416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16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609074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6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0443867-012A-4861-9B54-1749AD66957F}" type="slidenum">
              <a:rPr lang="zh-CN" altLang="en-US" smtClean="0"/>
              <a:pPr eaLnBrk="1" hangingPunct="1">
                <a:spcBef>
                  <a:spcPct val="0"/>
                </a:spcBef>
              </a:pPr>
              <a:t>85</a:t>
            </a:fld>
            <a:endParaRPr lang="en-US" altLang="zh-CN"/>
          </a:p>
        </p:txBody>
      </p:sp>
      <p:sp>
        <p:nvSpPr>
          <p:cNvPr id="2426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26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1879553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E204D2C9-97E5-4432-B5FF-7599742DCCE7}" type="slidenum">
              <a:rPr lang="zh-CN" altLang="en-US" smtClean="0"/>
              <a:pPr eaLnBrk="1" hangingPunct="1">
                <a:spcBef>
                  <a:spcPct val="0"/>
                </a:spcBef>
              </a:pPr>
              <a:t>86</a:t>
            </a:fld>
            <a:endParaRPr lang="en-US" altLang="zh-CN"/>
          </a:p>
        </p:txBody>
      </p:sp>
      <p:sp>
        <p:nvSpPr>
          <p:cNvPr id="243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37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849662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7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73523BF-EA95-49BF-A6E2-23B88F46364C}" type="slidenum">
              <a:rPr lang="zh-CN" altLang="en-US" smtClean="0"/>
              <a:pPr eaLnBrk="1" hangingPunct="1">
                <a:spcBef>
                  <a:spcPct val="0"/>
                </a:spcBef>
              </a:pPr>
              <a:t>87</a:t>
            </a:fld>
            <a:endParaRPr lang="en-US" altLang="zh-CN"/>
          </a:p>
        </p:txBody>
      </p:sp>
      <p:sp>
        <p:nvSpPr>
          <p:cNvPr id="2447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47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620826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9EF9458-336E-45F8-A64E-E650914F7B47}" type="slidenum">
              <a:rPr lang="zh-CN" altLang="en-US" smtClean="0"/>
              <a:pPr eaLnBrk="1" hangingPunct="1">
                <a:spcBef>
                  <a:spcPct val="0"/>
                </a:spcBef>
              </a:pPr>
              <a:t>88</a:t>
            </a:fld>
            <a:endParaRPr lang="en-US" altLang="zh-CN"/>
          </a:p>
        </p:txBody>
      </p:sp>
      <p:sp>
        <p:nvSpPr>
          <p:cNvPr id="2457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57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18378175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9B0B3A5-A246-4177-AE23-4A52C91D3CD7}" type="slidenum">
              <a:rPr lang="zh-CN" altLang="en-US" smtClean="0"/>
              <a:pPr eaLnBrk="1" hangingPunct="1">
                <a:spcBef>
                  <a:spcPct val="0"/>
                </a:spcBef>
              </a:pPr>
              <a:t>89</a:t>
            </a:fld>
            <a:endParaRPr lang="en-US" altLang="zh-CN"/>
          </a:p>
        </p:txBody>
      </p:sp>
      <p:sp>
        <p:nvSpPr>
          <p:cNvPr id="187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187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6076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C40948C2-2792-4AEE-85F0-55CB66CAB1E9}" type="slidenum">
              <a:rPr lang="zh-CN" altLang="en-US" smtClean="0">
                <a:ea typeface="宋体" charset="-122"/>
              </a:rPr>
              <a:pPr/>
              <a:t>8</a:t>
            </a:fld>
            <a:endParaRPr lang="en-US" altLang="zh-CN">
              <a:ea typeface="宋体" charset="-122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64945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7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785B4FD4-74B3-428B-B00F-7E4158CB2DAA}" type="slidenum">
              <a:rPr lang="zh-CN" altLang="en-US" smtClean="0"/>
              <a:pPr eaLnBrk="1" hangingPunct="1">
                <a:spcBef>
                  <a:spcPct val="0"/>
                </a:spcBef>
              </a:pPr>
              <a:t>91</a:t>
            </a:fld>
            <a:endParaRPr lang="en-US" altLang="zh-CN"/>
          </a:p>
        </p:txBody>
      </p:sp>
      <p:sp>
        <p:nvSpPr>
          <p:cNvPr id="2467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67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5706710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8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5B96282-F621-4BB3-8266-CF1BEA690CC9}" type="slidenum">
              <a:rPr lang="zh-CN" altLang="en-US" smtClean="0"/>
              <a:pPr eaLnBrk="1" hangingPunct="1">
                <a:spcBef>
                  <a:spcPct val="0"/>
                </a:spcBef>
              </a:pPr>
              <a:t>92</a:t>
            </a:fld>
            <a:endParaRPr lang="en-US" altLang="zh-CN"/>
          </a:p>
        </p:txBody>
      </p:sp>
      <p:sp>
        <p:nvSpPr>
          <p:cNvPr id="247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478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80962134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8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D2A344F-30E4-4924-A8B3-10E211097AD1}" type="slidenum">
              <a:rPr lang="zh-CN" altLang="en-US" smtClean="0"/>
              <a:pPr eaLnBrk="1" hangingPunct="1">
                <a:spcBef>
                  <a:spcPct val="0"/>
                </a:spcBef>
              </a:pPr>
              <a:t>94</a:t>
            </a:fld>
            <a:endParaRPr lang="en-US" altLang="zh-CN"/>
          </a:p>
        </p:txBody>
      </p:sp>
      <p:sp>
        <p:nvSpPr>
          <p:cNvPr id="250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50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0092632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0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245D9BD-ED12-4AE0-AD46-D926525079FB}" type="slidenum">
              <a:rPr lang="zh-CN" altLang="en-US" smtClean="0"/>
              <a:pPr eaLnBrk="1" hangingPunct="1">
                <a:spcBef>
                  <a:spcPct val="0"/>
                </a:spcBef>
              </a:pPr>
              <a:t>96</a:t>
            </a:fld>
            <a:endParaRPr lang="en-US" altLang="zh-CN"/>
          </a:p>
        </p:txBody>
      </p:sp>
      <p:sp>
        <p:nvSpPr>
          <p:cNvPr id="2590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590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5501065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3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443F411-AC9B-417F-BBAE-438E958575A1}" type="slidenum">
              <a:rPr lang="zh-CN" altLang="en-US" smtClean="0"/>
              <a:pPr eaLnBrk="1" hangingPunct="1">
                <a:spcBef>
                  <a:spcPct val="0"/>
                </a:spcBef>
              </a:pPr>
              <a:t>97</a:t>
            </a:fld>
            <a:endParaRPr lang="en-US" altLang="zh-CN"/>
          </a:p>
        </p:txBody>
      </p:sp>
      <p:sp>
        <p:nvSpPr>
          <p:cNvPr id="2703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03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1249554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D5B427A3-1991-404F-9E0F-729876352831}" type="slidenum">
              <a:rPr lang="zh-CN" altLang="en-US" smtClean="0"/>
              <a:pPr eaLnBrk="1" hangingPunct="1">
                <a:spcBef>
                  <a:spcPct val="0"/>
                </a:spcBef>
              </a:pPr>
              <a:t>98</a:t>
            </a:fld>
            <a:endParaRPr lang="en-US" altLang="zh-CN"/>
          </a:p>
        </p:txBody>
      </p:sp>
      <p:sp>
        <p:nvSpPr>
          <p:cNvPr id="2713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13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395752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85B1505B-2353-41E8-AB66-7AC282CF6575}" type="slidenum">
              <a:rPr lang="zh-CN" altLang="en-US" smtClean="0"/>
              <a:pPr eaLnBrk="1" hangingPunct="1">
                <a:spcBef>
                  <a:spcPct val="0"/>
                </a:spcBef>
              </a:pPr>
              <a:t>99</a:t>
            </a:fld>
            <a:endParaRPr lang="en-US" altLang="zh-CN"/>
          </a:p>
        </p:txBody>
      </p:sp>
      <p:sp>
        <p:nvSpPr>
          <p:cNvPr id="272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2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746536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84114CE-08B3-495E-B484-68CB519996FE}" type="slidenum">
              <a:rPr lang="zh-CN" altLang="en-US" smtClean="0"/>
              <a:pPr eaLnBrk="1" hangingPunct="1">
                <a:spcBef>
                  <a:spcPct val="0"/>
                </a:spcBef>
              </a:pPr>
              <a:t>100</a:t>
            </a:fld>
            <a:endParaRPr lang="en-US" altLang="zh-CN"/>
          </a:p>
        </p:txBody>
      </p:sp>
      <p:sp>
        <p:nvSpPr>
          <p:cNvPr id="273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3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3410099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80B8E9E-1268-44E0-9095-518597EC4EDC}" type="slidenum">
              <a:rPr lang="zh-CN" altLang="en-US" smtClean="0"/>
              <a:pPr eaLnBrk="1" hangingPunct="1">
                <a:spcBef>
                  <a:spcPct val="0"/>
                </a:spcBef>
              </a:pPr>
              <a:t>101</a:t>
            </a:fld>
            <a:endParaRPr lang="en-US" altLang="zh-CN"/>
          </a:p>
        </p:txBody>
      </p:sp>
      <p:sp>
        <p:nvSpPr>
          <p:cNvPr id="274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4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62430197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81E9286-050B-4A4B-9F21-5948A7E8B408}" type="slidenum">
              <a:rPr lang="zh-CN" altLang="en-US" smtClean="0"/>
              <a:pPr eaLnBrk="1" hangingPunct="1">
                <a:spcBef>
                  <a:spcPct val="0"/>
                </a:spcBef>
              </a:pPr>
              <a:t>102</a:t>
            </a:fld>
            <a:endParaRPr lang="en-US" altLang="zh-CN"/>
          </a:p>
        </p:txBody>
      </p:sp>
      <p:sp>
        <p:nvSpPr>
          <p:cNvPr id="275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5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4128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7057BFB0-722D-47C0-B084-3B9F9F9AA6D3}" type="slidenum">
              <a:rPr lang="zh-CN" altLang="en-US" smtClean="0">
                <a:ea typeface="宋体" charset="-122"/>
              </a:rPr>
              <a:pPr/>
              <a:t>9</a:t>
            </a:fld>
            <a:endParaRPr lang="en-US" altLang="zh-CN">
              <a:ea typeface="宋体" charset="-122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04926001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C4A971F-B54A-401A-A942-A7A4519C7961}" type="slidenum">
              <a:rPr lang="zh-CN" altLang="en-US" smtClean="0"/>
              <a:pPr eaLnBrk="1" hangingPunct="1">
                <a:spcBef>
                  <a:spcPct val="0"/>
                </a:spcBef>
              </a:pPr>
              <a:t>103</a:t>
            </a:fld>
            <a:endParaRPr lang="en-US" altLang="zh-CN"/>
          </a:p>
        </p:txBody>
      </p:sp>
      <p:sp>
        <p:nvSpPr>
          <p:cNvPr id="276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6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868208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4CA7853-2F38-4B49-948C-3C363B3AA022}" type="slidenum">
              <a:rPr lang="zh-CN" altLang="en-US" smtClean="0"/>
              <a:pPr eaLnBrk="1" hangingPunct="1">
                <a:spcBef>
                  <a:spcPct val="0"/>
                </a:spcBef>
              </a:pPr>
              <a:t>104</a:t>
            </a:fld>
            <a:endParaRPr lang="en-US" altLang="zh-CN"/>
          </a:p>
        </p:txBody>
      </p:sp>
      <p:sp>
        <p:nvSpPr>
          <p:cNvPr id="277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7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08377985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5252F34-B3D4-417E-B1B7-04C842F82B89}" type="slidenum">
              <a:rPr lang="zh-CN" altLang="en-US" smtClean="0"/>
              <a:pPr eaLnBrk="1" hangingPunct="1">
                <a:spcBef>
                  <a:spcPct val="0"/>
                </a:spcBef>
              </a:pPr>
              <a:t>105</a:t>
            </a:fld>
            <a:endParaRPr lang="en-US" altLang="zh-CN"/>
          </a:p>
        </p:txBody>
      </p:sp>
      <p:sp>
        <p:nvSpPr>
          <p:cNvPr id="278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8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983096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5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048CCE9-C108-4B0B-8C03-D3F2B95B1BAF}" type="slidenum">
              <a:rPr lang="zh-CN" altLang="en-US" smtClean="0"/>
              <a:pPr eaLnBrk="1" hangingPunct="1">
                <a:spcBef>
                  <a:spcPct val="0"/>
                </a:spcBef>
              </a:pPr>
              <a:t>106</a:t>
            </a:fld>
            <a:endParaRPr lang="en-US" altLang="zh-CN"/>
          </a:p>
        </p:txBody>
      </p:sp>
      <p:sp>
        <p:nvSpPr>
          <p:cNvPr id="2795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795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0230502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57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0E343CB-6CB4-43D0-BBEE-F02A1B8130D6}" type="slidenum">
              <a:rPr lang="zh-CN" altLang="en-US" smtClean="0"/>
              <a:pPr eaLnBrk="1" hangingPunct="1">
                <a:spcBef>
                  <a:spcPct val="0"/>
                </a:spcBef>
              </a:pPr>
              <a:t>107</a:t>
            </a:fld>
            <a:endParaRPr lang="en-US" altLang="zh-CN"/>
          </a:p>
        </p:txBody>
      </p:sp>
      <p:sp>
        <p:nvSpPr>
          <p:cNvPr id="280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0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5495901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FCCD211-E3CF-4C0D-852E-414AF0D9218C}" type="slidenum">
              <a:rPr lang="zh-CN" altLang="en-US" smtClean="0"/>
              <a:pPr eaLnBrk="1" hangingPunct="1">
                <a:spcBef>
                  <a:spcPct val="0"/>
                </a:spcBef>
              </a:pPr>
              <a:t>108</a:t>
            </a:fld>
            <a:endParaRPr lang="en-US" altLang="zh-CN"/>
          </a:p>
        </p:txBody>
      </p:sp>
      <p:sp>
        <p:nvSpPr>
          <p:cNvPr id="281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1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76501012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62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88CA246-870B-499D-89CE-39DC230ED5C8}" type="slidenum">
              <a:rPr lang="zh-CN" altLang="en-US" smtClean="0"/>
              <a:pPr eaLnBrk="1" hangingPunct="1">
                <a:spcBef>
                  <a:spcPct val="0"/>
                </a:spcBef>
              </a:pPr>
              <a:t>109</a:t>
            </a:fld>
            <a:endParaRPr lang="en-US" altLang="zh-CN"/>
          </a:p>
        </p:txBody>
      </p:sp>
      <p:sp>
        <p:nvSpPr>
          <p:cNvPr id="2826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26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8334687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6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C6B229A-7298-4B8C-A535-AF79ACD30E7E}" type="slidenum">
              <a:rPr lang="zh-CN" altLang="en-US" smtClean="0"/>
              <a:pPr eaLnBrk="1" hangingPunct="1">
                <a:spcBef>
                  <a:spcPct val="0"/>
                </a:spcBef>
              </a:pPr>
              <a:t>110</a:t>
            </a:fld>
            <a:endParaRPr lang="en-US" altLang="zh-CN"/>
          </a:p>
        </p:txBody>
      </p:sp>
      <p:sp>
        <p:nvSpPr>
          <p:cNvPr id="283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3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722609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67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6332D1D-237C-49F3-AF61-8A522ADA4D37}" type="slidenum">
              <a:rPr lang="zh-CN" altLang="en-US" smtClean="0"/>
              <a:pPr eaLnBrk="1" hangingPunct="1">
                <a:spcBef>
                  <a:spcPct val="0"/>
                </a:spcBef>
              </a:pPr>
              <a:t>111</a:t>
            </a:fld>
            <a:endParaRPr lang="en-US" altLang="zh-CN"/>
          </a:p>
        </p:txBody>
      </p:sp>
      <p:sp>
        <p:nvSpPr>
          <p:cNvPr id="2846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467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773749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6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6F287B0A-E11B-4D6F-BB5A-B779CF2EC3FF}" type="slidenum">
              <a:rPr lang="zh-CN" altLang="en-US" smtClean="0"/>
              <a:pPr eaLnBrk="1" hangingPunct="1">
                <a:spcBef>
                  <a:spcPct val="0"/>
                </a:spcBef>
              </a:pPr>
              <a:t>112</a:t>
            </a:fld>
            <a:endParaRPr lang="en-US" altLang="zh-CN"/>
          </a:p>
        </p:txBody>
      </p:sp>
      <p:sp>
        <p:nvSpPr>
          <p:cNvPr id="285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5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07161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65A01B88-7F1D-4324-8D1D-9C9AB640D486}" type="slidenum">
              <a:rPr lang="zh-CN" altLang="en-US" smtClean="0">
                <a:ea typeface="宋体" charset="-122"/>
              </a:rPr>
              <a:pPr/>
              <a:t>10</a:t>
            </a:fld>
            <a:endParaRPr lang="en-US" altLang="zh-CN">
              <a:ea typeface="宋体" charset="-122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09803795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61088CC-8E21-4730-A173-2ECD9DE010B4}" type="slidenum">
              <a:rPr lang="zh-CN" altLang="en-US" smtClean="0"/>
              <a:pPr eaLnBrk="1" hangingPunct="1">
                <a:spcBef>
                  <a:spcPct val="0"/>
                </a:spcBef>
              </a:pPr>
              <a:t>113</a:t>
            </a:fld>
            <a:endParaRPr lang="en-US" altLang="zh-CN"/>
          </a:p>
        </p:txBody>
      </p:sp>
      <p:sp>
        <p:nvSpPr>
          <p:cNvPr id="286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6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8513460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7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5A0FE52-DCA5-42A0-BBF7-1744C35D08FC}" type="slidenum">
              <a:rPr lang="zh-CN" altLang="en-US" smtClean="0"/>
              <a:pPr eaLnBrk="1" hangingPunct="1">
                <a:spcBef>
                  <a:spcPct val="0"/>
                </a:spcBef>
              </a:pPr>
              <a:t>114</a:t>
            </a:fld>
            <a:endParaRPr lang="en-US" altLang="zh-CN"/>
          </a:p>
        </p:txBody>
      </p:sp>
      <p:sp>
        <p:nvSpPr>
          <p:cNvPr id="288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87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7045983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7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2231CA83-E64A-4DA8-B03E-BC5739BD1E9C}" type="slidenum">
              <a:rPr lang="zh-CN" altLang="en-US" smtClean="0"/>
              <a:pPr eaLnBrk="1" hangingPunct="1">
                <a:spcBef>
                  <a:spcPct val="0"/>
                </a:spcBef>
              </a:pPr>
              <a:t>115</a:t>
            </a:fld>
            <a:endParaRPr lang="en-US" altLang="zh-CN"/>
          </a:p>
        </p:txBody>
      </p:sp>
      <p:sp>
        <p:nvSpPr>
          <p:cNvPr id="2897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897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51404342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8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00A144AD-5EA5-4CEF-A39D-0BCCF086B017}" type="slidenum">
              <a:rPr lang="zh-CN" altLang="en-US" smtClean="0"/>
              <a:pPr eaLnBrk="1" hangingPunct="1">
                <a:spcBef>
                  <a:spcPct val="0"/>
                </a:spcBef>
              </a:pPr>
              <a:t>116</a:t>
            </a:fld>
            <a:endParaRPr lang="en-US" altLang="zh-CN"/>
          </a:p>
        </p:txBody>
      </p:sp>
      <p:sp>
        <p:nvSpPr>
          <p:cNvPr id="290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0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73421802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84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B4D831F3-03D1-4C9B-A07B-42342343477A}" type="slidenum">
              <a:rPr lang="zh-CN" altLang="en-US" smtClean="0"/>
              <a:pPr eaLnBrk="1" hangingPunct="1">
                <a:spcBef>
                  <a:spcPct val="0"/>
                </a:spcBef>
              </a:pPr>
              <a:t>117</a:t>
            </a:fld>
            <a:endParaRPr lang="en-US" altLang="zh-CN"/>
          </a:p>
        </p:txBody>
      </p:sp>
      <p:sp>
        <p:nvSpPr>
          <p:cNvPr id="2918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18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45578558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8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DBCDB42-FA2D-48CB-A210-B023CFA43C85}" type="slidenum">
              <a:rPr lang="zh-CN" altLang="en-US" smtClean="0"/>
              <a:pPr eaLnBrk="1" hangingPunct="1">
                <a:spcBef>
                  <a:spcPct val="0"/>
                </a:spcBef>
              </a:pPr>
              <a:t>118</a:t>
            </a:fld>
            <a:endParaRPr lang="en-US" altLang="zh-CN"/>
          </a:p>
        </p:txBody>
      </p:sp>
      <p:sp>
        <p:nvSpPr>
          <p:cNvPr id="292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286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7888425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6BEADBA-D266-47D0-9EAD-CC3FB9BA124A}" type="slidenum">
              <a:rPr lang="zh-CN" altLang="en-US" smtClean="0"/>
              <a:pPr eaLnBrk="1" hangingPunct="1">
                <a:spcBef>
                  <a:spcPct val="0"/>
                </a:spcBef>
              </a:pPr>
              <a:t>119</a:t>
            </a:fld>
            <a:endParaRPr lang="en-US" altLang="zh-CN"/>
          </a:p>
        </p:txBody>
      </p:sp>
      <p:sp>
        <p:nvSpPr>
          <p:cNvPr id="293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3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64251288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DFB605E-6224-4D10-A92D-499FE11D68CF}" type="slidenum">
              <a:rPr lang="zh-CN" altLang="en-US" smtClean="0"/>
              <a:pPr eaLnBrk="1" hangingPunct="1">
                <a:spcBef>
                  <a:spcPct val="0"/>
                </a:spcBef>
              </a:pPr>
              <a:t>120</a:t>
            </a:fld>
            <a:endParaRPr lang="en-US" altLang="zh-CN"/>
          </a:p>
        </p:txBody>
      </p:sp>
      <p:sp>
        <p:nvSpPr>
          <p:cNvPr id="294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491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4065754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6BEADBA-D266-47D0-9EAD-CC3FB9BA124A}" type="slidenum">
              <a:rPr lang="zh-CN" altLang="en-US" smtClean="0"/>
              <a:pPr eaLnBrk="1" hangingPunct="1">
                <a:spcBef>
                  <a:spcPct val="0"/>
                </a:spcBef>
              </a:pPr>
              <a:t>121</a:t>
            </a:fld>
            <a:endParaRPr lang="en-US" altLang="zh-CN"/>
          </a:p>
        </p:txBody>
      </p:sp>
      <p:sp>
        <p:nvSpPr>
          <p:cNvPr id="293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3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9270128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93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A774C99-A6D9-4DD8-9CCE-5A6471B68384}" type="slidenum">
              <a:rPr lang="zh-CN" altLang="en-US" smtClean="0"/>
              <a:pPr eaLnBrk="1" hangingPunct="1">
                <a:spcBef>
                  <a:spcPct val="0"/>
                </a:spcBef>
              </a:pPr>
              <a:t>122</a:t>
            </a:fld>
            <a:endParaRPr lang="en-US" altLang="zh-CN"/>
          </a:p>
        </p:txBody>
      </p:sp>
      <p:sp>
        <p:nvSpPr>
          <p:cNvPr id="29593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594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64319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</p:spPr>
        <p:txBody>
          <a:bodyPr/>
          <a:lstStyle/>
          <a:p>
            <a:fld id="{80A97257-C510-472C-A4AA-B87D7709FA59}" type="slidenum">
              <a:rPr lang="zh-CN" altLang="en-US" smtClean="0">
                <a:ea typeface="宋体" charset="-122"/>
              </a:rPr>
              <a:pPr/>
              <a:t>12</a:t>
            </a:fld>
            <a:endParaRPr lang="en-US" altLang="zh-CN">
              <a:ea typeface="宋体" charset="-122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0100" y="685800"/>
            <a:ext cx="5334000" cy="3581400"/>
          </a:xfrm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367430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6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345469CD-49D2-4525-BF49-69F66556D2C1}" type="slidenum">
              <a:rPr lang="zh-CN" altLang="en-US" smtClean="0"/>
              <a:pPr eaLnBrk="1" hangingPunct="1">
                <a:spcBef>
                  <a:spcPct val="0"/>
                </a:spcBef>
              </a:pPr>
              <a:t>123</a:t>
            </a:fld>
            <a:endParaRPr lang="en-US" altLang="zh-CN"/>
          </a:p>
        </p:txBody>
      </p:sp>
      <p:sp>
        <p:nvSpPr>
          <p:cNvPr id="296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696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974155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98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49C7D69C-DA66-49CF-927B-97AA1D0C4E4F}" type="slidenum">
              <a:rPr lang="zh-CN" altLang="en-US" smtClean="0"/>
              <a:pPr eaLnBrk="1" hangingPunct="1">
                <a:spcBef>
                  <a:spcPct val="0"/>
                </a:spcBef>
              </a:pPr>
              <a:t>124</a:t>
            </a:fld>
            <a:endParaRPr lang="en-US" altLang="zh-CN"/>
          </a:p>
        </p:txBody>
      </p:sp>
      <p:sp>
        <p:nvSpPr>
          <p:cNvPr id="2979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79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769720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6DA6A34-EC1A-4E55-AF6E-79C4D56706D7}" type="slidenum">
              <a:rPr lang="zh-CN" altLang="en-US" smtClean="0"/>
              <a:pPr eaLnBrk="1" hangingPunct="1">
                <a:spcBef>
                  <a:spcPct val="0"/>
                </a:spcBef>
              </a:pPr>
              <a:t>125</a:t>
            </a:fld>
            <a:endParaRPr lang="en-US" altLang="zh-CN"/>
          </a:p>
        </p:txBody>
      </p:sp>
      <p:sp>
        <p:nvSpPr>
          <p:cNvPr id="299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90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9400785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6BEADBA-D266-47D0-9EAD-CC3FB9BA124A}" type="slidenum">
              <a:rPr lang="zh-CN" altLang="en-US" smtClean="0">
                <a:solidFill>
                  <a:prstClr val="black"/>
                </a:solidFill>
              </a:rPr>
              <a:pPr eaLnBrk="1" hangingPunct="1">
                <a:spcBef>
                  <a:spcPct val="0"/>
                </a:spcBef>
              </a:pPr>
              <a:t>126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293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3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29534017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6BEADBA-D266-47D0-9EAD-CC3FB9BA124A}" type="slidenum">
              <a:rPr lang="zh-CN" altLang="en-US" smtClean="0">
                <a:solidFill>
                  <a:prstClr val="black"/>
                </a:solidFill>
              </a:rPr>
              <a:pPr eaLnBrk="1" hangingPunct="1">
                <a:spcBef>
                  <a:spcPct val="0"/>
                </a:spcBef>
              </a:pPr>
              <a:t>127</a:t>
            </a:fld>
            <a:endParaRPr lang="en-US" altLang="zh-CN">
              <a:solidFill>
                <a:prstClr val="black"/>
              </a:solidFill>
            </a:endParaRPr>
          </a:p>
        </p:txBody>
      </p:sp>
      <p:sp>
        <p:nvSpPr>
          <p:cNvPr id="293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938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83088285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0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5DAE6AF-E377-40B9-AA29-FDDF0966B922}" type="slidenum">
              <a:rPr lang="zh-CN" altLang="en-US" smtClean="0"/>
              <a:pPr eaLnBrk="1" hangingPunct="1">
                <a:spcBef>
                  <a:spcPct val="0"/>
                </a:spcBef>
              </a:pPr>
              <a:t>128</a:t>
            </a:fld>
            <a:endParaRPr lang="en-US" altLang="zh-CN"/>
          </a:p>
        </p:txBody>
      </p:sp>
      <p:sp>
        <p:nvSpPr>
          <p:cNvPr id="3000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3000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4421139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99117D9C-D090-46A3-8D93-0E79C7200D33}" type="slidenum">
              <a:rPr lang="zh-CN" altLang="en-US" smtClean="0"/>
              <a:pPr eaLnBrk="1" hangingPunct="1">
                <a:spcBef>
                  <a:spcPct val="0"/>
                </a:spcBef>
              </a:pPr>
              <a:t>129</a:t>
            </a:fld>
            <a:endParaRPr lang="en-US" altLang="zh-CN"/>
          </a:p>
        </p:txBody>
      </p:sp>
      <p:sp>
        <p:nvSpPr>
          <p:cNvPr id="260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0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83671985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514525D3-C91C-4975-915E-F6CA6F15BDEA}" type="slidenum">
              <a:rPr lang="zh-CN" altLang="en-US" smtClean="0"/>
              <a:pPr eaLnBrk="1" hangingPunct="1">
                <a:spcBef>
                  <a:spcPct val="0"/>
                </a:spcBef>
              </a:pPr>
              <a:t>130</a:t>
            </a:fld>
            <a:endParaRPr lang="en-US" altLang="zh-CN"/>
          </a:p>
        </p:txBody>
      </p:sp>
      <p:sp>
        <p:nvSpPr>
          <p:cNvPr id="261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1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8465064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A696C4F7-3663-4618-B5AF-B966FE0BA01B}" type="slidenum">
              <a:rPr lang="zh-CN" altLang="en-US" smtClean="0"/>
              <a:pPr eaLnBrk="1" hangingPunct="1">
                <a:spcBef>
                  <a:spcPct val="0"/>
                </a:spcBef>
              </a:pPr>
              <a:t>131</a:t>
            </a:fld>
            <a:endParaRPr lang="en-US" altLang="zh-CN"/>
          </a:p>
        </p:txBody>
      </p:sp>
      <p:sp>
        <p:nvSpPr>
          <p:cNvPr id="2621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214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9667464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C14FF7FE-5848-4B7B-B7CD-A41F0230F5AE}" type="slidenum">
              <a:rPr lang="zh-CN" altLang="en-US" smtClean="0"/>
              <a:pPr eaLnBrk="1" hangingPunct="1">
                <a:spcBef>
                  <a:spcPct val="0"/>
                </a:spcBef>
              </a:pPr>
              <a:t>132</a:t>
            </a:fld>
            <a:endParaRPr lang="en-US" altLang="zh-CN"/>
          </a:p>
        </p:txBody>
      </p:sp>
      <p:sp>
        <p:nvSpPr>
          <p:cNvPr id="2631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01688" y="685800"/>
            <a:ext cx="5330825" cy="3581400"/>
          </a:xfrm>
          <a:ln/>
        </p:spPr>
      </p:sp>
      <p:sp>
        <p:nvSpPr>
          <p:cNvPr id="26317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 w="9525"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sq">
                <a:solidFill>
                  <a:srgbClr val="000000"/>
                </a:solidFill>
                <a:miter lim="800000"/>
                <a:headEnd type="none" w="sm" len="sm"/>
                <a:tailEnd type="none" w="sm" len="sm"/>
              </a14:hiddenLine>
            </a:ext>
          </a:extLst>
        </p:spPr>
        <p:txBody>
          <a:bodyPr/>
          <a:lstStyle/>
          <a:p>
            <a:pPr eaLnBrk="1" hangingPunct="1"/>
            <a:endParaRPr lang="zh-CN" altLang="en-US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6637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0" y="2304064"/>
            <a:ext cx="9506439" cy="994527"/>
            <a:chOff x="0" y="1536"/>
            <a:chExt cx="5675" cy="663"/>
          </a:xfrm>
        </p:grpSpPr>
        <p:grpSp>
          <p:nvGrpSpPr>
            <p:cNvPr id="5" name="Group 3"/>
            <p:cNvGrpSpPr>
              <a:grpSpLocks/>
            </p:cNvGrpSpPr>
            <p:nvPr/>
          </p:nvGrpSpPr>
          <p:grpSpPr bwMode="auto">
            <a:xfrm>
              <a:off x="185" y="1604"/>
              <a:ext cx="449" cy="299"/>
              <a:chOff x="720" y="336"/>
              <a:chExt cx="624" cy="432"/>
            </a:xfrm>
          </p:grpSpPr>
          <p:sp>
            <p:nvSpPr>
              <p:cNvPr id="12" name="Rectangle 4"/>
              <p:cNvSpPr>
                <a:spLocks noChangeArrowheads="1"/>
              </p:cNvSpPr>
              <p:nvPr/>
            </p:nvSpPr>
            <p:spPr bwMode="auto">
              <a:xfrm>
                <a:off x="720" y="336"/>
                <a:ext cx="384" cy="432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3" name="Rectangle 5"/>
              <p:cNvSpPr>
                <a:spLocks noChangeArrowheads="1"/>
              </p:cNvSpPr>
              <p:nvPr/>
            </p:nvSpPr>
            <p:spPr bwMode="auto">
              <a:xfrm>
                <a:off x="1056" y="336"/>
                <a:ext cx="288" cy="432"/>
              </a:xfrm>
              <a:prstGeom prst="rect">
                <a:avLst/>
              </a:prstGeom>
              <a:gradFill rotWithShape="0">
                <a:gsLst>
                  <a:gs pos="0">
                    <a:schemeClr val="folHlink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grpSp>
          <p:nvGrpSpPr>
            <p:cNvPr id="6" name="Group 6"/>
            <p:cNvGrpSpPr>
              <a:grpSpLocks/>
            </p:cNvGrpSpPr>
            <p:nvPr/>
          </p:nvGrpSpPr>
          <p:grpSpPr bwMode="auto">
            <a:xfrm>
              <a:off x="263" y="1870"/>
              <a:ext cx="466" cy="299"/>
              <a:chOff x="912" y="2640"/>
              <a:chExt cx="672" cy="432"/>
            </a:xfrm>
          </p:grpSpPr>
          <p:sp>
            <p:nvSpPr>
              <p:cNvPr id="10" name="Rectangle 7"/>
              <p:cNvSpPr>
                <a:spLocks noChangeArrowheads="1"/>
              </p:cNvSpPr>
              <p:nvPr/>
            </p:nvSpPr>
            <p:spPr bwMode="auto">
              <a:xfrm>
                <a:off x="912" y="2640"/>
                <a:ext cx="384" cy="43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x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  <p:sp>
            <p:nvSpPr>
              <p:cNvPr id="11" name="Rectangle 8"/>
              <p:cNvSpPr>
                <a:spLocks noChangeArrowheads="1"/>
              </p:cNvSpPr>
              <p:nvPr/>
            </p:nvSpPr>
            <p:spPr bwMode="auto">
              <a:xfrm>
                <a:off x="1248" y="2640"/>
                <a:ext cx="336" cy="432"/>
              </a:xfrm>
              <a:prstGeom prst="rect">
                <a:avLst/>
              </a:prstGeom>
              <a:gradFill rotWithShape="0">
                <a:gsLst>
                  <a:gs pos="0">
                    <a:schemeClr val="accent2"/>
                  </a:gs>
                  <a:gs pos="100000">
                    <a:schemeClr val="bg1"/>
                  </a:gs>
                </a:gsLst>
                <a:lin ang="0" scaled="1"/>
              </a:gradFill>
              <a:ln>
                <a:noFill/>
              </a:ln>
              <a:extLst/>
            </p:spPr>
            <p:txBody>
              <a:bodyPr wrap="none"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ahoma" pitchFamily="34" charset="0"/>
                    <a:ea typeface="宋体" pitchFamily="2" charset="-122"/>
                  </a:defRPr>
                </a:lvl9pPr>
              </a:lstStyle>
              <a:p>
                <a:pPr eaLnBrk="1" hangingPunct="1">
                  <a:defRPr/>
                </a:pPr>
                <a:endParaRPr lang="zh-CN" altLang="en-US"/>
              </a:p>
            </p:txBody>
          </p:sp>
        </p:grpSp>
        <p:sp>
          <p:nvSpPr>
            <p:cNvPr id="7" name="Rectangle 9"/>
            <p:cNvSpPr>
              <a:spLocks noChangeArrowheads="1"/>
            </p:cNvSpPr>
            <p:nvPr/>
          </p:nvSpPr>
          <p:spPr bwMode="auto">
            <a:xfrm>
              <a:off x="0" y="1824"/>
              <a:ext cx="353" cy="266"/>
            </a:xfrm>
            <a:prstGeom prst="rect">
              <a:avLst/>
            </a:prstGeom>
            <a:gradFill rotWithShape="0">
              <a:gsLst>
                <a:gs pos="0">
                  <a:schemeClr val="bg1"/>
                </a:gs>
                <a:gs pos="100000">
                  <a:schemeClr val="hlink"/>
                </a:gs>
              </a:gsLst>
              <a:lin ang="18900000" scaled="1"/>
            </a:gradFill>
            <a:ln>
              <a:noFill/>
            </a:ln>
            <a:ex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8" name="Rectangle 10"/>
            <p:cNvSpPr>
              <a:spLocks noChangeArrowheads="1"/>
            </p:cNvSpPr>
            <p:nvPr/>
          </p:nvSpPr>
          <p:spPr bwMode="auto">
            <a:xfrm>
              <a:off x="400" y="1536"/>
              <a:ext cx="20" cy="663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x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  <p:sp>
          <p:nvSpPr>
            <p:cNvPr id="9" name="Rectangle 11"/>
            <p:cNvSpPr>
              <a:spLocks noChangeArrowheads="1"/>
            </p:cNvSpPr>
            <p:nvPr/>
          </p:nvSpPr>
          <p:spPr bwMode="auto">
            <a:xfrm flipV="1">
              <a:off x="199" y="2054"/>
              <a:ext cx="5476" cy="35"/>
            </a:xfrm>
            <a:prstGeom prst="rect">
              <a:avLst/>
            </a:prstGeom>
            <a:gradFill rotWithShape="0">
              <a:gsLst>
                <a:gs pos="0">
                  <a:schemeClr val="bg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xtLst/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/>
            </a:p>
          </p:txBody>
        </p:sp>
      </p:grpSp>
      <p:sp>
        <p:nvSpPr>
          <p:cNvPr id="186380" name="Rectangle 12"/>
          <p:cNvSpPr>
            <a:spLocks noGrp="1" noChangeArrowheads="1"/>
          </p:cNvSpPr>
          <p:nvPr>
            <p:ph type="ctrTitle"/>
          </p:nvPr>
        </p:nvSpPr>
        <p:spPr>
          <a:xfrm>
            <a:off x="1045289" y="1584044"/>
            <a:ext cx="8201502" cy="138153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86381" name="Rectangle 13"/>
          <p:cNvSpPr>
            <a:spLocks noGrp="1" noChangeArrowheads="1"/>
          </p:cNvSpPr>
          <p:nvPr>
            <p:ph type="subTitle" idx="1"/>
          </p:nvPr>
        </p:nvSpPr>
        <p:spPr>
          <a:xfrm>
            <a:off x="1447325" y="3672100"/>
            <a:ext cx="6754178" cy="1656045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 sz="2400" b="0"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dt" sz="half" idx="10"/>
          </p:nvPr>
        </p:nvSpPr>
        <p:spPr>
          <a:xfrm>
            <a:off x="1045289" y="5904160"/>
            <a:ext cx="2010172" cy="432011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ftr" sz="quarter" idx="11"/>
          </p:nvPr>
        </p:nvSpPr>
        <p:spPr>
          <a:xfrm>
            <a:off x="3618311" y="5904160"/>
            <a:ext cx="3055461" cy="432011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7236619" y="5904160"/>
            <a:ext cx="2010172" cy="432011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fld id="{F2095B7F-06FE-4A7D-BF8F-5CA7627165C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6280697"/>
      </p:ext>
    </p:extLst>
  </p:cSld>
  <p:clrMapOvr>
    <a:masterClrMapping/>
  </p:clrMapOvr>
  <p:transition spd="med">
    <p:blinds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B43E09C-32DE-42D7-BD29-902A306A9B4B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13651180"/>
      </p:ext>
    </p:extLst>
  </p:cSld>
  <p:clrMapOvr>
    <a:masterClrMapping/>
  </p:clrMapOvr>
  <p:transition spd="med">
    <p:blinds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390732" y="202507"/>
            <a:ext cx="2058751" cy="559215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214480" y="202507"/>
            <a:ext cx="6015439" cy="559215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936B98-F69B-4629-8CAF-56850EFF14F5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53536819"/>
      </p:ext>
    </p:extLst>
  </p:cSld>
  <p:clrMapOvr>
    <a:masterClrMapping/>
  </p:clrMapOvr>
  <p:transition spd="med">
    <p:blinds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 preserve="1">
  <p:cSld name="标题，文本与剪贴画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14482" y="202506"/>
            <a:ext cx="8223277" cy="138153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1247982" y="1906552"/>
            <a:ext cx="4020343" cy="388810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剪贴画占位符 3"/>
          <p:cNvSpPr>
            <a:spLocks noGrp="1"/>
          </p:cNvSpPr>
          <p:nvPr>
            <p:ph type="clipArt" sz="half" idx="2"/>
          </p:nvPr>
        </p:nvSpPr>
        <p:spPr>
          <a:xfrm>
            <a:off x="5429141" y="1906552"/>
            <a:ext cx="4020343" cy="3888105"/>
          </a:xfrm>
        </p:spPr>
        <p:txBody>
          <a:bodyPr/>
          <a:lstStyle/>
          <a:p>
            <a:pPr lvl="0"/>
            <a:endParaRPr lang="zh-CN" altLang="en-US" noProof="0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D549D65-BAAE-4546-A27A-D386E9FC5BF0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51611309"/>
      </p:ext>
    </p:extLst>
  </p:cSld>
  <p:clrMapOvr>
    <a:masterClrMapping/>
  </p:clrMapOvr>
  <p:transition spd="med">
    <p:blinds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9916" y="215752"/>
            <a:ext cx="8223277" cy="720080"/>
          </a:xfrm>
        </p:spPr>
        <p:txBody>
          <a:bodyPr/>
          <a:lstStyle>
            <a:lvl1pPr>
              <a:defRPr sz="3200" b="1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1924" y="1223863"/>
            <a:ext cx="8712968" cy="4320480"/>
          </a:xfrm>
        </p:spPr>
        <p:txBody>
          <a:bodyPr/>
          <a:lstStyle>
            <a:lvl1pPr marL="342900" indent="-34290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Pct val="93000"/>
              <a:buFont typeface="Wingdings" pitchFamily="2" charset="2"/>
              <a:buChar char="Ø"/>
              <a:defRPr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defRPr>
            </a:lvl1pPr>
            <a:lvl2pPr marL="625475" indent="-26670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22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898525" indent="-2730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992692" y="5976391"/>
            <a:ext cx="584248" cy="432011"/>
          </a:xfr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EADE4B-E76A-4E7F-BCFA-81E167DFBB81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  <p:cxnSp>
        <p:nvCxnSpPr>
          <p:cNvPr id="8" name="直接连接符 7"/>
          <p:cNvCxnSpPr/>
          <p:nvPr userDrawn="1"/>
        </p:nvCxnSpPr>
        <p:spPr bwMode="auto">
          <a:xfrm>
            <a:off x="143892" y="1022353"/>
            <a:ext cx="9504933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2">
                <a:lumMod val="50000"/>
              </a:schemeClr>
            </a:solidFill>
            <a:prstDash val="solid"/>
            <a:round/>
            <a:headEnd type="none" w="med" len="med"/>
            <a:tailEnd type="non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3254955523"/>
      </p:ext>
    </p:extLst>
  </p:cSld>
  <p:clrMapOvr>
    <a:masterClrMapping/>
  </p:clrMapOvr>
  <p:transition spd="med">
    <p:blinds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2191" y="4164114"/>
            <a:ext cx="8201502" cy="128703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62191" y="2746575"/>
            <a:ext cx="8201502" cy="1417538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1A0DA0-1372-43AC-90E2-D3989567B0F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60236419"/>
      </p:ext>
    </p:extLst>
  </p:cSld>
  <p:clrMapOvr>
    <a:masterClrMapping/>
  </p:clrMapOvr>
  <p:transition spd="med">
    <p:blinds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47982" y="1906552"/>
            <a:ext cx="4020343" cy="388810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429141" y="1906552"/>
            <a:ext cx="4020343" cy="388810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BB9F90F-CD84-4900-90C0-387EDCDC72A9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54254133"/>
      </p:ext>
    </p:extLst>
  </p:cSld>
  <p:clrMapOvr>
    <a:masterClrMapping/>
  </p:clrMapOvr>
  <p:transition spd="med">
    <p:blinds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443" y="259508"/>
            <a:ext cx="8683943" cy="108003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82441" y="1450541"/>
            <a:ext cx="4263241" cy="6045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441" y="2055057"/>
            <a:ext cx="4263241" cy="37336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901471" y="1450541"/>
            <a:ext cx="4264914" cy="6045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901471" y="2055057"/>
            <a:ext cx="4264914" cy="37336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022CC2-76F5-49D4-A5FC-0FF5AFCD5ADC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40214077"/>
      </p:ext>
    </p:extLst>
  </p:cSld>
  <p:clrMapOvr>
    <a:masterClrMapping/>
  </p:clrMapOvr>
  <p:transition spd="med">
    <p:blinds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B70889A-2F9A-4208-848A-BCAF2F3E2A1F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93202429"/>
      </p:ext>
    </p:extLst>
  </p:cSld>
  <p:clrMapOvr>
    <a:masterClrMapping/>
  </p:clrMapOvr>
  <p:transition spd="med">
    <p:blinds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E2B1B1-9C90-4829-915B-25C1D74B9D3E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4399386"/>
      </p:ext>
    </p:extLst>
  </p:cSld>
  <p:clrMapOvr>
    <a:masterClrMapping/>
  </p:clrMapOvr>
  <p:transition spd="med">
    <p:blinds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82441" y="258008"/>
            <a:ext cx="3174397" cy="1098029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772422" y="258008"/>
            <a:ext cx="5393961" cy="55306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82441" y="1356038"/>
            <a:ext cx="3174397" cy="44326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E77F93A-9ABC-43CD-8CFE-8FD68C362134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52709013"/>
      </p:ext>
    </p:extLst>
  </p:cSld>
  <p:clrMapOvr>
    <a:masterClrMapping/>
  </p:clrMapOvr>
  <p:transition spd="med">
    <p:blinds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91237" y="4536124"/>
            <a:ext cx="5789295" cy="535515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891237" y="579016"/>
            <a:ext cx="5789295" cy="388810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891237" y="5071638"/>
            <a:ext cx="5789295" cy="76052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A76B14C-049D-4985-8F21-A423B13DD7EA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2131670"/>
      </p:ext>
    </p:extLst>
  </p:cSld>
  <p:clrMapOvr>
    <a:masterClrMapping/>
  </p:clrMapOvr>
  <p:transition spd="med">
    <p:blinds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40563" y="1038028"/>
            <a:ext cx="462340" cy="448513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44273" y="1038028"/>
            <a:ext cx="346755" cy="44851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71225" y="1437039"/>
            <a:ext cx="445588" cy="448513"/>
          </a:xfrm>
          <a:prstGeom prst="rect">
            <a:avLst/>
          </a:prstGeom>
          <a:solidFill>
            <a:schemeClr val="folHlink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61533" y="1437039"/>
            <a:ext cx="388634" cy="44851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34012" y="1368038"/>
            <a:ext cx="591327" cy="399011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804070" y="936027"/>
            <a:ext cx="33503" cy="994527"/>
          </a:xfrm>
          <a:prstGeom prst="rect">
            <a:avLst/>
          </a:prstGeom>
          <a:solidFill>
            <a:schemeClr val="bg2"/>
          </a:soli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67367" y="1683047"/>
            <a:ext cx="8680592" cy="30000"/>
          </a:xfrm>
          <a:prstGeom prst="rect">
            <a:avLst/>
          </a:prstGeom>
          <a:gradFill rotWithShape="0">
            <a:gsLst>
              <a:gs pos="0">
                <a:schemeClr val="bg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x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en-US" sz="2400"/>
          </a:p>
        </p:txBody>
      </p:sp>
      <p:sp>
        <p:nvSpPr>
          <p:cNvPr id="1033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214482" y="202506"/>
            <a:ext cx="8223277" cy="1381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47982" y="1906552"/>
            <a:ext cx="8201502" cy="38881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85355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226205" y="5899660"/>
            <a:ext cx="2010172" cy="432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5356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859531" y="5899660"/>
            <a:ext cx="3055461" cy="432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8535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430936" y="5899660"/>
            <a:ext cx="2010172" cy="432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ea typeface="宋体" pitchFamily="2" charset="-122"/>
              </a:defRPr>
            </a:lvl1pPr>
          </a:lstStyle>
          <a:p>
            <a:pPr>
              <a:defRPr/>
            </a:pPr>
            <a:fld id="{7DEB931C-4E13-4859-B9FD-6A29AC063318}" type="slidenum">
              <a:rPr lang="zh-CN" altLang="en-US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</p:sldLayoutIdLst>
  <p:transition spd="med">
    <p:blinds/>
  </p:transition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+mj-lt"/>
          <a:ea typeface="+mj-ea"/>
          <a:cs typeface="隶书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  <a:cs typeface="隶书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  <a:cs typeface="隶书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  <a:cs typeface="隶书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  <a:cs typeface="隶书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A50021"/>
          </a:solidFill>
          <a:latin typeface="Tahoma" pitchFamily="34" charset="0"/>
          <a:ea typeface="隶书" pitchFamily="49" charset="-122"/>
        </a:defRPr>
      </a:lvl9pPr>
    </p:titleStyle>
    <p:bodyStyle>
      <a:lvl1pPr marL="342900" indent="-342900" algn="l" rtl="0" eaLnBrk="0" fontAlgn="base" hangingPunct="0">
        <a:lnSpc>
          <a:spcPct val="110000"/>
        </a:lnSpc>
        <a:spcBef>
          <a:spcPct val="20000"/>
        </a:spcBef>
        <a:spcAft>
          <a:spcPct val="5000"/>
        </a:spcAft>
        <a:buClr>
          <a:schemeClr val="folHlink"/>
        </a:buClr>
        <a:buSzPct val="60000"/>
        <a:buFont typeface="Wingdings" pitchFamily="2" charset="2"/>
        <a:buChar char="n"/>
        <a:defRPr sz="2800" b="1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lnSpc>
          <a:spcPct val="110000"/>
        </a:lnSpc>
        <a:spcBef>
          <a:spcPct val="20000"/>
        </a:spcBef>
        <a:spcAft>
          <a:spcPct val="5000"/>
        </a:spcAft>
        <a:buClr>
          <a:schemeClr val="hlink"/>
        </a:buClr>
        <a:buSzPct val="55000"/>
        <a:buFont typeface="Wingdings" pitchFamily="2" charset="2"/>
        <a:buChar char="n"/>
        <a:defRPr sz="24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110000"/>
        </a:lnSpc>
        <a:spcBef>
          <a:spcPct val="20000"/>
        </a:spcBef>
        <a:spcAft>
          <a:spcPct val="5000"/>
        </a:spcAft>
        <a:buClr>
          <a:schemeClr val="folHlink"/>
        </a:buClr>
        <a:buSzPct val="50000"/>
        <a:buFont typeface="Wingdings" pitchFamily="2" charset="2"/>
        <a:buChar char="n"/>
        <a:defRPr sz="2000" b="1">
          <a:solidFill>
            <a:srgbClr val="FF0000"/>
          </a:solidFill>
          <a:latin typeface="+mn-lt"/>
          <a:ea typeface="宋体" pitchFamily="2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55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50000"/>
        <a:buFont typeface="Wingdings" pitchFamily="2" charset="2"/>
        <a:buChar char="n"/>
        <a:defRPr sz="2000">
          <a:solidFill>
            <a:schemeClr val="tx1"/>
          </a:solidFill>
          <a:latin typeface="+mn-lt"/>
          <a:ea typeface="宋体" pitchFamily="2" charset="-122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2.xml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7.xml"/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8.xml"/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1.xml"/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2.xml"/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4.xml"/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5.xm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7.xml"/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8.xml"/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9.xml"/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3.xml"/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4.xml"/><Relationship Id="rId1" Type="http://schemas.openxmlformats.org/officeDocument/2006/relationships/slideLayout" Target="../slideLayouts/slideLayout1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5.xm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6.xml"/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7.xml"/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8.xml"/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9.xml"/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0.xml"/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1.xml"/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2.xml"/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4.xml"/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5.xml"/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6.xml"/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7.xml"/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8.xml"/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9.xml"/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0.xml"/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1.xml"/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3.xml"/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4.xml"/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5.xml"/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6.xml"/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7.xml"/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8.xml"/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9.xml"/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0.xml"/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1.xml"/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3.xml"/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4.xml"/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5.xml"/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6.xml"/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7.xml"/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8.xml"/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9.xml"/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0.xml"/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2.xml"/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3.xml"/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4.xml"/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5.xml"/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6.xml"/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7.xml"/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8.xml"/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75CCD8B-D526-4A20-959F-BD7D65A2391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隶书" pitchFamily="49" charset="-122"/>
              </a:rPr>
              <a:t>第二章作业：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3892" y="1151855"/>
            <a:ext cx="9433048" cy="4968552"/>
          </a:xfrm>
        </p:spPr>
        <p:txBody>
          <a:bodyPr/>
          <a:lstStyle/>
          <a:p>
            <a:r>
              <a:rPr lang="en-US" altLang="zh-CN" sz="1800" dirty="0">
                <a:effectLst/>
              </a:rPr>
              <a:t>2.1	</a:t>
            </a:r>
            <a:r>
              <a:rPr lang="zh-CN" altLang="zh-CN" sz="1800" dirty="0">
                <a:effectLst/>
              </a:rPr>
              <a:t>微处理器主要由哪几部分构成？</a:t>
            </a:r>
          </a:p>
          <a:p>
            <a:r>
              <a:rPr lang="en-US" altLang="zh-CN" sz="1800" dirty="0">
                <a:effectLst/>
              </a:rPr>
              <a:t>2.3	</a:t>
            </a:r>
            <a:r>
              <a:rPr lang="zh-CN" altLang="zh-CN" sz="1800" dirty="0">
                <a:effectLst/>
              </a:rPr>
              <a:t>说明</a:t>
            </a:r>
            <a:r>
              <a:rPr lang="en-US" altLang="zh-CN" sz="1800" dirty="0">
                <a:effectLst/>
              </a:rPr>
              <a:t>8086CPU</a:t>
            </a:r>
            <a:r>
              <a:rPr lang="zh-CN" altLang="zh-CN" sz="1800" dirty="0">
                <a:effectLst/>
              </a:rPr>
              <a:t>中</a:t>
            </a:r>
            <a:r>
              <a:rPr lang="en-US" altLang="zh-CN" sz="1800" dirty="0">
                <a:effectLst/>
              </a:rPr>
              <a:t>EU</a:t>
            </a:r>
            <a:r>
              <a:rPr lang="zh-CN" altLang="zh-CN" sz="1800" dirty="0">
                <a:effectLst/>
              </a:rPr>
              <a:t>和</a:t>
            </a:r>
            <a:r>
              <a:rPr lang="en-US" altLang="zh-CN" sz="1800" dirty="0">
                <a:effectLst/>
              </a:rPr>
              <a:t>BIU</a:t>
            </a:r>
            <a:r>
              <a:rPr lang="zh-CN" altLang="zh-CN" sz="1800" dirty="0">
                <a:effectLst/>
              </a:rPr>
              <a:t>两个单元的主要功能。在执行指令时，</a:t>
            </a:r>
            <a:r>
              <a:rPr lang="en-US" altLang="zh-CN" sz="1800" dirty="0">
                <a:effectLst/>
              </a:rPr>
              <a:t>EU</a:t>
            </a:r>
            <a:r>
              <a:rPr lang="zh-CN" altLang="zh-CN" sz="1800" dirty="0">
                <a:effectLst/>
              </a:rPr>
              <a:t>能直接访问寄存器吗？</a:t>
            </a:r>
          </a:p>
          <a:p>
            <a:r>
              <a:rPr lang="en-US" altLang="zh-CN" sz="1800" dirty="0">
                <a:effectLst/>
              </a:rPr>
              <a:t>2.6 </a:t>
            </a:r>
            <a:r>
              <a:rPr lang="zh-CN" altLang="zh-CN" sz="1800" dirty="0">
                <a:effectLst/>
              </a:rPr>
              <a:t>由</a:t>
            </a:r>
            <a:r>
              <a:rPr lang="en-US" altLang="zh-CN" sz="1800" dirty="0">
                <a:effectLst/>
              </a:rPr>
              <a:t>8088</a:t>
            </a:r>
            <a:r>
              <a:rPr lang="zh-CN" altLang="zh-CN" sz="1800" dirty="0">
                <a:effectLst/>
              </a:rPr>
              <a:t>工作在单</a:t>
            </a:r>
            <a:r>
              <a:rPr lang="en-US" altLang="zh-CN" sz="1800" dirty="0" err="1">
                <a:effectLst/>
              </a:rPr>
              <a:t>cpu</a:t>
            </a:r>
            <a:r>
              <a:rPr lang="zh-CN" altLang="zh-CN" sz="1800" dirty="0">
                <a:effectLst/>
              </a:rPr>
              <a:t>下，在表中填入不同操作时各控制信号状态</a:t>
            </a:r>
            <a:endParaRPr lang="en-US" altLang="zh-CN" sz="1800" dirty="0">
              <a:effectLst/>
            </a:endParaRPr>
          </a:p>
          <a:p>
            <a:r>
              <a:rPr lang="en-US" altLang="zh-CN" sz="1800" dirty="0">
                <a:effectLst/>
              </a:rPr>
              <a:t>2.9 8086/8088</a:t>
            </a:r>
            <a:r>
              <a:rPr lang="zh-CN" altLang="zh-CN" sz="1800" dirty="0">
                <a:effectLst/>
              </a:rPr>
              <a:t>系统中，存储器为什么要分段？一个段最大为多少字节？最小为多少字节？</a:t>
            </a:r>
            <a:endParaRPr lang="en-US" altLang="zh-CN" sz="1800" dirty="0">
              <a:effectLst/>
            </a:endParaRPr>
          </a:p>
          <a:p>
            <a:r>
              <a:rPr lang="en-US" altLang="zh-CN" sz="1800">
                <a:effectLst/>
              </a:rPr>
              <a:t>2.10 </a:t>
            </a:r>
            <a:r>
              <a:rPr lang="zh-CN" altLang="zh-CN" sz="1800">
                <a:effectLst/>
              </a:rPr>
              <a:t>在</a:t>
            </a:r>
            <a:r>
              <a:rPr lang="en-US" altLang="zh-CN" sz="1800" dirty="0">
                <a:effectLst/>
              </a:rPr>
              <a:t>8086/8088CPU</a:t>
            </a:r>
            <a:r>
              <a:rPr lang="zh-CN" altLang="zh-CN" sz="1800" dirty="0">
                <a:effectLst/>
              </a:rPr>
              <a:t>中，物理地址和逻辑地址是指什么？已知逻辑地址为</a:t>
            </a:r>
            <a:r>
              <a:rPr lang="en-US" altLang="zh-CN" sz="1800" dirty="0">
                <a:effectLst/>
              </a:rPr>
              <a:t>1F00H:38A0H</a:t>
            </a:r>
            <a:r>
              <a:rPr lang="zh-CN" altLang="zh-CN" sz="1800" dirty="0">
                <a:effectLst/>
              </a:rPr>
              <a:t>，如何计算出其对应的物理地址？若已知物理地址，其逻辑地址唯一吗？</a:t>
            </a:r>
          </a:p>
          <a:p>
            <a:r>
              <a:rPr lang="en-US" altLang="zh-CN" sz="1800" dirty="0">
                <a:effectLst/>
              </a:rPr>
              <a:t>2.11</a:t>
            </a:r>
            <a:r>
              <a:rPr lang="zh-CN" altLang="zh-CN" sz="1800" dirty="0">
                <a:effectLst/>
              </a:rPr>
              <a:t>若</a:t>
            </a:r>
            <a:r>
              <a:rPr lang="en-US" altLang="zh-CN" sz="1800" dirty="0">
                <a:effectLst/>
              </a:rPr>
              <a:t>CS=8000H</a:t>
            </a:r>
            <a:r>
              <a:rPr lang="zh-CN" altLang="zh-CN" sz="1800" dirty="0">
                <a:effectLst/>
              </a:rPr>
              <a:t>，则当前代码段可寻址的存储空间范围是？</a:t>
            </a:r>
          </a:p>
          <a:p>
            <a:r>
              <a:rPr lang="en-US" altLang="zh-CN" sz="1800" dirty="0">
                <a:effectLst/>
              </a:rPr>
              <a:t>2.12 8086/8088CPU</a:t>
            </a:r>
            <a:r>
              <a:rPr lang="zh-CN" altLang="zh-CN" sz="1800" dirty="0">
                <a:effectLst/>
              </a:rPr>
              <a:t>在最小模式下构成计算机系统至少应包括哪几个基本部分（器件）？</a:t>
            </a:r>
          </a:p>
          <a:p>
            <a:endParaRPr lang="zh-CN" altLang="zh-CN" sz="1800" dirty="0">
              <a:effectLst/>
            </a:endParaRPr>
          </a:p>
          <a:p>
            <a:pPr eaLnBrk="1" hangingPunct="1"/>
            <a:endParaRPr lang="zh-CN" altLang="en-US" sz="1800" dirty="0">
              <a:latin typeface="隶书" pitchFamily="49" charset="-122"/>
              <a:ea typeface="隶书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983436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92692" y="5904420"/>
            <a:ext cx="584248" cy="432011"/>
          </a:xfrm>
          <a:noFill/>
        </p:spPr>
        <p:txBody>
          <a:bodyPr/>
          <a:lstStyle/>
          <a:p>
            <a:fld id="{BD22D0EF-83E2-4981-817F-06EE7768F3F6}" type="slidenum">
              <a:rPr lang="zh-CN" altLang="en-US" smtClean="0">
                <a:ea typeface="宋体" charset="-122"/>
              </a:rPr>
              <a:pPr/>
              <a:t>10</a:t>
            </a:fld>
            <a:endParaRPr lang="en-US" altLang="zh-CN">
              <a:ea typeface="宋体" charset="-122"/>
            </a:endParaRP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立即数操作数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3082" y="1242417"/>
            <a:ext cx="8496944" cy="5022006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立即数本身是参加操作的数据，可以是8位或16位。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spcBef>
                <a:spcPts val="0"/>
              </a:spcBef>
              <a:spcAft>
                <a:spcPct val="30000"/>
              </a:spcAft>
            </a:pPr>
            <a:r>
              <a:rPr lang="zh-CN" altLang="en-US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立即数没有地址含义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，只能作为源操作数。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spcAft>
                <a:spcPct val="30000"/>
              </a:spcAft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例： 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lvl="1" eaLnBrk="1" hangingPunct="1">
              <a:spcBef>
                <a:spcPct val="0"/>
              </a:spcBef>
            </a:pPr>
            <a:r>
              <a:rPr lang="en-US" altLang="zh-CN" dirty="0">
                <a:latin typeface="华文中宋"/>
                <a:ea typeface="华文中宋"/>
                <a:cs typeface="华文中宋"/>
              </a:rPr>
              <a:t>MOV  AX，3102H</a:t>
            </a:r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en-US" altLang="zh-CN" dirty="0">
                <a:latin typeface="华文中宋"/>
                <a:ea typeface="华文中宋"/>
                <a:cs typeface="华文中宋"/>
              </a:rPr>
              <a:t>MOV  BL，22H</a:t>
            </a: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287908" y="4376547"/>
            <a:ext cx="5851276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r>
              <a:rPr lang="zh-CN" altLang="en-US" sz="27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立即数无法作为目标操作数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7908" y="5040286"/>
            <a:ext cx="8049047" cy="473558"/>
          </a:xfrm>
          <a:prstGeom prst="rect">
            <a:avLst/>
          </a:prstGeom>
          <a:noFill/>
        </p:spPr>
        <p:txBody>
          <a:bodyPr wrap="square" lIns="103217" tIns="51609" rIns="103217" bIns="51609">
            <a:spAutoFit/>
          </a:bodyPr>
          <a:lstStyle/>
          <a:p>
            <a:pPr>
              <a:defRPr/>
            </a:pP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立即数可以是无符号或带符号数，数值符合其取值范围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F29A1DA-D1ED-46F6-A6DA-EB4AAE048B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420" y="2375991"/>
            <a:ext cx="4542757" cy="2588977"/>
          </a:xfrm>
          <a:prstGeom prst="rect">
            <a:avLst/>
          </a:prstGeom>
        </p:spPr>
      </p:pic>
      <p:sp>
        <p:nvSpPr>
          <p:cNvPr id="9" name="TextBox 5">
            <a:extLst>
              <a:ext uri="{FF2B5EF4-FFF2-40B4-BE49-F238E27FC236}">
                <a16:creationId xmlns:a16="http://schemas.microsoft.com/office/drawing/2014/main" id="{71404F9C-10AC-4602-815F-B08547F7E317}"/>
              </a:ext>
            </a:extLst>
          </p:cNvPr>
          <p:cNvSpPr txBox="1"/>
          <p:nvPr/>
        </p:nvSpPr>
        <p:spPr>
          <a:xfrm>
            <a:off x="287907" y="5616351"/>
            <a:ext cx="8049047" cy="473558"/>
          </a:xfrm>
          <a:prstGeom prst="rect">
            <a:avLst/>
          </a:prstGeom>
          <a:noFill/>
        </p:spPr>
        <p:txBody>
          <a:bodyPr wrap="square" lIns="103217" tIns="51609" rIns="103217" bIns="51609">
            <a:spAutoFit/>
          </a:bodyPr>
          <a:lstStyle/>
          <a:p>
            <a:pPr>
              <a:defRPr/>
            </a:pPr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MOV DS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，</a:t>
            </a:r>
            <a:r>
              <a:rPr lang="en-US" altLang="zh-CN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1234H</a:t>
            </a:r>
            <a:r>
              <a:rPr lang="zh-CN" alt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是非法的</a:t>
            </a:r>
          </a:p>
        </p:txBody>
      </p:sp>
    </p:spTree>
    <p:extLst>
      <p:ext uri="{BB962C8B-B14F-4D97-AF65-F5344CB8AC3E}">
        <p14:creationId xmlns:p14="http://schemas.microsoft.com/office/powerpoint/2010/main" val="325327708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9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AA0018C-4CDB-41AA-BEB1-64889D13D47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075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指令类型</a:t>
            </a:r>
          </a:p>
        </p:txBody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9916" y="1223863"/>
            <a:ext cx="8712968" cy="4320480"/>
          </a:xfrm>
        </p:spPr>
        <p:txBody>
          <a:bodyPr/>
          <a:lstStyle/>
          <a:p>
            <a:r>
              <a:rPr lang="zh-CN" altLang="en-US" dirty="0"/>
              <a:t>逻辑运算</a:t>
            </a:r>
          </a:p>
          <a:p>
            <a:pPr lvl="1">
              <a:spcBef>
                <a:spcPct val="0"/>
              </a:spcBef>
            </a:pPr>
            <a:r>
              <a:rPr lang="zh-CN" altLang="en-US" dirty="0"/>
              <a:t>与，或，非，异或</a:t>
            </a:r>
          </a:p>
          <a:p>
            <a:pPr>
              <a:spcBef>
                <a:spcPct val="50000"/>
              </a:spcBef>
            </a:pPr>
            <a:r>
              <a:rPr lang="zh-CN" altLang="en-US" dirty="0"/>
              <a:t>移位操作</a:t>
            </a:r>
          </a:p>
          <a:p>
            <a:pPr lvl="1">
              <a:spcBef>
                <a:spcPct val="0"/>
              </a:spcBef>
            </a:pPr>
            <a:r>
              <a:rPr lang="zh-CN" altLang="en-US" dirty="0"/>
              <a:t>非循环移位，循环移位</a:t>
            </a:r>
          </a:p>
        </p:txBody>
      </p:sp>
    </p:spTree>
  </p:cSld>
  <p:clrMapOvr>
    <a:masterClrMapping/>
  </p:clrMapOvr>
  <p:transition spd="med">
    <p:blinds/>
  </p:transition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2EED378-2C19-4575-AC6A-782FE438EE79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08547" name="Rectangle 2"/>
          <p:cNvSpPr>
            <a:spLocks noGrp="1" noChangeArrowheads="1"/>
          </p:cNvSpPr>
          <p:nvPr>
            <p:ph type="title"/>
          </p:nvPr>
        </p:nvSpPr>
        <p:spPr>
          <a:xfrm>
            <a:off x="503932" y="143743"/>
            <a:ext cx="7218192" cy="885023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1. </a:t>
            </a:r>
            <a:r>
              <a:rPr lang="zh-CN" altLang="en-US" dirty="0"/>
              <a:t>逻辑运算指令</a:t>
            </a:r>
            <a:endParaRPr lang="zh-CN" altLang="en-US" u="sng" dirty="0"/>
          </a:p>
        </p:txBody>
      </p:sp>
      <p:sp>
        <p:nvSpPr>
          <p:cNvPr id="65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8434346" cy="3879104"/>
          </a:xfrm>
        </p:spPr>
        <p:txBody>
          <a:bodyPr/>
          <a:lstStyle/>
          <a:p>
            <a:r>
              <a:rPr lang="zh-CN" altLang="en-US" dirty="0"/>
              <a:t>逻辑运算指令对 操作数的要求大多与</a:t>
            </a:r>
            <a:r>
              <a:rPr lang="en-US" altLang="zh-CN" dirty="0"/>
              <a:t>MOV</a:t>
            </a:r>
            <a:r>
              <a:rPr lang="zh-CN" altLang="en-US" dirty="0"/>
              <a:t>指令相同。</a:t>
            </a:r>
          </a:p>
          <a:p>
            <a:r>
              <a:rPr lang="zh-CN" altLang="en-US" dirty="0"/>
              <a:t>“非”运算指令要求操作数不能是立即数；</a:t>
            </a:r>
          </a:p>
          <a:p>
            <a:pPr>
              <a:spcAft>
                <a:spcPct val="0"/>
              </a:spcAft>
            </a:pPr>
            <a:r>
              <a:rPr lang="zh-CN" altLang="en-US" dirty="0">
                <a:solidFill>
                  <a:srgbClr val="800000"/>
                </a:solidFill>
              </a:rPr>
              <a:t>除“非”运算指令外：</a:t>
            </a:r>
            <a:endParaRPr lang="en-US" altLang="zh-CN" dirty="0">
              <a:solidFill>
                <a:srgbClr val="800000"/>
              </a:solidFill>
            </a:endParaRPr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dirty="0"/>
              <a:t>其余指令的执行都会影响除</a:t>
            </a:r>
            <a:r>
              <a:rPr lang="en-US" altLang="zh-CN" dirty="0"/>
              <a:t>AF </a:t>
            </a:r>
            <a:r>
              <a:rPr lang="zh-CN" altLang="en-US" dirty="0"/>
              <a:t>外的</a:t>
            </a:r>
            <a:r>
              <a:rPr lang="en-US" altLang="zh-CN" dirty="0"/>
              <a:t>5</a:t>
            </a:r>
            <a:r>
              <a:rPr lang="zh-CN" altLang="en-US" dirty="0"/>
              <a:t>个状态标志；</a:t>
            </a:r>
            <a:endParaRPr lang="en-US" altLang="zh-CN" dirty="0"/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dirty="0"/>
              <a:t>无论执行结果任何，</a:t>
            </a:r>
            <a:r>
              <a:rPr lang="zh-CN" altLang="en-US" dirty="0">
                <a:solidFill>
                  <a:srgbClr val="C00000"/>
                </a:solidFill>
              </a:rPr>
              <a:t>都会使标志位</a:t>
            </a:r>
            <a:r>
              <a:rPr lang="en-US" altLang="zh-CN" dirty="0">
                <a:solidFill>
                  <a:srgbClr val="C00000"/>
                </a:solidFill>
              </a:rPr>
              <a:t>OF=CF=0</a:t>
            </a:r>
            <a:r>
              <a:rPr lang="zh-CN" altLang="en-US" dirty="0"/>
              <a:t>。</a:t>
            </a:r>
          </a:p>
        </p:txBody>
      </p:sp>
      <p:pic>
        <p:nvPicPr>
          <p:cNvPr id="5" name="Picture 5" descr="2-5_flag">
            <a:extLst>
              <a:ext uri="{FF2B5EF4-FFF2-40B4-BE49-F238E27FC236}">
                <a16:creationId xmlns:a16="http://schemas.microsoft.com/office/drawing/2014/main" id="{0BEB9796-8515-47E3-97A0-BCD82AAC0C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" t="7701" r="870" b="14216"/>
          <a:stretch/>
        </p:blipFill>
        <p:spPr bwMode="auto">
          <a:xfrm>
            <a:off x="1079996" y="3959746"/>
            <a:ext cx="7287173" cy="23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5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65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65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5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55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539" grpId="0" build="p"/>
    </p:bld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B0258F9-457E-4413-B04D-6EEB5701026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095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latin typeface="Tahoma" pitchFamily="34" charset="0"/>
              </a:rPr>
              <a:t>1</a:t>
            </a:r>
            <a:r>
              <a:rPr lang="zh-CN" altLang="en-US">
                <a:latin typeface="Tahoma" pitchFamily="34" charset="0"/>
              </a:rPr>
              <a:t>）</a:t>
            </a:r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与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指令：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5900" y="1439887"/>
            <a:ext cx="8544674" cy="3462094"/>
          </a:xfrm>
        </p:spPr>
        <p:txBody>
          <a:bodyPr/>
          <a:lstStyle/>
          <a:p>
            <a:pPr>
              <a:spcBef>
                <a:spcPct val="10000"/>
              </a:spcBef>
              <a:spcAft>
                <a:spcPct val="0"/>
              </a:spcAft>
            </a:pPr>
            <a:r>
              <a:rPr lang="zh-CN" altLang="en-US" dirty="0"/>
              <a:t>格式： </a:t>
            </a:r>
          </a:p>
          <a:p>
            <a:pPr lvl="1">
              <a:spcBef>
                <a:spcPct val="10000"/>
              </a:spcBef>
              <a:spcAft>
                <a:spcPts val="1300"/>
              </a:spcAft>
            </a:pPr>
            <a:r>
              <a:rPr lang="zh-CN" altLang="en-US" b="0" dirty="0">
                <a:solidFill>
                  <a:schemeClr val="tx2"/>
                </a:solidFill>
              </a:rPr>
              <a:t> </a:t>
            </a:r>
            <a:r>
              <a:rPr lang="en-US" altLang="zh-CN" dirty="0"/>
              <a:t>AND  OPRD1，OPRD2               ;OP1 &lt;- OP1 ^ OP2</a:t>
            </a:r>
          </a:p>
          <a:p>
            <a:pPr>
              <a:spcBef>
                <a:spcPct val="10000"/>
              </a:spcBef>
              <a:spcAft>
                <a:spcPct val="0"/>
              </a:spcAft>
            </a:pPr>
            <a:r>
              <a:rPr lang="zh-CN" altLang="en-US" dirty="0"/>
              <a:t>操作： </a:t>
            </a:r>
          </a:p>
          <a:p>
            <a:pPr lvl="1">
              <a:spcBef>
                <a:spcPct val="10000"/>
              </a:spcBef>
              <a:spcAft>
                <a:spcPts val="1300"/>
              </a:spcAft>
            </a:pPr>
            <a:r>
              <a:rPr lang="zh-CN" altLang="en-US" dirty="0"/>
              <a:t>两操作数相“与”，结果送目标地址。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78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78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78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78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27" grpId="0" build="p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D892C03-88B0-4FB0-BFED-3E0CD8137A0F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05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与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指令的应用</a:t>
            </a:r>
            <a:endParaRPr lang="zh-CN" altLang="en-US" u="sng"/>
          </a:p>
        </p:txBody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8357289" cy="3810103"/>
          </a:xfrm>
        </p:spPr>
        <p:txBody>
          <a:bodyPr/>
          <a:lstStyle/>
          <a:p>
            <a:pPr>
              <a:spcAft>
                <a:spcPts val="100"/>
              </a:spcAft>
            </a:pPr>
            <a:r>
              <a:rPr lang="zh-CN" altLang="en-US" dirty="0"/>
              <a:t>实现两操作数按位相与的运算</a:t>
            </a:r>
          </a:p>
          <a:p>
            <a:pPr lvl="1" eaLnBrk="1" hangingPunct="1">
              <a:spcBef>
                <a:spcPct val="0"/>
              </a:spcBef>
              <a:spcAft>
                <a:spcPct val="40000"/>
              </a:spcAft>
            </a:pPr>
            <a:r>
              <a:rPr lang="en-US" altLang="zh-CN" dirty="0"/>
              <a:t>AND  BL，[SI]</a:t>
            </a:r>
            <a:endParaRPr lang="zh-CN" altLang="en-US" dirty="0"/>
          </a:p>
          <a:p>
            <a:pPr>
              <a:spcAft>
                <a:spcPts val="100"/>
              </a:spcAft>
            </a:pPr>
            <a:r>
              <a:rPr lang="zh-CN" altLang="en-US" dirty="0"/>
              <a:t>使目标操作数的某些位不变，某些位清零</a:t>
            </a:r>
          </a:p>
          <a:p>
            <a:pPr lvl="1">
              <a:spcBef>
                <a:spcPct val="0"/>
              </a:spcBef>
              <a:spcAft>
                <a:spcPts val="1300"/>
              </a:spcAft>
            </a:pPr>
            <a:r>
              <a:rPr lang="en-US" altLang="zh-CN" dirty="0"/>
              <a:t>AND  AL，0FH</a:t>
            </a:r>
            <a:endParaRPr lang="zh-CN" altLang="en-US" dirty="0"/>
          </a:p>
          <a:p>
            <a:r>
              <a:rPr lang="zh-CN" altLang="en-US" dirty="0"/>
              <a:t>在操作数不变的 情况下使</a:t>
            </a:r>
            <a:r>
              <a:rPr lang="en-US" altLang="zh-CN" dirty="0"/>
              <a:t>CF</a:t>
            </a:r>
            <a:r>
              <a:rPr lang="zh-CN" altLang="en-US" dirty="0"/>
              <a:t>和</a:t>
            </a:r>
            <a:r>
              <a:rPr lang="en-US" altLang="zh-CN" dirty="0"/>
              <a:t>OF</a:t>
            </a:r>
            <a:r>
              <a:rPr lang="zh-CN" altLang="en-US" dirty="0"/>
              <a:t>清零</a:t>
            </a:r>
          </a:p>
          <a:p>
            <a:pPr lvl="1">
              <a:spcBef>
                <a:spcPct val="0"/>
              </a:spcBef>
            </a:pPr>
            <a:r>
              <a:rPr lang="en-US" altLang="zh-CN" dirty="0"/>
              <a:t>AND  AX，AX</a:t>
            </a:r>
            <a:endParaRPr lang="zh-CN" altLang="en-US" dirty="0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6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6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6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6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6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6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7533DC1-AB95-4A25-BFF8-478BF5A37EF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16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与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指令应用例</a:t>
            </a:r>
          </a:p>
        </p:txBody>
      </p:sp>
      <p:sp>
        <p:nvSpPr>
          <p:cNvPr id="1116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8280920" cy="3888105"/>
          </a:xfrm>
        </p:spPr>
        <p:txBody>
          <a:bodyPr/>
          <a:lstStyle/>
          <a:p>
            <a:pPr eaLnBrk="1" hangingPunct="1">
              <a:lnSpc>
                <a:spcPct val="130000"/>
              </a:lnSpc>
              <a:spcBef>
                <a:spcPct val="40000"/>
              </a:spcBef>
              <a:spcAft>
                <a:spcPct val="25000"/>
              </a:spcAft>
            </a:pPr>
            <a:r>
              <a:rPr lang="zh-CN" altLang="en-US" dirty="0"/>
              <a:t>从地址为</a:t>
            </a:r>
            <a:r>
              <a:rPr lang="en-US" altLang="zh-CN" dirty="0"/>
              <a:t>3F8H  </a:t>
            </a:r>
            <a:r>
              <a:rPr lang="zh-CN" altLang="en-US" dirty="0"/>
              <a:t>端口中读入一个字节数，如果该数  </a:t>
            </a:r>
            <a:r>
              <a:rPr lang="en-US" altLang="zh-CN" dirty="0"/>
              <a:t>bit1</a:t>
            </a:r>
            <a:r>
              <a:rPr lang="zh-CN" altLang="en-US" dirty="0"/>
              <a:t>位为1，则可从38</a:t>
            </a:r>
            <a:r>
              <a:rPr lang="en-US" altLang="zh-CN" dirty="0"/>
              <a:t>FH</a:t>
            </a:r>
            <a:r>
              <a:rPr lang="zh-CN" altLang="en-US" dirty="0"/>
              <a:t>端口将</a:t>
            </a:r>
            <a:r>
              <a:rPr lang="en-US" altLang="zh-CN" dirty="0"/>
              <a:t>DATA</a:t>
            </a:r>
            <a:r>
              <a:rPr lang="zh-CN" altLang="en-US" dirty="0"/>
              <a:t>为首地址的一个字输出，否则就不能进行数据传送。</a:t>
            </a:r>
            <a:endParaRPr lang="en-US" altLang="zh-CN" dirty="0"/>
          </a:p>
          <a:p>
            <a:pPr marL="0" indent="0" eaLnBrk="1" hangingPunct="1">
              <a:lnSpc>
                <a:spcPct val="130000"/>
              </a:lnSpc>
              <a:buNone/>
            </a:pPr>
            <a:r>
              <a:rPr lang="zh-CN" altLang="en-US" u="sng" dirty="0">
                <a:solidFill>
                  <a:schemeClr val="tx1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要求：</a:t>
            </a:r>
            <a:r>
              <a:rPr lang="zh-CN" altLang="en-US" dirty="0"/>
              <a:t>编写相应的程序段。</a:t>
            </a:r>
          </a:p>
        </p:txBody>
      </p:sp>
      <p:sp>
        <p:nvSpPr>
          <p:cNvPr id="5" name="线形标注 1 4"/>
          <p:cNvSpPr>
            <a:spLocks/>
          </p:cNvSpPr>
          <p:nvPr/>
        </p:nvSpPr>
        <p:spPr bwMode="auto">
          <a:xfrm>
            <a:off x="2920191" y="4095896"/>
            <a:ext cx="1216153" cy="612017"/>
          </a:xfrm>
          <a:prstGeom prst="borderCallout1">
            <a:avLst>
              <a:gd name="adj1" fmla="val 18750"/>
              <a:gd name="adj2" fmla="val -8333"/>
              <a:gd name="adj3" fmla="val -280735"/>
              <a:gd name="adj4" fmla="val -103573"/>
            </a:avLst>
          </a:prstGeom>
          <a:noFill/>
          <a:ln w="25400" cap="sq" algn="ctr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状态字</a:t>
            </a:r>
          </a:p>
        </p:txBody>
      </p:sp>
      <p:cxnSp>
        <p:nvCxnSpPr>
          <p:cNvPr id="3" name="直接连接符 2"/>
          <p:cNvCxnSpPr>
            <a:cxnSpLocks noChangeShapeType="1"/>
          </p:cNvCxnSpPr>
          <p:nvPr/>
        </p:nvCxnSpPr>
        <p:spPr bwMode="auto">
          <a:xfrm>
            <a:off x="1079996" y="2375991"/>
            <a:ext cx="986661" cy="0"/>
          </a:xfrm>
          <a:prstGeom prst="line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755E3D2-59DA-4F75-8683-7282ED8BE27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与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指令应用例</a:t>
            </a:r>
          </a:p>
        </p:txBody>
      </p:sp>
      <p:sp>
        <p:nvSpPr>
          <p:cNvPr id="208899" name="AutoShape 3"/>
          <p:cNvSpPr>
            <a:spLocks noChangeArrowheads="1"/>
          </p:cNvSpPr>
          <p:nvPr/>
        </p:nvSpPr>
        <p:spPr bwMode="auto">
          <a:xfrm>
            <a:off x="1770062" y="1570390"/>
            <a:ext cx="1527731" cy="504014"/>
          </a:xfrm>
          <a:prstGeom prst="flowChartAlternate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00" name="AutoShape 4"/>
          <p:cNvSpPr>
            <a:spLocks noChangeArrowheads="1"/>
          </p:cNvSpPr>
          <p:nvPr/>
        </p:nvSpPr>
        <p:spPr bwMode="auto">
          <a:xfrm>
            <a:off x="1378080" y="2591919"/>
            <a:ext cx="2331799" cy="792022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01" name="Text Box 5"/>
          <p:cNvSpPr txBox="1">
            <a:spLocks noChangeArrowheads="1"/>
          </p:cNvSpPr>
          <p:nvPr/>
        </p:nvSpPr>
        <p:spPr bwMode="auto">
          <a:xfrm>
            <a:off x="1972754" y="1607892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开  始</a:t>
            </a:r>
          </a:p>
        </p:txBody>
      </p:sp>
      <p:sp>
        <p:nvSpPr>
          <p:cNvPr id="208902" name="Text Box 6"/>
          <p:cNvSpPr txBox="1">
            <a:spLocks noChangeArrowheads="1"/>
          </p:cNvSpPr>
          <p:nvPr/>
        </p:nvSpPr>
        <p:spPr bwMode="auto">
          <a:xfrm>
            <a:off x="1465186" y="2653420"/>
            <a:ext cx="2170986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取待输出数的</a:t>
            </a:r>
            <a:endParaRPr kumimoji="1" lang="en-US" altLang="zh-CN" sz="200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偏移地址</a:t>
            </a:r>
          </a:p>
        </p:txBody>
      </p:sp>
      <p:sp>
        <p:nvSpPr>
          <p:cNvPr id="208903" name="AutoShape 7"/>
          <p:cNvSpPr>
            <a:spLocks noChangeArrowheads="1"/>
          </p:cNvSpPr>
          <p:nvPr/>
        </p:nvSpPr>
        <p:spPr bwMode="auto">
          <a:xfrm>
            <a:off x="1368028" y="4967982"/>
            <a:ext cx="2331799" cy="576016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04" name="AutoShape 8"/>
          <p:cNvSpPr>
            <a:spLocks noChangeArrowheads="1"/>
          </p:cNvSpPr>
          <p:nvPr/>
        </p:nvSpPr>
        <p:spPr bwMode="auto">
          <a:xfrm>
            <a:off x="5579338" y="1957401"/>
            <a:ext cx="2331799" cy="576016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05" name="Text Box 9"/>
          <p:cNvSpPr txBox="1">
            <a:spLocks noChangeArrowheads="1"/>
          </p:cNvSpPr>
          <p:nvPr/>
        </p:nvSpPr>
        <p:spPr bwMode="auto">
          <a:xfrm>
            <a:off x="1609248" y="5039985"/>
            <a:ext cx="192976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读入状态字</a:t>
            </a:r>
          </a:p>
        </p:txBody>
      </p:sp>
      <p:sp>
        <p:nvSpPr>
          <p:cNvPr id="208906" name="Text Box 10"/>
          <p:cNvSpPr txBox="1">
            <a:spLocks noChangeArrowheads="1"/>
          </p:cNvSpPr>
          <p:nvPr/>
        </p:nvSpPr>
        <p:spPr bwMode="auto">
          <a:xfrm>
            <a:off x="5614515" y="2029403"/>
            <a:ext cx="241220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测试</a:t>
            </a:r>
            <a:r>
              <a:rPr kumimoji="1" lang="en-US" altLang="zh-CN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bit1</a:t>
            </a: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位状态</a:t>
            </a:r>
          </a:p>
        </p:txBody>
      </p:sp>
      <p:sp>
        <p:nvSpPr>
          <p:cNvPr id="208907" name="AutoShape 11"/>
          <p:cNvSpPr>
            <a:spLocks noChangeArrowheads="1"/>
          </p:cNvSpPr>
          <p:nvPr/>
        </p:nvSpPr>
        <p:spPr bwMode="auto">
          <a:xfrm>
            <a:off x="5408473" y="3023929"/>
            <a:ext cx="2653427" cy="648018"/>
          </a:xfrm>
          <a:prstGeom prst="flowChartDecision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08" name="Text Box 12"/>
          <p:cNvSpPr txBox="1">
            <a:spLocks noChangeArrowheads="1"/>
          </p:cNvSpPr>
          <p:nvPr/>
        </p:nvSpPr>
        <p:spPr bwMode="auto">
          <a:xfrm>
            <a:off x="6132136" y="3140934"/>
            <a:ext cx="168854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Bit1=1？</a:t>
            </a:r>
          </a:p>
        </p:txBody>
      </p:sp>
      <p:sp>
        <p:nvSpPr>
          <p:cNvPr id="208909" name="AutoShape 13"/>
          <p:cNvSpPr>
            <a:spLocks noChangeArrowheads="1"/>
          </p:cNvSpPr>
          <p:nvPr/>
        </p:nvSpPr>
        <p:spPr bwMode="auto">
          <a:xfrm>
            <a:off x="1368028" y="3887953"/>
            <a:ext cx="2331799" cy="576016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10" name="Text Box 14"/>
          <p:cNvSpPr txBox="1">
            <a:spLocks noChangeArrowheads="1"/>
          </p:cNvSpPr>
          <p:nvPr/>
        </p:nvSpPr>
        <p:spPr bwMode="auto">
          <a:xfrm>
            <a:off x="1443408" y="3959956"/>
            <a:ext cx="217098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取输入端口地址</a:t>
            </a:r>
          </a:p>
        </p:txBody>
      </p:sp>
      <p:sp>
        <p:nvSpPr>
          <p:cNvPr id="208911" name="AutoShape 15"/>
          <p:cNvSpPr>
            <a:spLocks noChangeArrowheads="1"/>
          </p:cNvSpPr>
          <p:nvPr/>
        </p:nvSpPr>
        <p:spPr bwMode="auto">
          <a:xfrm>
            <a:off x="5569287" y="4189460"/>
            <a:ext cx="2331799" cy="576016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12" name="Text Box 16"/>
          <p:cNvSpPr txBox="1">
            <a:spLocks noChangeArrowheads="1"/>
          </p:cNvSpPr>
          <p:nvPr/>
        </p:nvSpPr>
        <p:spPr bwMode="auto">
          <a:xfrm>
            <a:off x="5644668" y="4261463"/>
            <a:ext cx="217098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取输出口地址</a:t>
            </a:r>
          </a:p>
        </p:txBody>
      </p:sp>
      <p:sp>
        <p:nvSpPr>
          <p:cNvPr id="208913" name="AutoShape 17"/>
          <p:cNvSpPr>
            <a:spLocks noChangeArrowheads="1"/>
          </p:cNvSpPr>
          <p:nvPr/>
        </p:nvSpPr>
        <p:spPr bwMode="auto">
          <a:xfrm>
            <a:off x="5579338" y="5224488"/>
            <a:ext cx="2331799" cy="576016"/>
          </a:xfrm>
          <a:prstGeom prst="flowChartProcess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208914" name="Text Box 18"/>
          <p:cNvSpPr txBox="1">
            <a:spLocks noChangeArrowheads="1"/>
          </p:cNvSpPr>
          <p:nvPr/>
        </p:nvSpPr>
        <p:spPr bwMode="auto">
          <a:xfrm>
            <a:off x="5654719" y="5296491"/>
            <a:ext cx="217098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  </a:t>
            </a:r>
            <a:r>
              <a:rPr kumimoji="1" lang="zh-CN" altLang="en-US" sz="20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输出一个字</a:t>
            </a:r>
          </a:p>
        </p:txBody>
      </p:sp>
      <p:sp>
        <p:nvSpPr>
          <p:cNvPr id="208915" name="Line 19"/>
          <p:cNvSpPr>
            <a:spLocks noChangeShapeType="1"/>
          </p:cNvSpPr>
          <p:nvPr/>
        </p:nvSpPr>
        <p:spPr bwMode="auto">
          <a:xfrm>
            <a:off x="2538952" y="2087904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16" name="Line 20"/>
          <p:cNvSpPr>
            <a:spLocks noChangeShapeType="1"/>
          </p:cNvSpPr>
          <p:nvPr/>
        </p:nvSpPr>
        <p:spPr bwMode="auto">
          <a:xfrm>
            <a:off x="2538952" y="3383939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17" name="Line 21"/>
          <p:cNvSpPr>
            <a:spLocks noChangeShapeType="1"/>
          </p:cNvSpPr>
          <p:nvPr/>
        </p:nvSpPr>
        <p:spPr bwMode="auto">
          <a:xfrm>
            <a:off x="2538952" y="4463968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18" name="Line 22"/>
          <p:cNvSpPr>
            <a:spLocks noChangeShapeType="1"/>
          </p:cNvSpPr>
          <p:nvPr/>
        </p:nvSpPr>
        <p:spPr bwMode="auto">
          <a:xfrm>
            <a:off x="2538952" y="5543999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19" name="Line 23"/>
          <p:cNvSpPr>
            <a:spLocks noChangeShapeType="1"/>
          </p:cNvSpPr>
          <p:nvPr/>
        </p:nvSpPr>
        <p:spPr bwMode="auto">
          <a:xfrm>
            <a:off x="2538952" y="5976009"/>
            <a:ext cx="192976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0" name="Line 24"/>
          <p:cNvSpPr>
            <a:spLocks noChangeShapeType="1"/>
          </p:cNvSpPr>
          <p:nvPr/>
        </p:nvSpPr>
        <p:spPr bwMode="auto">
          <a:xfrm flipV="1">
            <a:off x="4468717" y="1439887"/>
            <a:ext cx="0" cy="453612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1" name="Line 25"/>
          <p:cNvSpPr>
            <a:spLocks noChangeShapeType="1"/>
          </p:cNvSpPr>
          <p:nvPr/>
        </p:nvSpPr>
        <p:spPr bwMode="auto">
          <a:xfrm>
            <a:off x="4468717" y="1439887"/>
            <a:ext cx="2251392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2" name="Line 26"/>
          <p:cNvSpPr>
            <a:spLocks noChangeShapeType="1"/>
          </p:cNvSpPr>
          <p:nvPr/>
        </p:nvSpPr>
        <p:spPr bwMode="auto">
          <a:xfrm>
            <a:off x="6720109" y="1439887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23" name="Line 27"/>
          <p:cNvSpPr>
            <a:spLocks noChangeShapeType="1"/>
          </p:cNvSpPr>
          <p:nvPr/>
        </p:nvSpPr>
        <p:spPr bwMode="auto">
          <a:xfrm flipV="1">
            <a:off x="4870751" y="3343439"/>
            <a:ext cx="562848" cy="13501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4" name="Line 28"/>
          <p:cNvSpPr>
            <a:spLocks noChangeShapeType="1"/>
          </p:cNvSpPr>
          <p:nvPr/>
        </p:nvSpPr>
        <p:spPr bwMode="auto">
          <a:xfrm flipV="1">
            <a:off x="4870751" y="3383940"/>
            <a:ext cx="0" cy="1221033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5" name="Line 29"/>
          <p:cNvSpPr>
            <a:spLocks noChangeShapeType="1"/>
          </p:cNvSpPr>
          <p:nvPr/>
        </p:nvSpPr>
        <p:spPr bwMode="auto">
          <a:xfrm flipH="1">
            <a:off x="2538952" y="4607973"/>
            <a:ext cx="2331799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08926" name="Text Box 30"/>
          <p:cNvSpPr txBox="1">
            <a:spLocks noChangeArrowheads="1"/>
          </p:cNvSpPr>
          <p:nvPr/>
        </p:nvSpPr>
        <p:spPr bwMode="auto">
          <a:xfrm>
            <a:off x="4946134" y="2957929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N</a:t>
            </a:r>
          </a:p>
        </p:txBody>
      </p:sp>
      <p:sp>
        <p:nvSpPr>
          <p:cNvPr id="208927" name="Line 31"/>
          <p:cNvSpPr>
            <a:spLocks noChangeShapeType="1"/>
          </p:cNvSpPr>
          <p:nvPr/>
        </p:nvSpPr>
        <p:spPr bwMode="auto">
          <a:xfrm>
            <a:off x="6720109" y="2519916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28" name="Line 32"/>
          <p:cNvSpPr>
            <a:spLocks noChangeShapeType="1"/>
          </p:cNvSpPr>
          <p:nvPr/>
        </p:nvSpPr>
        <p:spPr bwMode="auto">
          <a:xfrm>
            <a:off x="6720109" y="3671947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29" name="Line 33"/>
          <p:cNvSpPr>
            <a:spLocks noChangeShapeType="1"/>
          </p:cNvSpPr>
          <p:nvPr/>
        </p:nvSpPr>
        <p:spPr bwMode="auto">
          <a:xfrm>
            <a:off x="6720109" y="4778979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08930" name="Text Box 34"/>
          <p:cNvSpPr txBox="1">
            <a:spLocks noChangeArrowheads="1"/>
          </p:cNvSpPr>
          <p:nvPr/>
        </p:nvSpPr>
        <p:spPr bwMode="auto">
          <a:xfrm>
            <a:off x="6805543" y="3671949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Y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8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500"/>
                                        <p:tgtEl>
                                          <p:spTgt spid="208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208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08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8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08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089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08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08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08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08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208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08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8" dur="1000"/>
                                        <p:tgtEl>
                                          <p:spTgt spid="208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08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08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 nodeType="clickPar">
                      <p:stCondLst>
                        <p:cond delay="indefinite"/>
                      </p:stCondLst>
                      <p:childTnLst>
                        <p:par>
                          <p:cTn id="6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208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08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08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08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089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1" dur="500"/>
                                        <p:tgtEl>
                                          <p:spTgt spid="208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3" presetID="18" presetClass="entr" presetSubtype="12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5" dur="500"/>
                                        <p:tgtEl>
                                          <p:spTgt spid="208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9" dur="500"/>
                                        <p:tgtEl>
                                          <p:spTgt spid="208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3" dur="500"/>
                                        <p:tgtEl>
                                          <p:spTgt spid="208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8" dur="500"/>
                                        <p:tgtEl>
                                          <p:spTgt spid="208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500"/>
                                        <p:tgtEl>
                                          <p:spTgt spid="208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2089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208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208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 nodeType="clickPar">
                      <p:stCondLst>
                        <p:cond delay="indefinite"/>
                      </p:stCondLst>
                      <p:childTnLst>
                        <p:par>
                          <p:cTn id="1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2089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20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8899" grpId="0" animBg="1"/>
      <p:bldP spid="208900" grpId="0" animBg="1"/>
      <p:bldP spid="208901" grpId="0"/>
      <p:bldP spid="208902" grpId="0"/>
      <p:bldP spid="208903" grpId="0" animBg="1"/>
      <p:bldP spid="208904" grpId="0" animBg="1"/>
      <p:bldP spid="208905" grpId="0"/>
      <p:bldP spid="208906" grpId="0"/>
      <p:bldP spid="208907" grpId="0" animBg="1"/>
      <p:bldP spid="208908" grpId="0"/>
      <p:bldP spid="208909" grpId="0" animBg="1"/>
      <p:bldP spid="208910" grpId="0"/>
      <p:bldP spid="208911" grpId="0" animBg="1"/>
      <p:bldP spid="208912" grpId="0"/>
      <p:bldP spid="208913" grpId="0" animBg="1"/>
      <p:bldP spid="208914" grpId="0"/>
      <p:bldP spid="208915" grpId="0" animBg="1"/>
      <p:bldP spid="208916" grpId="0" animBg="1"/>
      <p:bldP spid="208917" grpId="0" animBg="1"/>
      <p:bldP spid="208918" grpId="0" animBg="1"/>
      <p:bldP spid="208919" grpId="0" animBg="1"/>
      <p:bldP spid="208920" grpId="0" animBg="1"/>
      <p:bldP spid="208921" grpId="0" animBg="1"/>
      <p:bldP spid="208922" grpId="0" animBg="1"/>
      <p:bldP spid="208923" grpId="0" animBg="1"/>
      <p:bldP spid="208924" grpId="0" animBg="1"/>
      <p:bldP spid="208925" grpId="0" animBg="1"/>
      <p:bldP spid="208926" grpId="0"/>
      <p:bldP spid="208927" grpId="0" animBg="1"/>
      <p:bldP spid="208928" grpId="0" animBg="1"/>
      <p:bldP spid="208929" grpId="0" animBg="1"/>
      <p:bldP spid="208930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C3C91D4-B4B5-47D7-9D1F-DF5DBFED3E5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6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与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指令应用例</a:t>
            </a:r>
          </a:p>
        </p:txBody>
      </p:sp>
      <p:sp>
        <p:nvSpPr>
          <p:cNvPr id="209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439887"/>
            <a:ext cx="8201502" cy="4081610"/>
          </a:xfrm>
        </p:spPr>
        <p:txBody>
          <a:bodyPr/>
          <a:lstStyle/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b="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</a:t>
            </a: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LEA  SI，DATA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MOV  DX，3F8H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WATT： IN  AL，DX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 AND  AL，02H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 JZ   WATT                  </a:t>
            </a:r>
            <a:r>
              <a:rPr kumimoji="1" lang="en-US" altLang="zh-CN" sz="2400" dirty="0">
                <a:solidFill>
                  <a:srgbClr val="062216"/>
                </a:solidFill>
                <a:latin typeface="Tahoma" pitchFamily="34" charset="0"/>
                <a:ea typeface="楷体_GB2312" pitchFamily="49" charset="-122"/>
                <a:cs typeface="Tahoma" pitchFamily="34" charset="0"/>
              </a:rPr>
              <a:t>；ZF=1</a:t>
            </a:r>
            <a:r>
              <a:rPr kumimoji="1" lang="zh-CN" altLang="en-US" sz="2400" dirty="0">
                <a:solidFill>
                  <a:srgbClr val="062216"/>
                </a:solidFill>
                <a:latin typeface="Tahoma" pitchFamily="34" charset="0"/>
                <a:cs typeface="Tahoma" pitchFamily="34" charset="0"/>
              </a:rPr>
              <a:t>转移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 MOV  DX，38FH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 MOV  AX，[SI]</a:t>
            </a:r>
          </a:p>
          <a:p>
            <a:pPr eaLnBrk="1" hangingPunct="1">
              <a:lnSpc>
                <a:spcPct val="100000"/>
              </a:lnSpc>
              <a:buFont typeface="Wingdings" pitchFamily="2" charset="2"/>
              <a:buNone/>
            </a:pPr>
            <a:r>
              <a:rPr kumimoji="1" lang="en-US" altLang="zh-CN" sz="2400" dirty="0">
                <a:latin typeface="Tahoma" pitchFamily="34" charset="0"/>
                <a:ea typeface="楷体_GB2312" pitchFamily="49" charset="-122"/>
                <a:cs typeface="Tahoma" pitchFamily="34" charset="0"/>
              </a:rPr>
              <a:t>              OUT  DX，AX</a:t>
            </a:r>
            <a:endParaRPr kumimoji="1" lang="zh-CN" altLang="en-US" sz="2400" dirty="0">
              <a:latin typeface="Tahoma" pitchFamily="34" charset="0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9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09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9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09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99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F07E907-2607-40DC-B949-A7001B04F6D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143744"/>
            <a:ext cx="7638653" cy="792088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2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latin typeface="宋体" charset="-122"/>
                <a:cs typeface="+mj-cs"/>
              </a:rPr>
              <a:t>“</a:t>
            </a:r>
            <a:r>
              <a:rPr lang="zh-CN" altLang="en-US" dirty="0">
                <a:cs typeface="+mj-cs"/>
              </a:rPr>
              <a:t>或</a:t>
            </a:r>
            <a:r>
              <a:rPr lang="zh-CN" altLang="en-US" dirty="0">
                <a:latin typeface="宋体" charset="-122"/>
                <a:cs typeface="+mj-cs"/>
              </a:rPr>
              <a:t>”</a:t>
            </a:r>
            <a:r>
              <a:rPr lang="zh-CN" altLang="en-US" dirty="0">
                <a:cs typeface="+mj-cs"/>
              </a:rPr>
              <a:t>运算指令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295871"/>
            <a:ext cx="7057377" cy="3265589"/>
          </a:xfrm>
        </p:spPr>
        <p:txBody>
          <a:bodyPr/>
          <a:lstStyle/>
          <a:p>
            <a:pPr>
              <a:spcAft>
                <a:spcPct val="0"/>
              </a:spcAft>
            </a:pPr>
            <a:r>
              <a:rPr lang="zh-CN" altLang="en-US" dirty="0"/>
              <a:t>格式：</a:t>
            </a:r>
            <a:r>
              <a:rPr lang="zh-CN" altLang="en-US" sz="2400" b="0" dirty="0"/>
              <a:t>  </a:t>
            </a:r>
          </a:p>
          <a:p>
            <a:pPr lvl="1">
              <a:spcBef>
                <a:spcPct val="10000"/>
              </a:spcBef>
              <a:spcAft>
                <a:spcPts val="1300"/>
              </a:spcAft>
            </a:pPr>
            <a:r>
              <a:rPr lang="en-US" altLang="zh-CN" dirty="0"/>
              <a:t>OR  OPRD1，OPRD2</a:t>
            </a:r>
          </a:p>
          <a:p>
            <a:pPr>
              <a:spcAft>
                <a:spcPct val="0"/>
              </a:spcAft>
            </a:pPr>
            <a:r>
              <a:rPr lang="zh-CN" altLang="en-US" dirty="0"/>
              <a:t>操作：  </a:t>
            </a:r>
          </a:p>
          <a:p>
            <a:pPr lvl="1">
              <a:spcBef>
                <a:spcPct val="10000"/>
              </a:spcBef>
            </a:pPr>
            <a:r>
              <a:rPr lang="zh-CN" altLang="en-US" dirty="0">
                <a:cs typeface="Arial Unicode MS" pitchFamily="34" charset="-122"/>
              </a:rPr>
              <a:t>两操作数相“或”，结果送目标地址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6F4A664-30B5-4187-B5BB-9C9CEED1450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或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指令的应用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295871"/>
            <a:ext cx="7977032" cy="3945107"/>
          </a:xfrm>
        </p:spPr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zh-CN" altLang="en-US" dirty="0"/>
              <a:t>实现两操作数  相 “或”的  运算</a:t>
            </a:r>
          </a:p>
          <a:p>
            <a:pPr lvl="1" eaLnBrk="1" hangingPunct="1">
              <a:spcBef>
                <a:spcPct val="30000"/>
              </a:spcBef>
              <a:spcAft>
                <a:spcPct val="30000"/>
              </a:spcAft>
            </a:pPr>
            <a:r>
              <a:rPr lang="en-US" altLang="zh-CN" dirty="0">
                <a:latin typeface="Times New Roman" pitchFamily="18" charset="0"/>
              </a:rPr>
              <a:t>OR  AX，[DI]</a:t>
            </a:r>
            <a:endParaRPr lang="zh-CN" altLang="en-US" dirty="0">
              <a:solidFill>
                <a:schemeClr val="tx2"/>
              </a:solidFill>
            </a:endParaRPr>
          </a:p>
          <a:p>
            <a:pPr eaLnBrk="1" hangingPunct="1">
              <a:spcAft>
                <a:spcPct val="0"/>
              </a:spcAft>
            </a:pPr>
            <a:r>
              <a:rPr lang="zh-CN" altLang="en-US" dirty="0"/>
              <a:t>使某些位不变，某些位置“1”</a:t>
            </a:r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en-US" altLang="zh-CN" dirty="0">
                <a:latin typeface="Times New Roman" pitchFamily="18" charset="0"/>
              </a:rPr>
              <a:t>OR  CL，0FH</a:t>
            </a:r>
            <a:endParaRPr lang="zh-CN" altLang="en-US" dirty="0">
              <a:solidFill>
                <a:schemeClr val="tx2"/>
              </a:solidFill>
            </a:endParaRPr>
          </a:p>
          <a:p>
            <a:pPr eaLnBrk="1" hangingPunct="1"/>
            <a:r>
              <a:rPr lang="zh-CN" altLang="en-US" dirty="0"/>
              <a:t>在不改变操作数的  情况下使</a:t>
            </a:r>
            <a:r>
              <a:rPr lang="en-US" altLang="zh-CN" dirty="0"/>
              <a:t>OF=CF=0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>
                <a:latin typeface="Times New Roman" pitchFamily="18" charset="0"/>
              </a:rPr>
              <a:t>OR  AX，AX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5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5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15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15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5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D65D83B-7455-453F-B3A9-EA522EA888F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109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67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或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指令的应用例</a:t>
            </a:r>
          </a:p>
        </p:txBody>
      </p:sp>
      <p:sp>
        <p:nvSpPr>
          <p:cNvPr id="116740" name="Text Box 4"/>
          <p:cNvSpPr txBox="1">
            <a:spLocks noChangeArrowheads="1"/>
          </p:cNvSpPr>
          <p:nvPr/>
        </p:nvSpPr>
        <p:spPr bwMode="auto">
          <a:xfrm>
            <a:off x="1224012" y="1511895"/>
            <a:ext cx="4417354" cy="2523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32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        </a:t>
            </a:r>
            <a:r>
              <a:rPr kumimoji="1" lang="en-US" altLang="zh-CN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OR  AL，AL</a:t>
            </a:r>
          </a:p>
          <a:p>
            <a:pPr algn="just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         JPE  GOON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GB" altLang="zh-CN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         OR  AL</a:t>
            </a:r>
            <a:r>
              <a:rPr kumimoji="1" lang="en-GB" altLang="zh-CN">
                <a:solidFill>
                  <a:schemeClr val="tx1"/>
                </a:solidFill>
                <a:latin typeface="宋体" charset="-122"/>
                <a:ea typeface="宋体" charset="-122"/>
              </a:rPr>
              <a:t>，</a:t>
            </a:r>
            <a:r>
              <a:rPr kumimoji="1" lang="en-GB" altLang="zh-CN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80H</a:t>
            </a:r>
            <a:r>
              <a:rPr kumimoji="1" lang="en-US" altLang="zh-CN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GOON：….</a:t>
            </a:r>
            <a:endParaRPr kumimoji="1" lang="zh-CN" altLang="en-US">
              <a:solidFill>
                <a:schemeClr val="tx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9461" name="AutoShape 5"/>
          <p:cNvSpPr>
            <a:spLocks/>
          </p:cNvSpPr>
          <p:nvPr/>
        </p:nvSpPr>
        <p:spPr bwMode="auto">
          <a:xfrm>
            <a:off x="4104332" y="4248199"/>
            <a:ext cx="1929765" cy="475513"/>
          </a:xfrm>
          <a:prstGeom prst="borderCallout3">
            <a:avLst>
              <a:gd name="adj1" fmla="val 22713"/>
              <a:gd name="adj2" fmla="val 104167"/>
              <a:gd name="adj3" fmla="val 22713"/>
              <a:gd name="adj4" fmla="val 111023"/>
              <a:gd name="adj5" fmla="val -182019"/>
              <a:gd name="adj6" fmla="val 111023"/>
              <a:gd name="adj7" fmla="val -365236"/>
              <a:gd name="adj8" fmla="val 5665"/>
            </a:avLst>
          </a:prstGeom>
          <a:noFill/>
          <a:ln w="9525" cap="sq">
            <a:solidFill>
              <a:srgbClr val="FF0000"/>
            </a:solidFill>
            <a:miter lim="800000"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PF=1</a:t>
            </a: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转移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19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BF36B-7B99-4A39-84DF-0C340C7F0D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在线的</a:t>
            </a:r>
            <a:r>
              <a:rPr lang="en-US" altLang="zh-CN" dirty="0"/>
              <a:t>8086</a:t>
            </a:r>
            <a:r>
              <a:rPr lang="zh-CN" altLang="en-US" dirty="0"/>
              <a:t>模拟器</a:t>
            </a:r>
            <a:br>
              <a:rPr lang="en-US" altLang="zh-CN" dirty="0"/>
            </a:br>
            <a:r>
              <a:rPr lang="en-US" altLang="zh-CN" sz="2400" dirty="0"/>
              <a:t>https://yjdoc2.github.io/8086-emulator-web/compile</a:t>
            </a:r>
            <a:endParaRPr lang="zh-CN" altLang="en-US" sz="24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0994D30-C127-4181-8919-66E9DF959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11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E87183E-91CA-48F9-A9F6-5B2FDB4B981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0" b="6917"/>
          <a:stretch/>
        </p:blipFill>
        <p:spPr>
          <a:xfrm>
            <a:off x="719956" y="1058993"/>
            <a:ext cx="8274021" cy="5061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009679"/>
      </p:ext>
    </p:extLst>
  </p:cSld>
  <p:clrMapOvr>
    <a:masterClrMapping/>
  </p:clrMapOvr>
  <p:transition spd="med">
    <p:blinds/>
  </p:transition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C0201BB-4E6E-4257-AF03-172A3D8EAE5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77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“</a:t>
            </a:r>
            <a:r>
              <a:rPr lang="zh-CN" altLang="en-US"/>
              <a:t>或</a:t>
            </a:r>
            <a:r>
              <a:rPr lang="zh-CN" altLang="en-US">
                <a:latin typeface="宋体" charset="-122"/>
              </a:rPr>
              <a:t>”</a:t>
            </a:r>
            <a:r>
              <a:rPr lang="zh-CN" altLang="en-US"/>
              <a:t>指令的应用</a:t>
            </a:r>
          </a:p>
        </p:txBody>
      </p:sp>
      <p:sp>
        <p:nvSpPr>
          <p:cNvPr id="117764" name="AutoShape 4"/>
          <p:cNvSpPr>
            <a:spLocks noChangeArrowheads="1"/>
          </p:cNvSpPr>
          <p:nvPr/>
        </p:nvSpPr>
        <p:spPr bwMode="auto">
          <a:xfrm>
            <a:off x="1633266" y="2220062"/>
            <a:ext cx="3646787" cy="2244060"/>
          </a:xfrm>
          <a:prstGeom prst="cloudCallout">
            <a:avLst>
              <a:gd name="adj1" fmla="val 74481"/>
              <a:gd name="adj2" fmla="val 49333"/>
            </a:avLst>
          </a:prstGeom>
          <a:solidFill>
            <a:srgbClr val="339966"/>
          </a:solidFill>
          <a:ln w="25400" cap="sq">
            <a:solidFill>
              <a:srgbClr val="339966"/>
            </a:solidFill>
            <a:round/>
            <a:headEnd type="none" w="sm" len="sm"/>
            <a:tailEnd type="none" w="sm" len="sm"/>
          </a:ln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将一个二进制数9变为字符‘9’</a:t>
            </a:r>
          </a:p>
        </p:txBody>
      </p:sp>
      <p:sp>
        <p:nvSpPr>
          <p:cNvPr id="144389" name="Text Box 5"/>
          <p:cNvSpPr txBox="1">
            <a:spLocks noChangeArrowheads="1"/>
          </p:cNvSpPr>
          <p:nvPr/>
        </p:nvSpPr>
        <p:spPr bwMode="auto">
          <a:xfrm>
            <a:off x="6496208" y="4329117"/>
            <a:ext cx="2658453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如何实现</a:t>
            </a:r>
            <a:r>
              <a:rPr kumimoji="1" lang="zh-CN" altLang="en-US" sz="36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？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44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443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E3E372B-0CB7-4293-87CF-6D3A256F9E6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8435" name="Rectangle 2"/>
          <p:cNvSpPr>
            <a:spLocks noGrp="1" noChangeArrowheads="1"/>
          </p:cNvSpPr>
          <p:nvPr>
            <p:ph type="title"/>
          </p:nvPr>
        </p:nvSpPr>
        <p:spPr>
          <a:xfrm>
            <a:off x="503932" y="215751"/>
            <a:ext cx="6725699" cy="733325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3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latin typeface="宋体" charset="-122"/>
                <a:cs typeface="+mj-cs"/>
              </a:rPr>
              <a:t>“</a:t>
            </a:r>
            <a:r>
              <a:rPr lang="zh-CN" altLang="en-US" dirty="0">
                <a:cs typeface="+mj-cs"/>
              </a:rPr>
              <a:t>非</a:t>
            </a:r>
            <a:r>
              <a:rPr lang="zh-CN" altLang="en-US" dirty="0">
                <a:latin typeface="宋体" charset="-122"/>
                <a:cs typeface="+mj-cs"/>
              </a:rPr>
              <a:t>”</a:t>
            </a:r>
            <a:r>
              <a:rPr lang="zh-CN" altLang="en-US" dirty="0">
                <a:cs typeface="+mj-cs"/>
              </a:rPr>
              <a:t>运算指令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367879"/>
            <a:ext cx="7477839" cy="4218114"/>
          </a:xfrm>
        </p:spPr>
        <p:txBody>
          <a:bodyPr/>
          <a:lstStyle/>
          <a:p>
            <a:pPr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zh-CN" altLang="en-US" dirty="0"/>
              <a:t>格式：</a:t>
            </a:r>
          </a:p>
          <a:p>
            <a:pPr lvl="1"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en-US" altLang="zh-CN" dirty="0"/>
              <a:t>NOT  OPRD</a:t>
            </a:r>
          </a:p>
          <a:p>
            <a:pPr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zh-CN" altLang="en-US" dirty="0"/>
              <a:t>操作：</a:t>
            </a:r>
          </a:p>
          <a:p>
            <a:pPr lvl="1"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zh-CN" altLang="en-US" dirty="0"/>
              <a:t>操作数按位取反再送回原地址</a:t>
            </a:r>
          </a:p>
          <a:p>
            <a:pPr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zh-CN" altLang="en-US" dirty="0"/>
              <a:t>注：</a:t>
            </a:r>
          </a:p>
          <a:p>
            <a:pPr lvl="1" eaLnBrk="1" hangingPunct="1">
              <a:lnSpc>
                <a:spcPct val="100000"/>
              </a:lnSpc>
              <a:spcBef>
                <a:spcPct val="5000"/>
              </a:spcBef>
              <a:spcAft>
                <a:spcPct val="10000"/>
              </a:spcAft>
              <a:defRPr/>
            </a:pPr>
            <a:r>
              <a:rPr lang="zh-CN" altLang="en-US" dirty="0">
                <a:solidFill>
                  <a:srgbClr val="C00000"/>
                </a:solidFill>
              </a:rPr>
              <a:t>指令的执行对标志位无影响</a:t>
            </a:r>
          </a:p>
          <a:p>
            <a:pPr eaLnBrk="1" hangingPunct="1">
              <a:spcBef>
                <a:spcPct val="10000"/>
              </a:spcBef>
              <a:spcAft>
                <a:spcPct val="10000"/>
              </a:spcAft>
              <a:defRPr/>
            </a:pPr>
            <a:r>
              <a:rPr lang="zh-CN" altLang="en-US" dirty="0"/>
              <a:t>例：</a:t>
            </a:r>
            <a:endParaRPr lang="en-US" altLang="zh-CN" dirty="0"/>
          </a:p>
          <a:p>
            <a:pPr lvl="1" eaLnBrk="1" hangingPunct="1">
              <a:spcAft>
                <a:spcPct val="10000"/>
              </a:spcAft>
              <a:defRPr/>
            </a:pPr>
            <a:r>
              <a:rPr lang="en-US" altLang="zh-CN" dirty="0">
                <a:latin typeface="+mj-lt"/>
              </a:rPr>
              <a:t>NOT BYTE PTR[BX]</a:t>
            </a:r>
            <a:endParaRPr lang="zh-CN" altLang="en-US" dirty="0">
              <a:latin typeface="+mj-lt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3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6F352C1-85A6-4E39-9313-4B5DBAA2562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9459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215751"/>
            <a:ext cx="7750887" cy="795022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4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latin typeface="宋体" charset="-122"/>
                <a:cs typeface="+mj-cs"/>
              </a:rPr>
              <a:t>“</a:t>
            </a:r>
            <a:r>
              <a:rPr lang="zh-CN" altLang="en-US" dirty="0">
                <a:cs typeface="+mj-cs"/>
              </a:rPr>
              <a:t>异或</a:t>
            </a:r>
            <a:r>
              <a:rPr lang="zh-CN" altLang="en-US" dirty="0">
                <a:latin typeface="宋体" charset="-122"/>
                <a:cs typeface="+mj-cs"/>
              </a:rPr>
              <a:t>”</a:t>
            </a:r>
            <a:r>
              <a:rPr lang="zh-CN" altLang="en-US" dirty="0">
                <a:cs typeface="+mj-cs"/>
              </a:rPr>
              <a:t>运算指令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295871"/>
            <a:ext cx="7328752" cy="4014108"/>
          </a:xfrm>
        </p:spPr>
        <p:txBody>
          <a:bodyPr/>
          <a:lstStyle/>
          <a:p>
            <a:pPr>
              <a:spcBef>
                <a:spcPct val="10000"/>
              </a:spcBef>
              <a:spcAft>
                <a:spcPct val="0"/>
              </a:spcAft>
            </a:pPr>
            <a:r>
              <a:rPr lang="zh-CN" altLang="en-US" dirty="0"/>
              <a:t>格式：  </a:t>
            </a:r>
          </a:p>
          <a:p>
            <a:pPr lvl="1">
              <a:spcBef>
                <a:spcPct val="10000"/>
              </a:spcBef>
              <a:spcAft>
                <a:spcPts val="1300"/>
              </a:spcAft>
            </a:pPr>
            <a:r>
              <a:rPr lang="en-US" altLang="zh-CN" dirty="0"/>
              <a:t>XOR  OPRD1，OPRD2</a:t>
            </a:r>
          </a:p>
          <a:p>
            <a:pPr>
              <a:spcAft>
                <a:spcPct val="0"/>
              </a:spcAft>
            </a:pPr>
            <a:r>
              <a:rPr lang="zh-CN" altLang="en-US" dirty="0"/>
              <a:t>操作：</a:t>
            </a:r>
          </a:p>
          <a:p>
            <a:pPr lvl="1">
              <a:spcBef>
                <a:spcPct val="10000"/>
              </a:spcBef>
            </a:pPr>
            <a:r>
              <a:rPr lang="zh-CN" altLang="en-US" dirty="0"/>
              <a:t>两操作数相</a:t>
            </a:r>
            <a:r>
              <a:rPr lang="zh-CN" altLang="en-US" dirty="0">
                <a:latin typeface="Times New Roman" pitchFamily="18" charset="0"/>
              </a:rPr>
              <a:t>“</a:t>
            </a:r>
            <a:r>
              <a:rPr lang="zh-CN" altLang="en-US" dirty="0"/>
              <a:t>异或</a:t>
            </a:r>
            <a:r>
              <a:rPr lang="zh-CN" altLang="en-US" dirty="0">
                <a:latin typeface="Times New Roman" pitchFamily="18" charset="0"/>
              </a:rPr>
              <a:t>”</a:t>
            </a:r>
            <a:r>
              <a:rPr lang="zh-CN" altLang="en-US" dirty="0"/>
              <a:t>，结果送目标地址</a:t>
            </a:r>
          </a:p>
          <a:p>
            <a:r>
              <a:rPr lang="zh-CN" altLang="en-US" dirty="0"/>
              <a:t>例：</a:t>
            </a:r>
            <a:endParaRPr lang="en-US" altLang="zh-CN" dirty="0"/>
          </a:p>
          <a:p>
            <a:pPr lvl="1">
              <a:spcBef>
                <a:spcPct val="10000"/>
              </a:spcBef>
            </a:pPr>
            <a:r>
              <a:rPr lang="en-US" altLang="zh-CN" dirty="0"/>
              <a:t>XOR  BL</a:t>
            </a:r>
            <a:r>
              <a:rPr lang="zh-CN" altLang="en-US" dirty="0"/>
              <a:t>，</a:t>
            </a:r>
            <a:r>
              <a:rPr lang="en-US" altLang="zh-CN" dirty="0"/>
              <a:t>80H  </a:t>
            </a:r>
          </a:p>
          <a:p>
            <a:pPr lvl="1">
              <a:spcBef>
                <a:spcPct val="10000"/>
              </a:spcBef>
            </a:pPr>
            <a:r>
              <a:rPr lang="en-US" altLang="zh-CN" dirty="0"/>
              <a:t>XOR  AX，AX</a:t>
            </a:r>
            <a:endParaRPr lang="zh-CN" altLang="en-US" dirty="0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1553268-B190-4388-A5A7-5152C671526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0835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143743"/>
            <a:ext cx="5737366" cy="864096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5</a:t>
            </a:r>
            <a:r>
              <a:rPr lang="zh-CN" altLang="en-US" dirty="0">
                <a:latin typeface="Tahoma" pitchFamily="34" charset="0"/>
              </a:rPr>
              <a:t>）</a:t>
            </a:r>
            <a:r>
              <a:rPr lang="zh-CN" altLang="en-US" dirty="0">
                <a:latin typeface="宋体" charset="-122"/>
              </a:rPr>
              <a:t>“</a:t>
            </a:r>
            <a:r>
              <a:rPr lang="zh-CN" altLang="en-US" dirty="0"/>
              <a:t>测试</a:t>
            </a:r>
            <a:r>
              <a:rPr lang="zh-CN" altLang="en-US" dirty="0">
                <a:latin typeface="宋体" charset="-122"/>
              </a:rPr>
              <a:t>”</a:t>
            </a:r>
            <a:r>
              <a:rPr lang="zh-CN" altLang="en-US" dirty="0"/>
              <a:t>指令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439887"/>
            <a:ext cx="7067431" cy="4054610"/>
          </a:xfrm>
        </p:spPr>
        <p:txBody>
          <a:bodyPr/>
          <a:lstStyle/>
          <a:p>
            <a:pPr eaLnBrk="1" hangingPunct="1">
              <a:spcAft>
                <a:spcPct val="15000"/>
              </a:spcAft>
            </a:pPr>
            <a:r>
              <a:rPr lang="zh-CN" altLang="en-US" dirty="0"/>
              <a:t>格式： </a:t>
            </a:r>
          </a:p>
          <a:p>
            <a:pPr lvl="1" eaLnBrk="1" hangingPunct="1">
              <a:spcBef>
                <a:spcPct val="0"/>
              </a:spcBef>
              <a:spcAft>
                <a:spcPct val="40000"/>
              </a:spcAft>
            </a:pPr>
            <a:r>
              <a:rPr lang="en-US" altLang="zh-CN" dirty="0"/>
              <a:t>TEST  OPRD1，OPRD2</a:t>
            </a:r>
          </a:p>
          <a:p>
            <a:pPr eaLnBrk="1" hangingPunct="1"/>
            <a:r>
              <a:rPr lang="zh-CN" altLang="en-US" dirty="0"/>
              <a:t>操作： </a:t>
            </a:r>
          </a:p>
          <a:p>
            <a:pPr lvl="1" eaLnBrk="1" hangingPunct="1">
              <a:spcBef>
                <a:spcPct val="0"/>
              </a:spcBef>
              <a:spcAft>
                <a:spcPct val="45000"/>
              </a:spcAft>
            </a:pPr>
            <a:r>
              <a:rPr lang="zh-CN" altLang="en-US" dirty="0"/>
              <a:t>执行</a:t>
            </a:r>
            <a:r>
              <a:rPr lang="zh-CN" altLang="en-US" dirty="0">
                <a:latin typeface="Arial" charset="0"/>
              </a:rPr>
              <a:t>“</a:t>
            </a:r>
            <a:r>
              <a:rPr lang="zh-CN" altLang="en-US" dirty="0"/>
              <a:t>与</a:t>
            </a:r>
            <a:r>
              <a:rPr lang="zh-CN" altLang="en-US" dirty="0">
                <a:latin typeface="Arial" charset="0"/>
              </a:rPr>
              <a:t>”</a:t>
            </a:r>
            <a:r>
              <a:rPr lang="zh-CN" altLang="en-US" dirty="0"/>
              <a:t>运算，但运算的结果不送回目标地址。</a:t>
            </a:r>
          </a:p>
          <a:p>
            <a:pPr eaLnBrk="1" hangingPunct="1"/>
            <a:r>
              <a:rPr lang="zh-CN" altLang="en-US" dirty="0"/>
              <a:t>应用：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/>
              <a:t>常用于测试某些位的状态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0A76493-8E9F-4F31-8179-2C8376630CA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11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996" y="1367879"/>
            <a:ext cx="7223218" cy="4287116"/>
          </a:xfrm>
        </p:spPr>
        <p:txBody>
          <a:bodyPr/>
          <a:lstStyle/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dirty="0"/>
              <a:t>       </a:t>
            </a:r>
            <a:r>
              <a:rPr kumimoji="1" lang="en-US" altLang="zh-CN" sz="2000" dirty="0"/>
              <a:t>LEA  SI，DATA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      MOV  DX，3F8H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WATT：IN  AL，DX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           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endParaRPr kumimoji="1" lang="en-US" altLang="zh-CN" sz="2000" dirty="0"/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endParaRPr kumimoji="1" lang="en-US" altLang="zh-CN" sz="2000" dirty="0"/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endParaRPr kumimoji="1" lang="en-US" altLang="zh-CN" sz="2000" dirty="0"/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endParaRPr kumimoji="1" lang="en-US" altLang="zh-CN" sz="2000" dirty="0"/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       MOV  DX，38FH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       MOV  AX，[SI]</a:t>
            </a:r>
          </a:p>
          <a:p>
            <a:pPr eaLnBrk="1" hangingPunct="1">
              <a:lnSpc>
                <a:spcPct val="100000"/>
              </a:lnSpc>
              <a:spcBef>
                <a:spcPct val="5000"/>
              </a:spcBef>
              <a:buFont typeface="Wingdings" pitchFamily="2" charset="2"/>
              <a:buNone/>
            </a:pPr>
            <a:r>
              <a:rPr kumimoji="1" lang="en-US" altLang="zh-CN" sz="2000" dirty="0"/>
              <a:t>         OUT  DX，AX</a:t>
            </a:r>
            <a:endParaRPr kumimoji="1" lang="zh-CN" altLang="en-US" sz="2000" dirty="0"/>
          </a:p>
        </p:txBody>
      </p:sp>
      <p:sp>
        <p:nvSpPr>
          <p:cNvPr id="211972" name="Text Box 4"/>
          <p:cNvSpPr txBox="1">
            <a:spLocks noChangeArrowheads="1"/>
          </p:cNvSpPr>
          <p:nvPr/>
        </p:nvSpPr>
        <p:spPr bwMode="auto">
          <a:xfrm>
            <a:off x="2260972" y="2660913"/>
            <a:ext cx="2469162" cy="14403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15000"/>
              </a:lnSpc>
              <a:spcBef>
                <a:spcPct val="5000"/>
              </a:spcBef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AND  AL，2AH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CMP AL</a:t>
            </a:r>
            <a:r>
              <a:rPr kumimoji="1" lang="zh-CN" altLang="en-US" sz="2400">
                <a:solidFill>
                  <a:schemeClr val="tx1"/>
                </a:solidFill>
                <a:latin typeface="Arial" charset="0"/>
                <a:ea typeface="宋体" charset="-122"/>
              </a:rPr>
              <a:t>，</a:t>
            </a:r>
            <a:r>
              <a:rPr kumimoji="1"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2AH</a:t>
            </a:r>
          </a:p>
          <a:p>
            <a:pPr eaLnBrk="1" hangingPunct="1">
              <a:lnSpc>
                <a:spcPct val="115000"/>
              </a:lnSpc>
              <a:spcBef>
                <a:spcPct val="5000"/>
              </a:spcBef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JNZ   WATT</a:t>
            </a:r>
            <a:endParaRPr kumimoji="1" lang="zh-CN" altLang="en-US" sz="240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1973" name="Text Box 5"/>
          <p:cNvSpPr txBox="1">
            <a:spLocks noChangeArrowheads="1"/>
          </p:cNvSpPr>
          <p:nvPr/>
        </p:nvSpPr>
        <p:spPr bwMode="auto">
          <a:xfrm>
            <a:off x="2185591" y="2551411"/>
            <a:ext cx="5330305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TEST  AL，02H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JZ WATT                       </a:t>
            </a:r>
            <a:r>
              <a:rPr kumimoji="1" lang="en-US" altLang="zh-CN" sz="1800">
                <a:solidFill>
                  <a:srgbClr val="990033"/>
                </a:solidFill>
                <a:latin typeface="Arial" charset="0"/>
                <a:ea typeface="宋体" charset="-122"/>
              </a:rPr>
              <a:t>；ZF=1</a:t>
            </a:r>
            <a:r>
              <a:rPr kumimoji="1" lang="zh-CN" altLang="en-US" sz="1800">
                <a:solidFill>
                  <a:srgbClr val="990033"/>
                </a:solidFill>
                <a:latin typeface="Arial" charset="0"/>
                <a:ea typeface="宋体" charset="-122"/>
              </a:rPr>
              <a:t>转移</a:t>
            </a:r>
            <a:endParaRPr kumimoji="1" lang="en-US" altLang="zh-CN" sz="2000">
              <a:solidFill>
                <a:schemeClr val="tx1"/>
              </a:solidFill>
              <a:latin typeface="Arial" charset="0"/>
              <a:ea typeface="宋体" charset="-122"/>
            </a:endParaRPr>
          </a:p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TEST AL</a:t>
            </a:r>
            <a:r>
              <a:rPr kumimoji="1" lang="zh-CN" altLang="en-US" sz="2000">
                <a:solidFill>
                  <a:schemeClr val="tx1"/>
                </a:solidFill>
                <a:latin typeface="Arial" charset="0"/>
                <a:ea typeface="宋体" charset="-122"/>
              </a:rPr>
              <a:t>，</a:t>
            </a: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08H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JZ WATT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TEST AL</a:t>
            </a:r>
            <a:r>
              <a:rPr kumimoji="1" lang="zh-CN" altLang="en-US" sz="2000">
                <a:solidFill>
                  <a:schemeClr val="tx1"/>
                </a:solidFill>
                <a:latin typeface="Arial" charset="0"/>
                <a:ea typeface="宋体" charset="-122"/>
              </a:rPr>
              <a:t>，</a:t>
            </a: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20H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JZ WATT</a:t>
            </a:r>
          </a:p>
        </p:txBody>
      </p:sp>
      <p:sp>
        <p:nvSpPr>
          <p:cNvPr id="211974" name="Text Box 6"/>
          <p:cNvSpPr txBox="1">
            <a:spLocks noChangeArrowheads="1"/>
          </p:cNvSpPr>
          <p:nvPr/>
        </p:nvSpPr>
        <p:spPr bwMode="auto">
          <a:xfrm>
            <a:off x="2260972" y="2675914"/>
            <a:ext cx="341896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AND AL</a:t>
            </a:r>
            <a:r>
              <a:rPr lang="zh-CN" altLang="en-US" sz="2400">
                <a:solidFill>
                  <a:schemeClr val="tx1"/>
                </a:solidFill>
                <a:latin typeface="Arial" charset="0"/>
                <a:ea typeface="宋体" charset="-122"/>
              </a:rPr>
              <a:t>，</a:t>
            </a: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2AH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XOR AL</a:t>
            </a:r>
            <a:r>
              <a:rPr lang="zh-CN" altLang="en-US" sz="2400">
                <a:solidFill>
                  <a:schemeClr val="tx1"/>
                </a:solidFill>
                <a:latin typeface="Arial" charset="0"/>
                <a:ea typeface="宋体" charset="-122"/>
              </a:rPr>
              <a:t>，</a:t>
            </a: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2AH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JNZ WATT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B31B80BD-6ECE-4D43-810A-BFAC06D142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957" y="253811"/>
            <a:ext cx="9288909" cy="720080"/>
          </a:xfrm>
        </p:spPr>
        <p:txBody>
          <a:bodyPr/>
          <a:lstStyle/>
          <a:p>
            <a:r>
              <a:rPr lang="zh-CN" altLang="en-US" sz="2000" dirty="0"/>
              <a:t>从地址为</a:t>
            </a:r>
            <a:r>
              <a:rPr lang="en-US" altLang="zh-CN" sz="2000" dirty="0"/>
              <a:t>3F8H</a:t>
            </a:r>
            <a:r>
              <a:rPr lang="zh-CN" altLang="en-US" sz="2000" dirty="0"/>
              <a:t>的  端口中读入一个字节数，当</a:t>
            </a:r>
            <a:r>
              <a:rPr lang="zh-CN" altLang="en-US" sz="2000" dirty="0">
                <a:solidFill>
                  <a:schemeClr val="tx1"/>
                </a:solidFill>
              </a:rPr>
              <a:t>该数的 </a:t>
            </a:r>
            <a:r>
              <a:rPr lang="en-US" altLang="zh-CN" sz="2000" dirty="0">
                <a:solidFill>
                  <a:schemeClr val="tx1"/>
                </a:solidFill>
              </a:rPr>
              <a:t>bit1</a:t>
            </a:r>
            <a:r>
              <a:rPr lang="zh-CN" altLang="en-US" sz="2000" dirty="0">
                <a:solidFill>
                  <a:schemeClr val="tx1"/>
                </a:solidFill>
              </a:rPr>
              <a:t>， </a:t>
            </a:r>
            <a:r>
              <a:rPr lang="en-US" altLang="zh-CN" sz="2000" dirty="0">
                <a:solidFill>
                  <a:schemeClr val="tx1"/>
                </a:solidFill>
              </a:rPr>
              <a:t>bit3</a:t>
            </a:r>
            <a:r>
              <a:rPr lang="zh-CN" altLang="en-US" sz="2000" dirty="0">
                <a:solidFill>
                  <a:schemeClr val="tx1"/>
                </a:solidFill>
              </a:rPr>
              <a:t>， </a:t>
            </a:r>
            <a:r>
              <a:rPr lang="en-US" altLang="zh-CN" sz="2000" dirty="0">
                <a:solidFill>
                  <a:schemeClr val="tx1"/>
                </a:solidFill>
              </a:rPr>
              <a:t>bit5</a:t>
            </a:r>
            <a:r>
              <a:rPr lang="zh-CN" altLang="en-US" sz="2000" dirty="0">
                <a:solidFill>
                  <a:schemeClr val="tx1"/>
                </a:solidFill>
              </a:rPr>
              <a:t>位同时为1时</a:t>
            </a:r>
            <a:r>
              <a:rPr lang="zh-CN" altLang="en-US" sz="2000" dirty="0"/>
              <a:t>，可从38</a:t>
            </a:r>
            <a:r>
              <a:rPr lang="en-US" altLang="zh-CN" sz="2000" dirty="0"/>
              <a:t>FH</a:t>
            </a:r>
            <a:r>
              <a:rPr lang="zh-CN" altLang="en-US" sz="2000" dirty="0"/>
              <a:t>端口将</a:t>
            </a:r>
            <a:r>
              <a:rPr lang="en-US" altLang="zh-CN" sz="2000" dirty="0"/>
              <a:t>DATA</a:t>
            </a:r>
            <a:r>
              <a:rPr lang="zh-CN" altLang="en-US" sz="2000" dirty="0"/>
              <a:t>为首地址的一个字输出，否则就不能进行数据传送。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1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1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19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1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1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11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11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1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11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119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19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197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 nodeType="clickPar">
                      <p:stCondLst>
                        <p:cond delay="indefinite"/>
                      </p:stCondLst>
                      <p:childTnLst>
                        <p:par>
                          <p:cTn id="6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1" presetID="2" presetClass="exit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11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211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11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211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11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/>
                                        <p:tgtEl>
                                          <p:spTgt spid="211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11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211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11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211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11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211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2" presetClass="exit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/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1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9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119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119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972" grpId="0"/>
      <p:bldP spid="211972" grpId="1"/>
      <p:bldP spid="211973" grpId="0" build="allAtOnce"/>
      <p:bldP spid="211974" grpId="0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D10355C-1875-46D0-B5B4-17F6274780A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3907" name="Rectangle 2"/>
          <p:cNvSpPr>
            <a:spLocks noGrp="1" noChangeArrowheads="1"/>
          </p:cNvSpPr>
          <p:nvPr>
            <p:ph type="title"/>
          </p:nvPr>
        </p:nvSpPr>
        <p:spPr>
          <a:xfrm>
            <a:off x="431924" y="287759"/>
            <a:ext cx="4370449" cy="661317"/>
          </a:xfrm>
        </p:spPr>
        <p:txBody>
          <a:bodyPr/>
          <a:lstStyle/>
          <a:p>
            <a:pPr eaLnBrk="1" hangingPunct="1"/>
            <a:r>
              <a:rPr lang="en-US" altLang="zh-CN">
                <a:latin typeface="Tahoma" pitchFamily="34" charset="0"/>
              </a:rPr>
              <a:t>2. </a:t>
            </a:r>
            <a:r>
              <a:rPr lang="zh-CN" altLang="en-US"/>
              <a:t>移位指令</a:t>
            </a:r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584052" y="1439887"/>
            <a:ext cx="6305239" cy="1701046"/>
          </a:xfrm>
        </p:spPr>
        <p:txBody>
          <a:bodyPr/>
          <a:lstStyle/>
          <a:p>
            <a:pPr eaLnBrk="1" hangingPunct="1">
              <a:spcAft>
                <a:spcPct val="30000"/>
              </a:spcAft>
              <a:buFont typeface="Wingdings" pitchFamily="2" charset="2"/>
              <a:buNone/>
            </a:pPr>
            <a:r>
              <a:rPr lang="zh-CN" altLang="en-US"/>
              <a:t>   </a:t>
            </a:r>
            <a:r>
              <a:rPr lang="zh-CN" altLang="en-US" sz="3200"/>
              <a:t>非循环移位指令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sz="3200"/>
              <a:t>   循环移位指令</a:t>
            </a:r>
          </a:p>
        </p:txBody>
      </p:sp>
      <p:sp>
        <p:nvSpPr>
          <p:cNvPr id="83972" name="AutoShape 4"/>
          <p:cNvSpPr>
            <a:spLocks/>
          </p:cNvSpPr>
          <p:nvPr/>
        </p:nvSpPr>
        <p:spPr bwMode="auto">
          <a:xfrm>
            <a:off x="1734817" y="1711394"/>
            <a:ext cx="217768" cy="816022"/>
          </a:xfrm>
          <a:prstGeom prst="leftBrace">
            <a:avLst>
              <a:gd name="adj1" fmla="val 34872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7" name="内容占位符 2"/>
          <p:cNvSpPr txBox="1">
            <a:spLocks/>
          </p:cNvSpPr>
          <p:nvPr/>
        </p:nvSpPr>
        <p:spPr bwMode="auto">
          <a:xfrm>
            <a:off x="647948" y="3312095"/>
            <a:ext cx="8201502" cy="1680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/>
            </a:pPr>
            <a:r>
              <a:rPr lang="zh-CN" altLang="en-US" sz="2800" b="1" kern="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</a:rPr>
              <a:t>注：</a:t>
            </a:r>
            <a:endParaRPr lang="en-US" altLang="zh-CN" sz="2800" b="1" kern="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</a:endParaRPr>
          </a:p>
          <a:p>
            <a:pPr marL="539750" lvl="1" indent="-269875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移动一位时由指令直接给出；</a:t>
            </a:r>
            <a:endParaRPr lang="en-US" altLang="zh-CN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  <a:p>
            <a:pPr marL="539750" lvl="1" indent="-269875">
              <a:lnSpc>
                <a:spcPct val="110000"/>
              </a:lnSpc>
              <a:spcBef>
                <a:spcPct val="20000"/>
              </a:spcBef>
              <a:buClr>
                <a:srgbClr val="FF0000"/>
              </a:buClr>
              <a:buSzPct val="60000"/>
              <a:buFont typeface="Wingdings" pitchFamily="2" charset="2"/>
              <a:buChar char="n"/>
              <a:defRPr/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移动两位及以上，则移位次数由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CL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指定。</a:t>
            </a:r>
            <a:endParaRPr lang="zh-CN" altLang="en-US" sz="24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39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39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9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839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972" grpId="0" animBg="1"/>
    </p:bld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391FE20-8EEE-44BB-A80C-BA555E21463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45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1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cs typeface="+mj-cs"/>
              </a:rPr>
              <a:t>非循环移位指令</a:t>
            </a:r>
          </a:p>
        </p:txBody>
      </p:sp>
      <p:sp>
        <p:nvSpPr>
          <p:cNvPr id="1249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96020" y="1511895"/>
            <a:ext cx="5146039" cy="3312089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dirty="0"/>
              <a:t>逻辑左移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算术左移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逻辑右移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算术右移</a:t>
            </a:r>
          </a:p>
        </p:txBody>
      </p:sp>
    </p:spTree>
  </p:cSld>
  <p:clrMapOvr>
    <a:masterClrMapping/>
  </p:clrMapOvr>
  <p:transition spd="med">
    <p:blinds/>
  </p:transition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39A68E2-E4C6-46A8-8A86-E1888923137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59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算术左移和逻辑左移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996" y="1439887"/>
            <a:ext cx="3912023" cy="3538596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 dirty="0"/>
              <a:t>算术左移指令：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en-US" altLang="zh-CN" dirty="0"/>
              <a:t>      </a:t>
            </a:r>
            <a:r>
              <a:rPr lang="en-US" altLang="zh-CN" dirty="0">
                <a:latin typeface="Times New Roman" pitchFamily="18" charset="0"/>
              </a:rPr>
              <a:t>SAL  OPRD，1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itchFamily="18" charset="0"/>
              </a:rPr>
              <a:t>        SAL  OPRD，CL</a:t>
            </a:r>
          </a:p>
          <a:p>
            <a:pPr eaLnBrk="1" hangingPunct="1">
              <a:spcBef>
                <a:spcPct val="50000"/>
              </a:spcBef>
            </a:pPr>
            <a:r>
              <a:rPr lang="zh-CN" altLang="en-US" dirty="0">
                <a:latin typeface="Times New Roman" pitchFamily="18" charset="0"/>
              </a:rPr>
              <a:t>逻辑左移指令：         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itchFamily="18" charset="0"/>
              </a:rPr>
              <a:t>        SHL  OPRD，1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itchFamily="18" charset="0"/>
              </a:rPr>
              <a:t>        SHL  OPRD，CL</a:t>
            </a:r>
            <a:endParaRPr lang="zh-CN" altLang="en-US" dirty="0">
              <a:latin typeface="Times New Roman" pitchFamily="18" charset="0"/>
            </a:endParaRPr>
          </a:p>
        </p:txBody>
      </p:sp>
      <p:sp>
        <p:nvSpPr>
          <p:cNvPr id="79878" name="AutoShape 6"/>
          <p:cNvSpPr>
            <a:spLocks/>
          </p:cNvSpPr>
          <p:nvPr/>
        </p:nvSpPr>
        <p:spPr bwMode="auto">
          <a:xfrm>
            <a:off x="4392364" y="2231975"/>
            <a:ext cx="227818" cy="792088"/>
          </a:xfrm>
          <a:prstGeom prst="rightBrace">
            <a:avLst>
              <a:gd name="adj1" fmla="val 37454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79879" name="AutoShape 7"/>
          <p:cNvSpPr>
            <a:spLocks/>
          </p:cNvSpPr>
          <p:nvPr/>
        </p:nvSpPr>
        <p:spPr bwMode="auto">
          <a:xfrm>
            <a:off x="4536380" y="4032175"/>
            <a:ext cx="227819" cy="748520"/>
          </a:xfrm>
          <a:prstGeom prst="rightBrace">
            <a:avLst>
              <a:gd name="adj1" fmla="val 30576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79880" name="Text Box 8"/>
          <p:cNvSpPr txBox="1">
            <a:spLocks noChangeArrowheads="1"/>
          </p:cNvSpPr>
          <p:nvPr/>
        </p:nvSpPr>
        <p:spPr bwMode="auto">
          <a:xfrm>
            <a:off x="4620182" y="2375991"/>
            <a:ext cx="176895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有符号数</a:t>
            </a:r>
          </a:p>
        </p:txBody>
      </p:sp>
      <p:sp>
        <p:nvSpPr>
          <p:cNvPr id="79881" name="Text Box 9"/>
          <p:cNvSpPr txBox="1">
            <a:spLocks noChangeArrowheads="1"/>
          </p:cNvSpPr>
          <p:nvPr/>
        </p:nvSpPr>
        <p:spPr bwMode="auto">
          <a:xfrm>
            <a:off x="4992019" y="4212180"/>
            <a:ext cx="176895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无符号数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98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98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798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798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798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98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79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9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79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79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8" grpId="0" animBg="1"/>
      <p:bldP spid="79879" grpId="0" animBg="1"/>
      <p:bldP spid="79880" grpId="0"/>
      <p:bldP spid="79881" grpId="0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BBF5FEBE-ABE0-4067-BD99-C1BE9D55595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118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69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逻辑右移</a:t>
            </a:r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86768" y="1584182"/>
            <a:ext cx="3728868" cy="3312089"/>
          </a:xfrm>
        </p:spPr>
        <p:txBody>
          <a:bodyPr/>
          <a:lstStyle/>
          <a:p>
            <a:pPr eaLnBrk="1" hangingPunct="1"/>
            <a:r>
              <a:rPr lang="zh-CN" altLang="en-US" dirty="0"/>
              <a:t>格式：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SHR  OPRD，1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SHR  OPRD，CL</a:t>
            </a:r>
          </a:p>
        </p:txBody>
      </p:sp>
      <p:sp>
        <p:nvSpPr>
          <p:cNvPr id="80900" name="Rectangle 4"/>
          <p:cNvSpPr>
            <a:spLocks noChangeArrowheads="1"/>
          </p:cNvSpPr>
          <p:nvPr/>
        </p:nvSpPr>
        <p:spPr bwMode="auto">
          <a:xfrm>
            <a:off x="2311296" y="4018746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0901" name="Line 5"/>
          <p:cNvSpPr>
            <a:spLocks noChangeShapeType="1"/>
          </p:cNvSpPr>
          <p:nvPr/>
        </p:nvSpPr>
        <p:spPr bwMode="auto">
          <a:xfrm>
            <a:off x="3194098" y="4266254"/>
            <a:ext cx="2172660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0902" name="Line 6"/>
          <p:cNvSpPr>
            <a:spLocks noChangeShapeType="1"/>
          </p:cNvSpPr>
          <p:nvPr/>
        </p:nvSpPr>
        <p:spPr bwMode="auto">
          <a:xfrm>
            <a:off x="6105495" y="4261752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0903" name="Line 7"/>
          <p:cNvSpPr>
            <a:spLocks noChangeShapeType="1"/>
          </p:cNvSpPr>
          <p:nvPr/>
        </p:nvSpPr>
        <p:spPr bwMode="auto">
          <a:xfrm>
            <a:off x="1331338" y="4279754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0904" name="Text Box 8"/>
          <p:cNvSpPr txBox="1">
            <a:spLocks noChangeArrowheads="1"/>
          </p:cNvSpPr>
          <p:nvPr/>
        </p:nvSpPr>
        <p:spPr bwMode="auto">
          <a:xfrm>
            <a:off x="863972" y="3975247"/>
            <a:ext cx="56284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32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0</a:t>
            </a:r>
          </a:p>
        </p:txBody>
      </p:sp>
      <p:sp>
        <p:nvSpPr>
          <p:cNvPr id="80905" name="Text Box 9"/>
          <p:cNvSpPr txBox="1">
            <a:spLocks noChangeArrowheads="1"/>
          </p:cNvSpPr>
          <p:nvPr/>
        </p:nvSpPr>
        <p:spPr bwMode="auto">
          <a:xfrm>
            <a:off x="7135707" y="4018747"/>
            <a:ext cx="723662" cy="461665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0906" name="AutoShape 10"/>
          <p:cNvSpPr>
            <a:spLocks/>
          </p:cNvSpPr>
          <p:nvPr/>
        </p:nvSpPr>
        <p:spPr bwMode="auto">
          <a:xfrm>
            <a:off x="4041718" y="2365703"/>
            <a:ext cx="159139" cy="792022"/>
          </a:xfrm>
          <a:prstGeom prst="rightBrace">
            <a:avLst>
              <a:gd name="adj1" fmla="val 46316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0907" name="AutoShape 11"/>
          <p:cNvSpPr>
            <a:spLocks/>
          </p:cNvSpPr>
          <p:nvPr/>
        </p:nvSpPr>
        <p:spPr bwMode="auto">
          <a:xfrm>
            <a:off x="5057866" y="1897690"/>
            <a:ext cx="1353516" cy="864024"/>
          </a:xfrm>
          <a:prstGeom prst="borderCallout1">
            <a:avLst>
              <a:gd name="adj1" fmla="val 108333"/>
              <a:gd name="adj2" fmla="val 92815"/>
              <a:gd name="adj3" fmla="val 109384"/>
              <a:gd name="adj4" fmla="val -54528"/>
            </a:avLst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无符号数的右移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80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0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0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0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80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80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09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0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900" grpId="0" animBg="1"/>
      <p:bldP spid="80901" grpId="0" animBg="1"/>
      <p:bldP spid="80902" grpId="0" animBg="1"/>
      <p:bldP spid="80903" grpId="0" animBg="1"/>
      <p:bldP spid="80904" grpId="0"/>
      <p:bldP spid="80905" grpId="0" animBg="1"/>
      <p:bldP spid="80906" grpId="0" animBg="1"/>
      <p:bldP spid="80907" grpId="0" animBg="1"/>
    </p:bld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逻辑右移例：</a:t>
            </a:r>
            <a:endParaRPr lang="en-US" altLang="zh-CN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47289" y="1262507"/>
            <a:ext cx="3115767" cy="187805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/>
              <a:t>MOV AL</a:t>
            </a:r>
            <a:r>
              <a:rPr lang="zh-CN" altLang="en-US" dirty="0"/>
              <a:t>，</a:t>
            </a:r>
            <a:r>
              <a:rPr lang="en-US" altLang="zh-CN" dirty="0"/>
              <a:t>86H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/>
              <a:t>MOV CL</a:t>
            </a:r>
            <a:r>
              <a:rPr lang="zh-CN" altLang="en-US" dirty="0"/>
              <a:t>，</a:t>
            </a:r>
            <a:r>
              <a:rPr lang="en-US" altLang="zh-CN" dirty="0"/>
              <a:t>2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/>
              <a:t>SHR AL</a:t>
            </a:r>
            <a:r>
              <a:rPr lang="zh-CN" altLang="en-US" dirty="0"/>
              <a:t>，</a:t>
            </a:r>
            <a:r>
              <a:rPr lang="en-US" altLang="zh-CN" dirty="0"/>
              <a:t>CL</a:t>
            </a:r>
          </a:p>
        </p:txBody>
      </p:sp>
      <p:sp>
        <p:nvSpPr>
          <p:cNvPr id="212996" name="Rectangle 4"/>
          <p:cNvSpPr>
            <a:spLocks noChangeArrowheads="1"/>
          </p:cNvSpPr>
          <p:nvPr/>
        </p:nvSpPr>
        <p:spPr bwMode="auto">
          <a:xfrm>
            <a:off x="3507417" y="3172420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2998" name="Line 6"/>
          <p:cNvSpPr>
            <a:spLocks noChangeShapeType="1"/>
          </p:cNvSpPr>
          <p:nvPr/>
        </p:nvSpPr>
        <p:spPr bwMode="auto">
          <a:xfrm>
            <a:off x="6772272" y="3418427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2999" name="Line 7"/>
          <p:cNvSpPr>
            <a:spLocks noChangeShapeType="1"/>
          </p:cNvSpPr>
          <p:nvPr/>
        </p:nvSpPr>
        <p:spPr bwMode="auto">
          <a:xfrm>
            <a:off x="2473853" y="3403427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3000" name="Text Box 8"/>
          <p:cNvSpPr txBox="1">
            <a:spLocks noChangeArrowheads="1"/>
          </p:cNvSpPr>
          <p:nvPr/>
        </p:nvSpPr>
        <p:spPr bwMode="auto">
          <a:xfrm>
            <a:off x="2063443" y="3175421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0</a:t>
            </a:r>
          </a:p>
        </p:txBody>
      </p:sp>
      <p:sp>
        <p:nvSpPr>
          <p:cNvPr id="213001" name="Text Box 9"/>
          <p:cNvSpPr txBox="1">
            <a:spLocks noChangeArrowheads="1"/>
          </p:cNvSpPr>
          <p:nvPr/>
        </p:nvSpPr>
        <p:spPr bwMode="auto">
          <a:xfrm>
            <a:off x="7802483" y="275691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02" name="Text Box 10"/>
          <p:cNvSpPr txBox="1">
            <a:spLocks noChangeArrowheads="1"/>
          </p:cNvSpPr>
          <p:nvPr/>
        </p:nvSpPr>
        <p:spPr bwMode="auto">
          <a:xfrm>
            <a:off x="3963057" y="3199422"/>
            <a:ext cx="18996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1 0 0 0 0 1 </a:t>
            </a:r>
          </a:p>
        </p:txBody>
      </p:sp>
      <p:sp>
        <p:nvSpPr>
          <p:cNvPr id="213003" name="Rectangle 11"/>
          <p:cNvSpPr>
            <a:spLocks noChangeArrowheads="1"/>
          </p:cNvSpPr>
          <p:nvPr/>
        </p:nvSpPr>
        <p:spPr bwMode="auto">
          <a:xfrm>
            <a:off x="7807510" y="3145419"/>
            <a:ext cx="742088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04" name="Text Box 12"/>
          <p:cNvSpPr txBox="1">
            <a:spLocks noChangeArrowheads="1"/>
          </p:cNvSpPr>
          <p:nvPr/>
        </p:nvSpPr>
        <p:spPr bwMode="auto">
          <a:xfrm>
            <a:off x="4874333" y="275691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05" name="Text Box 13"/>
          <p:cNvSpPr txBox="1">
            <a:spLocks noChangeArrowheads="1"/>
          </p:cNvSpPr>
          <p:nvPr/>
        </p:nvSpPr>
        <p:spPr bwMode="auto">
          <a:xfrm>
            <a:off x="5572869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06" name="Text Box 14"/>
          <p:cNvSpPr txBox="1">
            <a:spLocks noChangeArrowheads="1"/>
          </p:cNvSpPr>
          <p:nvPr/>
        </p:nvSpPr>
        <p:spPr bwMode="auto">
          <a:xfrm>
            <a:off x="5862667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07" name="Text Box 15"/>
          <p:cNvSpPr txBox="1">
            <a:spLocks noChangeArrowheads="1"/>
          </p:cNvSpPr>
          <p:nvPr/>
        </p:nvSpPr>
        <p:spPr bwMode="auto">
          <a:xfrm>
            <a:off x="7975024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10" name="Rectangle 18"/>
          <p:cNvSpPr>
            <a:spLocks noChangeArrowheads="1"/>
          </p:cNvSpPr>
          <p:nvPr/>
        </p:nvSpPr>
        <p:spPr bwMode="auto">
          <a:xfrm>
            <a:off x="3507417" y="4126446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1" name="Text Box 19"/>
          <p:cNvSpPr txBox="1">
            <a:spLocks noChangeArrowheads="1"/>
          </p:cNvSpPr>
          <p:nvPr/>
        </p:nvSpPr>
        <p:spPr bwMode="auto">
          <a:xfrm>
            <a:off x="3963056" y="4153448"/>
            <a:ext cx="24306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0 1 0 0 0 0 1 1</a:t>
            </a:r>
          </a:p>
        </p:txBody>
      </p:sp>
      <p:sp>
        <p:nvSpPr>
          <p:cNvPr id="213012" name="Text Box 20"/>
          <p:cNvSpPr txBox="1">
            <a:spLocks noChangeArrowheads="1"/>
          </p:cNvSpPr>
          <p:nvPr/>
        </p:nvSpPr>
        <p:spPr bwMode="auto">
          <a:xfrm>
            <a:off x="4874333" y="3745436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15" name="Line 23"/>
          <p:cNvSpPr>
            <a:spLocks noChangeShapeType="1"/>
          </p:cNvSpPr>
          <p:nvPr/>
        </p:nvSpPr>
        <p:spPr bwMode="auto">
          <a:xfrm>
            <a:off x="6773945" y="4357453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3016" name="Text Box 24"/>
          <p:cNvSpPr txBox="1">
            <a:spLocks noChangeArrowheads="1"/>
          </p:cNvSpPr>
          <p:nvPr/>
        </p:nvSpPr>
        <p:spPr bwMode="auto">
          <a:xfrm>
            <a:off x="7804159" y="3695936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17" name="Rectangle 25"/>
          <p:cNvSpPr>
            <a:spLocks noChangeArrowheads="1"/>
          </p:cNvSpPr>
          <p:nvPr/>
        </p:nvSpPr>
        <p:spPr bwMode="auto">
          <a:xfrm>
            <a:off x="7809185" y="4084445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8" name="Text Box 26"/>
          <p:cNvSpPr txBox="1">
            <a:spLocks noChangeArrowheads="1"/>
          </p:cNvSpPr>
          <p:nvPr/>
        </p:nvSpPr>
        <p:spPr bwMode="auto">
          <a:xfrm>
            <a:off x="7976698" y="4138447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19" name="Line 27"/>
          <p:cNvSpPr>
            <a:spLocks noChangeShapeType="1"/>
          </p:cNvSpPr>
          <p:nvPr/>
        </p:nvSpPr>
        <p:spPr bwMode="auto">
          <a:xfrm>
            <a:off x="2473853" y="4357453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3020" name="Text Box 28"/>
          <p:cNvSpPr txBox="1">
            <a:spLocks noChangeArrowheads="1"/>
          </p:cNvSpPr>
          <p:nvPr/>
        </p:nvSpPr>
        <p:spPr bwMode="auto">
          <a:xfrm>
            <a:off x="2063443" y="4136948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0</a:t>
            </a:r>
          </a:p>
        </p:txBody>
      </p:sp>
      <p:sp>
        <p:nvSpPr>
          <p:cNvPr id="213021" name="Rectangle 29"/>
          <p:cNvSpPr>
            <a:spLocks noChangeArrowheads="1"/>
          </p:cNvSpPr>
          <p:nvPr/>
        </p:nvSpPr>
        <p:spPr bwMode="auto">
          <a:xfrm>
            <a:off x="3460512" y="5077472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2" name="Text Box 30"/>
          <p:cNvSpPr txBox="1">
            <a:spLocks noChangeArrowheads="1"/>
          </p:cNvSpPr>
          <p:nvPr/>
        </p:nvSpPr>
        <p:spPr bwMode="auto">
          <a:xfrm>
            <a:off x="3991534" y="5104473"/>
            <a:ext cx="2507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0 0 1 0 0 0 0 1 </a:t>
            </a:r>
          </a:p>
        </p:txBody>
      </p:sp>
      <p:sp>
        <p:nvSpPr>
          <p:cNvPr id="213023" name="Text Box 31"/>
          <p:cNvSpPr txBox="1">
            <a:spLocks noChangeArrowheads="1"/>
          </p:cNvSpPr>
          <p:nvPr/>
        </p:nvSpPr>
        <p:spPr bwMode="auto">
          <a:xfrm>
            <a:off x="4827429" y="4696462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25" name="Text Box 33"/>
          <p:cNvSpPr txBox="1">
            <a:spLocks noChangeArrowheads="1"/>
          </p:cNvSpPr>
          <p:nvPr/>
        </p:nvSpPr>
        <p:spPr bwMode="auto">
          <a:xfrm>
            <a:off x="7821715" y="4646962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26" name="Rectangle 34"/>
          <p:cNvSpPr>
            <a:spLocks noChangeArrowheads="1"/>
          </p:cNvSpPr>
          <p:nvPr/>
        </p:nvSpPr>
        <p:spPr bwMode="auto">
          <a:xfrm>
            <a:off x="7826739" y="5035471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7" name="Text Box 35"/>
          <p:cNvSpPr txBox="1">
            <a:spLocks noChangeArrowheads="1"/>
          </p:cNvSpPr>
          <p:nvPr/>
        </p:nvSpPr>
        <p:spPr bwMode="auto">
          <a:xfrm>
            <a:off x="7994253" y="5089473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30" name="Text Box 38"/>
          <p:cNvSpPr txBox="1">
            <a:spLocks noChangeArrowheads="1"/>
          </p:cNvSpPr>
          <p:nvPr/>
        </p:nvSpPr>
        <p:spPr bwMode="auto">
          <a:xfrm>
            <a:off x="647948" y="4186448"/>
            <a:ext cx="13685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</a:t>
            </a:r>
          </a:p>
        </p:txBody>
      </p:sp>
      <p:sp>
        <p:nvSpPr>
          <p:cNvPr id="213031" name="Text Box 39"/>
          <p:cNvSpPr txBox="1">
            <a:spLocks noChangeArrowheads="1"/>
          </p:cNvSpPr>
          <p:nvPr/>
        </p:nvSpPr>
        <p:spPr bwMode="auto">
          <a:xfrm>
            <a:off x="421202" y="5105974"/>
            <a:ext cx="29630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2</a:t>
            </a: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次后的最终结果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2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3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13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3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3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129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 nodeType="clickPar">
                      <p:stCondLst>
                        <p:cond delay="indefinite"/>
                      </p:stCondLst>
                      <p:childTnLst>
                        <p:par>
                          <p:cTn id="8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1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1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1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21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213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13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1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2" dur="500"/>
                                        <p:tgtEl>
                                          <p:spTgt spid="21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21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21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996" grpId="0" animBg="1"/>
      <p:bldP spid="212998" grpId="0" animBg="1"/>
      <p:bldP spid="212999" grpId="0" animBg="1"/>
      <p:bldP spid="213000" grpId="0"/>
      <p:bldP spid="213001" grpId="0"/>
      <p:bldP spid="213002" grpId="0"/>
      <p:bldP spid="213003" grpId="0" animBg="1"/>
      <p:bldP spid="213004" grpId="0"/>
      <p:bldP spid="213005" grpId="0"/>
      <p:bldP spid="213006" grpId="0"/>
      <p:bldP spid="213007" grpId="0"/>
      <p:bldP spid="213010" grpId="0" animBg="1"/>
      <p:bldP spid="213011" grpId="0"/>
      <p:bldP spid="213012" grpId="0"/>
      <p:bldP spid="213015" grpId="0" animBg="1"/>
      <p:bldP spid="213016" grpId="0"/>
      <p:bldP spid="213017" grpId="0" animBg="1"/>
      <p:bldP spid="213018" grpId="0"/>
      <p:bldP spid="213019" grpId="0" animBg="1"/>
      <p:bldP spid="213020" grpId="0"/>
      <p:bldP spid="213021" grpId="0" animBg="1"/>
      <p:bldP spid="213022" grpId="0"/>
      <p:bldP spid="213023" grpId="0"/>
      <p:bldP spid="213025" grpId="0"/>
      <p:bldP spid="213026" grpId="0" animBg="1"/>
      <p:bldP spid="213027" grpId="0"/>
      <p:bldP spid="2130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15538D58-1630-4E76-BAAA-EF5C85EC515D}" type="slidenum">
              <a:rPr lang="zh-CN" altLang="en-US" smtClean="0">
                <a:ea typeface="宋体" charset="-122"/>
              </a:rPr>
              <a:pPr/>
              <a:t>12</a:t>
            </a:fld>
            <a:endParaRPr lang="en-US" altLang="zh-CN">
              <a:ea typeface="宋体" charset="-122"/>
            </a:endParaRPr>
          </a:p>
        </p:txBody>
      </p:sp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寄存器操作数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295871"/>
            <a:ext cx="8281908" cy="3888105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参加运算的数存放在指令给出的寄存器中，可以是16位或8位。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15000"/>
              </a:lnSpc>
              <a:spcBef>
                <a:spcPts val="1355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例：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>
                <a:latin typeface="华文中宋"/>
                <a:ea typeface="华文中宋"/>
                <a:cs typeface="华文中宋"/>
              </a:rPr>
              <a:t>MOV  AX，BX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>
                <a:latin typeface="华文中宋"/>
                <a:ea typeface="华文中宋"/>
                <a:cs typeface="华文中宋"/>
              </a:rPr>
              <a:t>MOV  DL，CH</a:t>
            </a:r>
          </a:p>
        </p:txBody>
      </p:sp>
    </p:spTree>
    <p:extLst>
      <p:ext uri="{BB962C8B-B14F-4D97-AF65-F5344CB8AC3E}">
        <p14:creationId xmlns:p14="http://schemas.microsoft.com/office/powerpoint/2010/main" val="335734782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3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3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DF1F354-F1AD-46E4-9351-59E08A5B8A9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90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算术右移</a:t>
            </a:r>
          </a:p>
        </p:txBody>
      </p:sp>
      <p:sp>
        <p:nvSpPr>
          <p:cNvPr id="819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486705"/>
            <a:ext cx="3528392" cy="1878050"/>
          </a:xfrm>
        </p:spPr>
        <p:txBody>
          <a:bodyPr/>
          <a:lstStyle/>
          <a:p>
            <a:pPr eaLnBrk="1" hangingPunct="1"/>
            <a:r>
              <a:rPr lang="zh-CN" altLang="en-US"/>
              <a:t>格式：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/>
              <a:t>     </a:t>
            </a:r>
            <a:r>
              <a:rPr lang="en-US" altLang="zh-CN"/>
              <a:t>SAR  OPRD，1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    SAR  OPRD，CL</a:t>
            </a:r>
          </a:p>
          <a:p>
            <a:pPr eaLnBrk="1" hangingPunct="1">
              <a:buFont typeface="Wingdings" pitchFamily="2" charset="2"/>
              <a:buNone/>
            </a:pPr>
            <a:endParaRPr lang="zh-CN" altLang="en-US"/>
          </a:p>
        </p:txBody>
      </p:sp>
      <p:sp>
        <p:nvSpPr>
          <p:cNvPr id="81924" name="AutoShape 4"/>
          <p:cNvSpPr>
            <a:spLocks/>
          </p:cNvSpPr>
          <p:nvPr/>
        </p:nvSpPr>
        <p:spPr bwMode="auto">
          <a:xfrm>
            <a:off x="3872554" y="2251724"/>
            <a:ext cx="159138" cy="748520"/>
          </a:xfrm>
          <a:prstGeom prst="rightBrace">
            <a:avLst>
              <a:gd name="adj1" fmla="val 43772"/>
              <a:gd name="adj2" fmla="val 50000"/>
            </a:avLst>
          </a:prstGeom>
          <a:noFill/>
          <a:ln w="25400" cap="sq">
            <a:solidFill>
              <a:srgbClr val="339966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1925" name="AutoShape 5"/>
          <p:cNvSpPr>
            <a:spLocks/>
          </p:cNvSpPr>
          <p:nvPr/>
        </p:nvSpPr>
        <p:spPr bwMode="auto">
          <a:xfrm>
            <a:off x="5239471" y="1728209"/>
            <a:ext cx="1443974" cy="864024"/>
          </a:xfrm>
          <a:prstGeom prst="borderCallout1">
            <a:avLst>
              <a:gd name="adj1" fmla="val 108333"/>
              <a:gd name="adj2" fmla="val 92815"/>
              <a:gd name="adj3" fmla="val 108333"/>
              <a:gd name="adj4" fmla="val -72319"/>
            </a:avLst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0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有符号数的右移</a:t>
            </a:r>
          </a:p>
        </p:txBody>
      </p:sp>
      <p:sp>
        <p:nvSpPr>
          <p:cNvPr id="81926" name="Rectangle 6"/>
          <p:cNvSpPr>
            <a:spLocks noChangeArrowheads="1"/>
          </p:cNvSpPr>
          <p:nvPr/>
        </p:nvSpPr>
        <p:spPr bwMode="auto">
          <a:xfrm>
            <a:off x="2142131" y="4032271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1927" name="Line 7"/>
          <p:cNvSpPr>
            <a:spLocks noChangeShapeType="1"/>
          </p:cNvSpPr>
          <p:nvPr/>
        </p:nvSpPr>
        <p:spPr bwMode="auto">
          <a:xfrm>
            <a:off x="3024930" y="4279778"/>
            <a:ext cx="2172661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28" name="Line 8"/>
          <p:cNvSpPr>
            <a:spLocks noChangeShapeType="1"/>
          </p:cNvSpPr>
          <p:nvPr/>
        </p:nvSpPr>
        <p:spPr bwMode="auto">
          <a:xfrm>
            <a:off x="5921253" y="4275278"/>
            <a:ext cx="96488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29" name="Line 9"/>
          <p:cNvSpPr>
            <a:spLocks noChangeShapeType="1"/>
          </p:cNvSpPr>
          <p:nvPr/>
        </p:nvSpPr>
        <p:spPr bwMode="auto">
          <a:xfrm>
            <a:off x="1177248" y="4293279"/>
            <a:ext cx="96488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31" name="Text Box 11"/>
          <p:cNvSpPr txBox="1">
            <a:spLocks noChangeArrowheads="1"/>
          </p:cNvSpPr>
          <p:nvPr/>
        </p:nvSpPr>
        <p:spPr bwMode="auto">
          <a:xfrm>
            <a:off x="6906237" y="4018771"/>
            <a:ext cx="723662" cy="461665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1932" name="Line 12"/>
          <p:cNvSpPr>
            <a:spLocks noChangeShapeType="1"/>
          </p:cNvSpPr>
          <p:nvPr/>
        </p:nvSpPr>
        <p:spPr bwMode="auto">
          <a:xfrm>
            <a:off x="1177247" y="4320279"/>
            <a:ext cx="0" cy="86402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33" name="Line 13"/>
          <p:cNvSpPr>
            <a:spLocks noChangeShapeType="1"/>
          </p:cNvSpPr>
          <p:nvPr/>
        </p:nvSpPr>
        <p:spPr bwMode="auto">
          <a:xfrm>
            <a:off x="1177248" y="5184302"/>
            <a:ext cx="128650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1934" name="Line 14"/>
          <p:cNvSpPr>
            <a:spLocks noChangeShapeType="1"/>
          </p:cNvSpPr>
          <p:nvPr/>
        </p:nvSpPr>
        <p:spPr bwMode="auto">
          <a:xfrm>
            <a:off x="2463757" y="4536285"/>
            <a:ext cx="0" cy="648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1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1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81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1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9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9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9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81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1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6" dur="500"/>
                                        <p:tgtEl>
                                          <p:spTgt spid="81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0" dur="500"/>
                                        <p:tgtEl>
                                          <p:spTgt spid="81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4" dur="500"/>
                                        <p:tgtEl>
                                          <p:spTgt spid="81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8" dur="500"/>
                                        <p:tgtEl>
                                          <p:spTgt spid="81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24" grpId="0" animBg="1"/>
      <p:bldP spid="81925" grpId="0" animBg="1"/>
      <p:bldP spid="81926" grpId="0" animBg="1"/>
      <p:bldP spid="81927" grpId="0" animBg="1"/>
      <p:bldP spid="81928" grpId="0" animBg="1"/>
      <p:bldP spid="81929" grpId="0" animBg="1"/>
      <p:bldP spid="81931" grpId="0" animBg="1"/>
      <p:bldP spid="81932" grpId="0" animBg="1"/>
      <p:bldP spid="81933" grpId="0" animBg="1"/>
      <p:bldP spid="81934" grpId="0" animBg="1"/>
    </p:bld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算术右移例：</a:t>
            </a:r>
            <a:endParaRPr lang="en-US" altLang="zh-CN" dirty="0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5767" y="1266852"/>
            <a:ext cx="3588605" cy="187805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86H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CL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SAR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</a:p>
        </p:txBody>
      </p:sp>
      <p:sp>
        <p:nvSpPr>
          <p:cNvPr id="212996" name="Rectangle 4"/>
          <p:cNvSpPr>
            <a:spLocks noChangeArrowheads="1"/>
          </p:cNvSpPr>
          <p:nvPr/>
        </p:nvSpPr>
        <p:spPr bwMode="auto">
          <a:xfrm>
            <a:off x="3507417" y="3172420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2998" name="Line 6"/>
          <p:cNvSpPr>
            <a:spLocks noChangeShapeType="1"/>
          </p:cNvSpPr>
          <p:nvPr/>
        </p:nvSpPr>
        <p:spPr bwMode="auto">
          <a:xfrm>
            <a:off x="6772272" y="3418427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3001" name="Text Box 9"/>
          <p:cNvSpPr txBox="1">
            <a:spLocks noChangeArrowheads="1"/>
          </p:cNvSpPr>
          <p:nvPr/>
        </p:nvSpPr>
        <p:spPr bwMode="auto">
          <a:xfrm>
            <a:off x="7802483" y="275691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02" name="Text Box 10"/>
          <p:cNvSpPr txBox="1">
            <a:spLocks noChangeArrowheads="1"/>
          </p:cNvSpPr>
          <p:nvPr/>
        </p:nvSpPr>
        <p:spPr bwMode="auto">
          <a:xfrm>
            <a:off x="3963057" y="3199422"/>
            <a:ext cx="18996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1 0 0 0 0 1 </a:t>
            </a:r>
          </a:p>
        </p:txBody>
      </p:sp>
      <p:sp>
        <p:nvSpPr>
          <p:cNvPr id="213003" name="Rectangle 11"/>
          <p:cNvSpPr>
            <a:spLocks noChangeArrowheads="1"/>
          </p:cNvSpPr>
          <p:nvPr/>
        </p:nvSpPr>
        <p:spPr bwMode="auto">
          <a:xfrm>
            <a:off x="7807510" y="3145419"/>
            <a:ext cx="742088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04" name="Text Box 12"/>
          <p:cNvSpPr txBox="1">
            <a:spLocks noChangeArrowheads="1"/>
          </p:cNvSpPr>
          <p:nvPr/>
        </p:nvSpPr>
        <p:spPr bwMode="auto">
          <a:xfrm>
            <a:off x="4874333" y="275691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05" name="Text Box 13"/>
          <p:cNvSpPr txBox="1">
            <a:spLocks noChangeArrowheads="1"/>
          </p:cNvSpPr>
          <p:nvPr/>
        </p:nvSpPr>
        <p:spPr bwMode="auto">
          <a:xfrm>
            <a:off x="5572869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06" name="Text Box 14"/>
          <p:cNvSpPr txBox="1">
            <a:spLocks noChangeArrowheads="1"/>
          </p:cNvSpPr>
          <p:nvPr/>
        </p:nvSpPr>
        <p:spPr bwMode="auto">
          <a:xfrm>
            <a:off x="5862667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07" name="Text Box 15"/>
          <p:cNvSpPr txBox="1">
            <a:spLocks noChangeArrowheads="1"/>
          </p:cNvSpPr>
          <p:nvPr/>
        </p:nvSpPr>
        <p:spPr bwMode="auto">
          <a:xfrm>
            <a:off x="7975024" y="319942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bg1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10" name="Rectangle 18"/>
          <p:cNvSpPr>
            <a:spLocks noChangeArrowheads="1"/>
          </p:cNvSpPr>
          <p:nvPr/>
        </p:nvSpPr>
        <p:spPr bwMode="auto">
          <a:xfrm>
            <a:off x="3507417" y="4392257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1" name="Text Box 19"/>
          <p:cNvSpPr txBox="1">
            <a:spLocks noChangeArrowheads="1"/>
          </p:cNvSpPr>
          <p:nvPr/>
        </p:nvSpPr>
        <p:spPr bwMode="auto">
          <a:xfrm>
            <a:off x="3963056" y="4419259"/>
            <a:ext cx="24306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1 1 0 0 0 0 1 1</a:t>
            </a:r>
          </a:p>
        </p:txBody>
      </p:sp>
      <p:sp>
        <p:nvSpPr>
          <p:cNvPr id="213012" name="Text Box 20"/>
          <p:cNvSpPr txBox="1">
            <a:spLocks noChangeArrowheads="1"/>
          </p:cNvSpPr>
          <p:nvPr/>
        </p:nvSpPr>
        <p:spPr bwMode="auto">
          <a:xfrm>
            <a:off x="4874333" y="401124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15" name="Line 23"/>
          <p:cNvSpPr>
            <a:spLocks noChangeShapeType="1"/>
          </p:cNvSpPr>
          <p:nvPr/>
        </p:nvSpPr>
        <p:spPr bwMode="auto">
          <a:xfrm>
            <a:off x="6773945" y="4623264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3016" name="Text Box 24"/>
          <p:cNvSpPr txBox="1">
            <a:spLocks noChangeArrowheads="1"/>
          </p:cNvSpPr>
          <p:nvPr/>
        </p:nvSpPr>
        <p:spPr bwMode="auto">
          <a:xfrm>
            <a:off x="7804159" y="396174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17" name="Rectangle 25"/>
          <p:cNvSpPr>
            <a:spLocks noChangeArrowheads="1"/>
          </p:cNvSpPr>
          <p:nvPr/>
        </p:nvSpPr>
        <p:spPr bwMode="auto">
          <a:xfrm>
            <a:off x="7809185" y="4350256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8" name="Text Box 26"/>
          <p:cNvSpPr txBox="1">
            <a:spLocks noChangeArrowheads="1"/>
          </p:cNvSpPr>
          <p:nvPr/>
        </p:nvSpPr>
        <p:spPr bwMode="auto">
          <a:xfrm>
            <a:off x="7976698" y="4404258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21" name="Rectangle 29"/>
          <p:cNvSpPr>
            <a:spLocks noChangeArrowheads="1"/>
          </p:cNvSpPr>
          <p:nvPr/>
        </p:nvSpPr>
        <p:spPr bwMode="auto">
          <a:xfrm>
            <a:off x="3460512" y="5472377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2" name="Text Box 30"/>
          <p:cNvSpPr txBox="1">
            <a:spLocks noChangeArrowheads="1"/>
          </p:cNvSpPr>
          <p:nvPr/>
        </p:nvSpPr>
        <p:spPr bwMode="auto">
          <a:xfrm>
            <a:off x="3991534" y="5499378"/>
            <a:ext cx="2507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1 1 1 0 0 0 0 1 </a:t>
            </a:r>
          </a:p>
        </p:txBody>
      </p:sp>
      <p:sp>
        <p:nvSpPr>
          <p:cNvPr id="213023" name="Text Box 31"/>
          <p:cNvSpPr txBox="1">
            <a:spLocks noChangeArrowheads="1"/>
          </p:cNvSpPr>
          <p:nvPr/>
        </p:nvSpPr>
        <p:spPr bwMode="auto">
          <a:xfrm>
            <a:off x="4827429" y="509136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25" name="Text Box 33"/>
          <p:cNvSpPr txBox="1">
            <a:spLocks noChangeArrowheads="1"/>
          </p:cNvSpPr>
          <p:nvPr/>
        </p:nvSpPr>
        <p:spPr bwMode="auto">
          <a:xfrm>
            <a:off x="7821715" y="504186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26" name="Rectangle 34"/>
          <p:cNvSpPr>
            <a:spLocks noChangeArrowheads="1"/>
          </p:cNvSpPr>
          <p:nvPr/>
        </p:nvSpPr>
        <p:spPr bwMode="auto">
          <a:xfrm>
            <a:off x="7826739" y="5430376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7" name="Text Box 35"/>
          <p:cNvSpPr txBox="1">
            <a:spLocks noChangeArrowheads="1"/>
          </p:cNvSpPr>
          <p:nvPr/>
        </p:nvSpPr>
        <p:spPr bwMode="auto">
          <a:xfrm>
            <a:off x="7994253" y="5484378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bg1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30" name="Text Box 38"/>
          <p:cNvSpPr txBox="1">
            <a:spLocks noChangeArrowheads="1"/>
          </p:cNvSpPr>
          <p:nvPr/>
        </p:nvSpPr>
        <p:spPr bwMode="auto">
          <a:xfrm>
            <a:off x="647948" y="4452259"/>
            <a:ext cx="13685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</a:t>
            </a:r>
          </a:p>
        </p:txBody>
      </p:sp>
      <p:sp>
        <p:nvSpPr>
          <p:cNvPr id="213031" name="Text Box 39"/>
          <p:cNvSpPr txBox="1">
            <a:spLocks noChangeArrowheads="1"/>
          </p:cNvSpPr>
          <p:nvPr/>
        </p:nvSpPr>
        <p:spPr bwMode="auto">
          <a:xfrm>
            <a:off x="421202" y="5500879"/>
            <a:ext cx="29630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2</a:t>
            </a: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次后的最终结果</a:t>
            </a:r>
          </a:p>
        </p:txBody>
      </p:sp>
      <p:sp>
        <p:nvSpPr>
          <p:cNvPr id="32" name="Line 9"/>
          <p:cNvSpPr>
            <a:spLocks noChangeShapeType="1"/>
          </p:cNvSpPr>
          <p:nvPr/>
        </p:nvSpPr>
        <p:spPr bwMode="auto">
          <a:xfrm>
            <a:off x="2889831" y="3418011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>
            <a:off x="2889830" y="3411103"/>
            <a:ext cx="0" cy="62107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4" name="Line 13"/>
          <p:cNvSpPr>
            <a:spLocks noChangeShapeType="1"/>
          </p:cNvSpPr>
          <p:nvPr/>
        </p:nvSpPr>
        <p:spPr bwMode="auto">
          <a:xfrm>
            <a:off x="2889831" y="4032175"/>
            <a:ext cx="128650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5" name="Line 14"/>
          <p:cNvSpPr>
            <a:spLocks noChangeShapeType="1"/>
          </p:cNvSpPr>
          <p:nvPr/>
        </p:nvSpPr>
        <p:spPr bwMode="auto">
          <a:xfrm>
            <a:off x="4176340" y="3699117"/>
            <a:ext cx="0" cy="32400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6" name="Line 9"/>
          <p:cNvSpPr>
            <a:spLocks noChangeShapeType="1"/>
          </p:cNvSpPr>
          <p:nvPr/>
        </p:nvSpPr>
        <p:spPr bwMode="auto">
          <a:xfrm>
            <a:off x="2880197" y="4642147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" name="Line 12"/>
          <p:cNvSpPr>
            <a:spLocks noChangeShapeType="1"/>
          </p:cNvSpPr>
          <p:nvPr/>
        </p:nvSpPr>
        <p:spPr bwMode="auto">
          <a:xfrm>
            <a:off x="2880196" y="4635239"/>
            <a:ext cx="0" cy="62107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8" name="Line 13"/>
          <p:cNvSpPr>
            <a:spLocks noChangeShapeType="1"/>
          </p:cNvSpPr>
          <p:nvPr/>
        </p:nvSpPr>
        <p:spPr bwMode="auto">
          <a:xfrm>
            <a:off x="2880197" y="5256311"/>
            <a:ext cx="128650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>
            <a:off x="4166706" y="4923253"/>
            <a:ext cx="0" cy="32400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71471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2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3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13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3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1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1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1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1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1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1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21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21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996" grpId="0" animBg="1"/>
      <p:bldP spid="212998" grpId="0" animBg="1"/>
      <p:bldP spid="213001" grpId="0"/>
      <p:bldP spid="213002" grpId="0"/>
      <p:bldP spid="213003" grpId="0" animBg="1"/>
      <p:bldP spid="213004" grpId="0"/>
      <p:bldP spid="213005" grpId="0"/>
      <p:bldP spid="213006" grpId="0"/>
      <p:bldP spid="213007" grpId="0"/>
      <p:bldP spid="213010" grpId="0" animBg="1"/>
      <p:bldP spid="213011" grpId="0"/>
      <p:bldP spid="213012" grpId="0"/>
      <p:bldP spid="213015" grpId="0" animBg="1"/>
      <p:bldP spid="213016" grpId="0"/>
      <p:bldP spid="213017" grpId="0" animBg="1"/>
      <p:bldP spid="213018" grpId="0"/>
      <p:bldP spid="213021" grpId="0" animBg="1"/>
      <p:bldP spid="213022" grpId="0"/>
      <p:bldP spid="213023" grpId="0"/>
      <p:bldP spid="213025" grpId="0"/>
      <p:bldP spid="213026" grpId="0" animBg="1"/>
      <p:bldP spid="213027" grpId="0"/>
      <p:bldP spid="213030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C019A52-DB7F-4D78-88A9-395E50A815C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00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非循环移位指令的应用</a:t>
            </a:r>
          </a:p>
        </p:txBody>
      </p:sp>
      <p:sp>
        <p:nvSpPr>
          <p:cNvPr id="1300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393629"/>
            <a:ext cx="7831295" cy="1741546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/>
              <a:t>左移可实现乘法运算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/>
              <a:t>右移可实现除法运算</a:t>
            </a:r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3096220" y="3312095"/>
            <a:ext cx="1899613" cy="681018"/>
            <a:chOff x="2109" y="2886"/>
            <a:chExt cx="1134" cy="454"/>
          </a:xfrm>
        </p:grpSpPr>
        <p:sp>
          <p:nvSpPr>
            <p:cNvPr id="130054" name="Rectangle 5"/>
            <p:cNvSpPr>
              <a:spLocks noChangeArrowheads="1"/>
            </p:cNvSpPr>
            <p:nvPr/>
          </p:nvSpPr>
          <p:spPr bwMode="auto">
            <a:xfrm>
              <a:off x="2109" y="2886"/>
              <a:ext cx="1134" cy="454"/>
            </a:xfrm>
            <a:prstGeom prst="rect">
              <a:avLst/>
            </a:prstGeom>
            <a:solidFill>
              <a:srgbClr val="339966"/>
            </a:solidFill>
            <a:ln w="25400" cap="sq">
              <a:solidFill>
                <a:srgbClr val="339966"/>
              </a:solidFill>
              <a:miter lim="800000"/>
              <a:headEnd type="none" w="sm" len="sm"/>
              <a:tailEnd type="none" w="lg" len="lg"/>
            </a:ln>
            <a:effectLst>
              <a:outerShdw dist="35921" dir="2700000" algn="ctr" rotWithShape="0">
                <a:schemeClr val="bg2"/>
              </a:outerShdw>
            </a:effectLst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82950" name="Text Box 6"/>
            <p:cNvSpPr txBox="1">
              <a:spLocks noChangeArrowheads="1"/>
            </p:cNvSpPr>
            <p:nvPr/>
          </p:nvSpPr>
          <p:spPr bwMode="auto">
            <a:xfrm>
              <a:off x="2200" y="2977"/>
              <a:ext cx="1043" cy="267"/>
            </a:xfrm>
            <a:prstGeom prst="rect">
              <a:avLst/>
            </a:prstGeom>
            <a:noFill/>
            <a:ln w="25400" cap="sq">
              <a:noFill/>
              <a:miter lim="800000"/>
              <a:headEnd type="none" w="sm" len="sm"/>
              <a:tailEnd type="none" w="lg" len="lg"/>
            </a:ln>
            <a:effectLst/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  <a:defRPr/>
              </a:pPr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宋体" pitchFamily="2" charset="-122"/>
                </a:rPr>
                <a:t>教材</a:t>
              </a:r>
              <a:r>
                <a:rPr lang="en-US" altLang="zh-CN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宋体" pitchFamily="2" charset="-122"/>
                </a:rPr>
                <a:t>p117</a:t>
              </a:r>
              <a:r>
                <a:rPr lang="zh-CN" altLang="en-US" sz="20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C0C0C0"/>
                    </a:outerShdw>
                  </a:effectLst>
                  <a:ea typeface="宋体" pitchFamily="2" charset="-122"/>
                </a:rPr>
                <a:t>例</a:t>
              </a:r>
            </a:p>
          </p:txBody>
        </p:sp>
      </p:grp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1CB5175-C51B-4AE1-8519-4DD1CD73343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07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2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cs typeface="+mj-cs"/>
              </a:rPr>
              <a:t>循环移位指令</a:t>
            </a:r>
          </a:p>
        </p:txBody>
      </p:sp>
      <p:sp>
        <p:nvSpPr>
          <p:cNvPr id="860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69549" y="1602708"/>
            <a:ext cx="4635122" cy="2164558"/>
          </a:xfrm>
        </p:spPr>
        <p:txBody>
          <a:bodyPr/>
          <a:lstStyle/>
          <a:p>
            <a:pPr marL="0" indent="0" eaLnBrk="1" hangingPunct="1">
              <a:buNone/>
            </a:pPr>
            <a:r>
              <a:rPr lang="zh-CN" altLang="en-US" dirty="0"/>
              <a:t>不带进位位的循环移位</a:t>
            </a:r>
          </a:p>
          <a:p>
            <a:pPr marL="0" indent="0" eaLnBrk="1" hangingPunct="1">
              <a:buNone/>
            </a:pPr>
            <a:endParaRPr lang="zh-CN" altLang="en-US" dirty="0"/>
          </a:p>
          <a:p>
            <a:pPr marL="0" indent="0" eaLnBrk="1" hangingPunct="1">
              <a:buNone/>
            </a:pPr>
            <a:r>
              <a:rPr lang="zh-CN" altLang="en-US" dirty="0"/>
              <a:t>带进位位的循环移位</a:t>
            </a:r>
            <a:endParaRPr lang="zh-CN" altLang="en-US" sz="2000" dirty="0">
              <a:solidFill>
                <a:srgbClr val="FF0000"/>
              </a:solidFill>
            </a:endParaRPr>
          </a:p>
        </p:txBody>
      </p:sp>
      <p:sp>
        <p:nvSpPr>
          <p:cNvPr id="86020" name="Text Box 4"/>
          <p:cNvSpPr txBox="1">
            <a:spLocks noChangeArrowheads="1"/>
          </p:cNvSpPr>
          <p:nvPr/>
        </p:nvSpPr>
        <p:spPr bwMode="auto">
          <a:xfrm>
            <a:off x="3990624" y="1379067"/>
            <a:ext cx="225139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左移 </a:t>
            </a: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ROL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右移</a:t>
            </a: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 </a:t>
            </a: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ROR</a:t>
            </a:r>
          </a:p>
        </p:txBody>
      </p:sp>
      <p:sp>
        <p:nvSpPr>
          <p:cNvPr id="86021" name="Text Box 5"/>
          <p:cNvSpPr txBox="1">
            <a:spLocks noChangeArrowheads="1"/>
          </p:cNvSpPr>
          <p:nvPr/>
        </p:nvSpPr>
        <p:spPr bwMode="auto">
          <a:xfrm>
            <a:off x="3699155" y="2650514"/>
            <a:ext cx="217098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左移 </a:t>
            </a: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 </a:t>
            </a: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RCL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右移  </a:t>
            </a: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RCR</a:t>
            </a:r>
          </a:p>
        </p:txBody>
      </p:sp>
      <p:sp>
        <p:nvSpPr>
          <p:cNvPr id="86022" name="AutoShape 6"/>
          <p:cNvSpPr>
            <a:spLocks/>
          </p:cNvSpPr>
          <p:nvPr/>
        </p:nvSpPr>
        <p:spPr bwMode="auto">
          <a:xfrm>
            <a:off x="3816300" y="1477431"/>
            <a:ext cx="227819" cy="792022"/>
          </a:xfrm>
          <a:prstGeom prst="leftBrace">
            <a:avLst>
              <a:gd name="adj1" fmla="val 3235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6023" name="AutoShape 7"/>
          <p:cNvSpPr>
            <a:spLocks/>
          </p:cNvSpPr>
          <p:nvPr/>
        </p:nvSpPr>
        <p:spPr bwMode="auto">
          <a:xfrm>
            <a:off x="3456260" y="2773517"/>
            <a:ext cx="237871" cy="693019"/>
          </a:xfrm>
          <a:prstGeom prst="leftBrace">
            <a:avLst>
              <a:gd name="adj1" fmla="val 3096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6024" name="Text Box 8"/>
          <p:cNvSpPr txBox="1">
            <a:spLocks noChangeArrowheads="1"/>
          </p:cNvSpPr>
          <p:nvPr/>
        </p:nvSpPr>
        <p:spPr bwMode="auto">
          <a:xfrm>
            <a:off x="569549" y="4464223"/>
            <a:ext cx="814329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60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指令格式、对操作数的要求与非循环移位指令相同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60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60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86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60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60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86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860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60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6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6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022" grpId="0" animBg="1"/>
      <p:bldP spid="86023" grpId="0" animBg="1"/>
      <p:bldP spid="86024" grpId="0"/>
    </p:bld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FCDC7EE-B674-4D8C-800E-5C62DCFE2BC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2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不带进位位的循环移位</a:t>
            </a:r>
            <a:r>
              <a:rPr lang="en-US" altLang="zh-CN" dirty="0"/>
              <a:t>:</a:t>
            </a:r>
            <a:r>
              <a:rPr kumimoji="1" lang="en-US" altLang="zh-CN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ROL</a:t>
            </a:r>
            <a:r>
              <a:rPr kumimoji="1" lang="zh-CN" altLang="en-US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和</a:t>
            </a:r>
            <a:r>
              <a:rPr kumimoji="1" lang="en-US" altLang="zh-CN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ROR</a:t>
            </a:r>
            <a:endParaRPr lang="zh-CN" altLang="en-US" dirty="0"/>
          </a:p>
        </p:txBody>
      </p:sp>
      <p:sp>
        <p:nvSpPr>
          <p:cNvPr id="87045" name="Rectangle 5"/>
          <p:cNvSpPr>
            <a:spLocks noChangeArrowheads="1"/>
          </p:cNvSpPr>
          <p:nvPr/>
        </p:nvSpPr>
        <p:spPr bwMode="auto">
          <a:xfrm>
            <a:off x="2633326" y="4176113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7046" name="Line 6"/>
          <p:cNvSpPr>
            <a:spLocks noChangeShapeType="1"/>
          </p:cNvSpPr>
          <p:nvPr/>
        </p:nvSpPr>
        <p:spPr bwMode="auto">
          <a:xfrm>
            <a:off x="3516127" y="4423621"/>
            <a:ext cx="2172660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47" name="Line 7"/>
          <p:cNvSpPr>
            <a:spLocks noChangeShapeType="1"/>
          </p:cNvSpPr>
          <p:nvPr/>
        </p:nvSpPr>
        <p:spPr bwMode="auto">
          <a:xfrm>
            <a:off x="6427527" y="4419119"/>
            <a:ext cx="104026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48" name="Line 8"/>
          <p:cNvSpPr>
            <a:spLocks noChangeShapeType="1"/>
          </p:cNvSpPr>
          <p:nvPr/>
        </p:nvSpPr>
        <p:spPr bwMode="auto">
          <a:xfrm>
            <a:off x="1668442" y="4437120"/>
            <a:ext cx="96488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49" name="Text Box 9"/>
          <p:cNvSpPr txBox="1">
            <a:spLocks noChangeArrowheads="1"/>
          </p:cNvSpPr>
          <p:nvPr/>
        </p:nvSpPr>
        <p:spPr bwMode="auto">
          <a:xfrm>
            <a:off x="7477839" y="4176114"/>
            <a:ext cx="723662" cy="52322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7050" name="Line 10"/>
          <p:cNvSpPr>
            <a:spLocks noChangeShapeType="1"/>
          </p:cNvSpPr>
          <p:nvPr/>
        </p:nvSpPr>
        <p:spPr bwMode="auto">
          <a:xfrm>
            <a:off x="1668442" y="4464121"/>
            <a:ext cx="0" cy="648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51" name="Line 11"/>
          <p:cNvSpPr>
            <a:spLocks noChangeShapeType="1"/>
          </p:cNvSpPr>
          <p:nvPr/>
        </p:nvSpPr>
        <p:spPr bwMode="auto">
          <a:xfrm>
            <a:off x="1698596" y="5130139"/>
            <a:ext cx="514603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52" name="Line 12"/>
          <p:cNvSpPr>
            <a:spLocks noChangeShapeType="1"/>
          </p:cNvSpPr>
          <p:nvPr/>
        </p:nvSpPr>
        <p:spPr bwMode="auto">
          <a:xfrm>
            <a:off x="6864737" y="4419121"/>
            <a:ext cx="0" cy="71702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53" name="Rectangle 13"/>
          <p:cNvSpPr>
            <a:spLocks noChangeArrowheads="1"/>
          </p:cNvSpPr>
          <p:nvPr/>
        </p:nvSpPr>
        <p:spPr bwMode="auto">
          <a:xfrm>
            <a:off x="3537904" y="2376064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7057" name="Text Box 17"/>
          <p:cNvSpPr txBox="1">
            <a:spLocks noChangeArrowheads="1"/>
          </p:cNvSpPr>
          <p:nvPr/>
        </p:nvSpPr>
        <p:spPr bwMode="auto">
          <a:xfrm>
            <a:off x="1768952" y="2376066"/>
            <a:ext cx="723662" cy="52322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7058" name="Line 18"/>
          <p:cNvSpPr>
            <a:spLocks noChangeShapeType="1"/>
          </p:cNvSpPr>
          <p:nvPr/>
        </p:nvSpPr>
        <p:spPr bwMode="auto">
          <a:xfrm>
            <a:off x="8216580" y="2592070"/>
            <a:ext cx="15076" cy="72001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59" name="Line 19"/>
          <p:cNvSpPr>
            <a:spLocks noChangeShapeType="1"/>
          </p:cNvSpPr>
          <p:nvPr/>
        </p:nvSpPr>
        <p:spPr bwMode="auto">
          <a:xfrm>
            <a:off x="3085615" y="3312089"/>
            <a:ext cx="514603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60" name="Line 20"/>
          <p:cNvSpPr>
            <a:spLocks noChangeShapeType="1"/>
          </p:cNvSpPr>
          <p:nvPr/>
        </p:nvSpPr>
        <p:spPr bwMode="auto">
          <a:xfrm>
            <a:off x="3085615" y="2664071"/>
            <a:ext cx="0" cy="648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61" name="Line 21"/>
          <p:cNvSpPr>
            <a:spLocks noChangeShapeType="1"/>
          </p:cNvSpPr>
          <p:nvPr/>
        </p:nvSpPr>
        <p:spPr bwMode="auto">
          <a:xfrm flipH="1">
            <a:off x="4341973" y="2617571"/>
            <a:ext cx="2008498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62" name="Line 22"/>
          <p:cNvSpPr>
            <a:spLocks noChangeShapeType="1"/>
          </p:cNvSpPr>
          <p:nvPr/>
        </p:nvSpPr>
        <p:spPr bwMode="auto">
          <a:xfrm flipH="1">
            <a:off x="7317026" y="2592070"/>
            <a:ext cx="88447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7063" name="Line 23"/>
          <p:cNvSpPr>
            <a:spLocks noChangeShapeType="1"/>
          </p:cNvSpPr>
          <p:nvPr/>
        </p:nvSpPr>
        <p:spPr bwMode="auto">
          <a:xfrm flipH="1">
            <a:off x="2492614" y="2632571"/>
            <a:ext cx="1033564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7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7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70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70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870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87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87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1000"/>
                                        <p:tgtEl>
                                          <p:spTgt spid="87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withGroup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750"/>
                                        <p:tgtEl>
                                          <p:spTgt spid="87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750"/>
                                        <p:tgtEl>
                                          <p:spTgt spid="87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7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7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7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7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7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7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87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4" dur="750"/>
                                        <p:tgtEl>
                                          <p:spTgt spid="87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25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87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7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87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7045" grpId="0" animBg="1"/>
      <p:bldP spid="87046" grpId="0" animBg="1"/>
      <p:bldP spid="87047" grpId="0" animBg="1"/>
      <p:bldP spid="87048" grpId="0" animBg="1"/>
      <p:bldP spid="87049" grpId="0" animBg="1"/>
      <p:bldP spid="87050" grpId="0" animBg="1"/>
      <p:bldP spid="87051" grpId="0" animBg="1"/>
      <p:bldP spid="87052" grpId="0" animBg="1"/>
      <p:bldP spid="87053" grpId="0" animBg="1"/>
      <p:bldP spid="87057" grpId="0" animBg="1"/>
      <p:bldP spid="87058" grpId="0" animBg="1"/>
      <p:bldP spid="87059" grpId="0" animBg="1"/>
      <p:bldP spid="87060" grpId="0" animBg="1"/>
      <p:bldP spid="87061" grpId="0" animBg="1"/>
      <p:bldP spid="87062" grpId="0" animBg="1"/>
      <p:bldP spid="87063" grpId="0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C232FB1-1B98-4EC9-BAB5-8A0BD3E3E13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31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带进位位的循环移位：</a:t>
            </a:r>
            <a:r>
              <a:rPr kumimoji="1" lang="en-US" altLang="zh-CN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RCL</a:t>
            </a:r>
            <a:r>
              <a:rPr kumimoji="1" lang="zh-CN" altLang="en-US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和</a:t>
            </a:r>
            <a:r>
              <a:rPr kumimoji="1" lang="en-US" altLang="zh-CN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RCR</a:t>
            </a:r>
            <a:endParaRPr lang="zh-CN" altLang="en-US" dirty="0"/>
          </a:p>
        </p:txBody>
      </p:sp>
      <p:sp>
        <p:nvSpPr>
          <p:cNvPr id="88068" name="Rectangle 4"/>
          <p:cNvSpPr>
            <a:spLocks noChangeArrowheads="1"/>
          </p:cNvSpPr>
          <p:nvPr/>
        </p:nvSpPr>
        <p:spPr bwMode="auto">
          <a:xfrm>
            <a:off x="2010173" y="4032109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8069" name="Line 5"/>
          <p:cNvSpPr>
            <a:spLocks noChangeShapeType="1"/>
          </p:cNvSpPr>
          <p:nvPr/>
        </p:nvSpPr>
        <p:spPr bwMode="auto">
          <a:xfrm>
            <a:off x="2892974" y="4279616"/>
            <a:ext cx="2172660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0" name="Line 6"/>
          <p:cNvSpPr>
            <a:spLocks noChangeShapeType="1"/>
          </p:cNvSpPr>
          <p:nvPr/>
        </p:nvSpPr>
        <p:spPr bwMode="auto">
          <a:xfrm>
            <a:off x="5804373" y="4275116"/>
            <a:ext cx="88112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1" name="Line 7"/>
          <p:cNvSpPr>
            <a:spLocks noChangeShapeType="1"/>
          </p:cNvSpPr>
          <p:nvPr/>
        </p:nvSpPr>
        <p:spPr bwMode="auto">
          <a:xfrm>
            <a:off x="1125696" y="4293115"/>
            <a:ext cx="88447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2" name="Text Box 8"/>
          <p:cNvSpPr txBox="1">
            <a:spLocks noChangeArrowheads="1"/>
          </p:cNvSpPr>
          <p:nvPr/>
        </p:nvSpPr>
        <p:spPr bwMode="auto">
          <a:xfrm>
            <a:off x="6739102" y="4032110"/>
            <a:ext cx="723662" cy="52322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8073" name="Line 9"/>
          <p:cNvSpPr>
            <a:spLocks noChangeShapeType="1"/>
          </p:cNvSpPr>
          <p:nvPr/>
        </p:nvSpPr>
        <p:spPr bwMode="auto">
          <a:xfrm>
            <a:off x="1125696" y="4293116"/>
            <a:ext cx="0" cy="684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4" name="Line 10"/>
          <p:cNvSpPr>
            <a:spLocks noChangeShapeType="1"/>
          </p:cNvSpPr>
          <p:nvPr/>
        </p:nvSpPr>
        <p:spPr bwMode="auto">
          <a:xfrm flipV="1">
            <a:off x="1140774" y="4981636"/>
            <a:ext cx="7126060" cy="1800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5" name="Line 11"/>
          <p:cNvSpPr>
            <a:spLocks noChangeShapeType="1"/>
          </p:cNvSpPr>
          <p:nvPr/>
        </p:nvSpPr>
        <p:spPr bwMode="auto">
          <a:xfrm>
            <a:off x="8281908" y="4275116"/>
            <a:ext cx="0" cy="71702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6" name="Rectangle 12"/>
          <p:cNvSpPr>
            <a:spLocks noChangeArrowheads="1"/>
          </p:cNvSpPr>
          <p:nvPr/>
        </p:nvSpPr>
        <p:spPr bwMode="auto">
          <a:xfrm>
            <a:off x="3537904" y="2376064"/>
            <a:ext cx="3779123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8077" name="Text Box 13"/>
          <p:cNvSpPr txBox="1">
            <a:spLocks noChangeArrowheads="1"/>
          </p:cNvSpPr>
          <p:nvPr/>
        </p:nvSpPr>
        <p:spPr bwMode="auto">
          <a:xfrm>
            <a:off x="1894587" y="2376066"/>
            <a:ext cx="723662" cy="52322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88078" name="Line 14"/>
          <p:cNvSpPr>
            <a:spLocks noChangeShapeType="1"/>
          </p:cNvSpPr>
          <p:nvPr/>
        </p:nvSpPr>
        <p:spPr bwMode="auto">
          <a:xfrm>
            <a:off x="8216580" y="2592070"/>
            <a:ext cx="15076" cy="72001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79" name="Line 15"/>
          <p:cNvSpPr>
            <a:spLocks noChangeShapeType="1"/>
          </p:cNvSpPr>
          <p:nvPr/>
        </p:nvSpPr>
        <p:spPr bwMode="auto">
          <a:xfrm>
            <a:off x="1080469" y="3312089"/>
            <a:ext cx="7154536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0" name="Line 16"/>
          <p:cNvSpPr>
            <a:spLocks noChangeShapeType="1"/>
          </p:cNvSpPr>
          <p:nvPr/>
        </p:nvSpPr>
        <p:spPr bwMode="auto">
          <a:xfrm>
            <a:off x="1090519" y="2637071"/>
            <a:ext cx="0" cy="648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1" name="Line 17"/>
          <p:cNvSpPr>
            <a:spLocks noChangeShapeType="1"/>
          </p:cNvSpPr>
          <p:nvPr/>
        </p:nvSpPr>
        <p:spPr bwMode="auto">
          <a:xfrm flipH="1">
            <a:off x="4341973" y="2617571"/>
            <a:ext cx="2008498" cy="0"/>
          </a:xfrm>
          <a:prstGeom prst="line">
            <a:avLst/>
          </a:prstGeom>
          <a:noFill/>
          <a:ln w="25400" cap="sq">
            <a:solidFill>
              <a:schemeClr val="bg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2" name="Line 18"/>
          <p:cNvSpPr>
            <a:spLocks noChangeShapeType="1"/>
          </p:cNvSpPr>
          <p:nvPr/>
        </p:nvSpPr>
        <p:spPr bwMode="auto">
          <a:xfrm flipH="1">
            <a:off x="7317026" y="2592070"/>
            <a:ext cx="88447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3" name="Line 19"/>
          <p:cNvSpPr>
            <a:spLocks noChangeShapeType="1"/>
          </p:cNvSpPr>
          <p:nvPr/>
        </p:nvSpPr>
        <p:spPr bwMode="auto">
          <a:xfrm flipH="1">
            <a:off x="2641703" y="2632571"/>
            <a:ext cx="88112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5" name="Line 21"/>
          <p:cNvSpPr>
            <a:spLocks noChangeShapeType="1"/>
          </p:cNvSpPr>
          <p:nvPr/>
        </p:nvSpPr>
        <p:spPr bwMode="auto">
          <a:xfrm>
            <a:off x="1080469" y="2637072"/>
            <a:ext cx="80071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8086" name="Line 22"/>
          <p:cNvSpPr>
            <a:spLocks noChangeShapeType="1"/>
          </p:cNvSpPr>
          <p:nvPr/>
        </p:nvSpPr>
        <p:spPr bwMode="auto">
          <a:xfrm>
            <a:off x="7481191" y="4275116"/>
            <a:ext cx="80071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8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8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8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8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88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88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88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9" dur="500"/>
                                        <p:tgtEl>
                                          <p:spTgt spid="88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3" dur="1000"/>
                                        <p:tgtEl>
                                          <p:spTgt spid="88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500"/>
                                        <p:tgtEl>
                                          <p:spTgt spid="88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500"/>
                                        <p:tgtEl>
                                          <p:spTgt spid="88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8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88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88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6" dur="500"/>
                                        <p:tgtEl>
                                          <p:spTgt spid="880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80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4" dur="500"/>
                                        <p:tgtEl>
                                          <p:spTgt spid="88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8" dur="500"/>
                                        <p:tgtEl>
                                          <p:spTgt spid="88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2" dur="1000"/>
                                        <p:tgtEl>
                                          <p:spTgt spid="88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7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6" dur="500"/>
                                        <p:tgtEl>
                                          <p:spTgt spid="880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7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0" dur="500"/>
                                        <p:tgtEl>
                                          <p:spTgt spid="880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068" grpId="0" animBg="1"/>
      <p:bldP spid="88069" grpId="0" animBg="1"/>
      <p:bldP spid="88070" grpId="0" animBg="1"/>
      <p:bldP spid="88071" grpId="0" animBg="1"/>
      <p:bldP spid="88072" grpId="0" animBg="1"/>
      <p:bldP spid="88073" grpId="0" animBg="1"/>
      <p:bldP spid="88074" grpId="0" animBg="1"/>
      <p:bldP spid="88075" grpId="0" animBg="1"/>
      <p:bldP spid="88076" grpId="0" animBg="1"/>
      <p:bldP spid="88077" grpId="0" animBg="1"/>
      <p:bldP spid="88078" grpId="0" animBg="1"/>
      <p:bldP spid="88079" grpId="0" animBg="1"/>
      <p:bldP spid="88080" grpId="0" animBg="1"/>
      <p:bldP spid="88081" grpId="0" animBg="1"/>
      <p:bldP spid="88082" grpId="0" animBg="1"/>
      <p:bldP spid="88083" grpId="0" animBg="1"/>
      <p:bldP spid="88085" grpId="0" animBg="1"/>
      <p:bldP spid="88086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不带</a:t>
            </a:r>
            <a:r>
              <a:rPr lang="en-US" altLang="zh-CN" dirty="0"/>
              <a:t>CF</a:t>
            </a:r>
            <a:r>
              <a:rPr lang="zh-CN" altLang="en-US" dirty="0"/>
              <a:t>的循环移位例：</a:t>
            </a:r>
            <a:endParaRPr lang="en-US" altLang="zh-CN" dirty="0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9313" y="1267369"/>
            <a:ext cx="3519035" cy="1489542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86H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CL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ROR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</a:p>
        </p:txBody>
      </p:sp>
      <p:sp>
        <p:nvSpPr>
          <p:cNvPr id="212996" name="Rectangle 4"/>
          <p:cNvSpPr>
            <a:spLocks noChangeArrowheads="1"/>
          </p:cNvSpPr>
          <p:nvPr/>
        </p:nvSpPr>
        <p:spPr bwMode="auto">
          <a:xfrm>
            <a:off x="3507417" y="2719492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2998" name="Line 6"/>
          <p:cNvSpPr>
            <a:spLocks noChangeShapeType="1"/>
          </p:cNvSpPr>
          <p:nvPr/>
        </p:nvSpPr>
        <p:spPr bwMode="auto">
          <a:xfrm>
            <a:off x="6772272" y="2965499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3001" name="Text Box 9"/>
          <p:cNvSpPr txBox="1">
            <a:spLocks noChangeArrowheads="1"/>
          </p:cNvSpPr>
          <p:nvPr/>
        </p:nvSpPr>
        <p:spPr bwMode="auto">
          <a:xfrm>
            <a:off x="7802483" y="2303983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02" name="Text Box 10"/>
          <p:cNvSpPr txBox="1">
            <a:spLocks noChangeArrowheads="1"/>
          </p:cNvSpPr>
          <p:nvPr/>
        </p:nvSpPr>
        <p:spPr bwMode="auto">
          <a:xfrm>
            <a:off x="3963057" y="2746494"/>
            <a:ext cx="18996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1 0 0 0 0 1 </a:t>
            </a:r>
          </a:p>
        </p:txBody>
      </p:sp>
      <p:sp>
        <p:nvSpPr>
          <p:cNvPr id="213003" name="Rectangle 11"/>
          <p:cNvSpPr>
            <a:spLocks noChangeArrowheads="1"/>
          </p:cNvSpPr>
          <p:nvPr/>
        </p:nvSpPr>
        <p:spPr bwMode="auto">
          <a:xfrm>
            <a:off x="7807510" y="2692491"/>
            <a:ext cx="742088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04" name="Text Box 12"/>
          <p:cNvSpPr txBox="1">
            <a:spLocks noChangeArrowheads="1"/>
          </p:cNvSpPr>
          <p:nvPr/>
        </p:nvSpPr>
        <p:spPr bwMode="auto">
          <a:xfrm>
            <a:off x="4874333" y="2303983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05" name="Text Box 13"/>
          <p:cNvSpPr txBox="1">
            <a:spLocks noChangeArrowheads="1"/>
          </p:cNvSpPr>
          <p:nvPr/>
        </p:nvSpPr>
        <p:spPr bwMode="auto">
          <a:xfrm>
            <a:off x="5572869" y="2746494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06" name="Text Box 14"/>
          <p:cNvSpPr txBox="1">
            <a:spLocks noChangeArrowheads="1"/>
          </p:cNvSpPr>
          <p:nvPr/>
        </p:nvSpPr>
        <p:spPr bwMode="auto">
          <a:xfrm>
            <a:off x="5862667" y="2746494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rgbClr val="FFFFFF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07" name="Text Box 15"/>
          <p:cNvSpPr txBox="1">
            <a:spLocks noChangeArrowheads="1"/>
          </p:cNvSpPr>
          <p:nvPr/>
        </p:nvSpPr>
        <p:spPr bwMode="auto">
          <a:xfrm>
            <a:off x="7975024" y="2746494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rgbClr val="FFFFFF"/>
                </a:solidFill>
                <a:latin typeface="Arial" charset="0"/>
                <a:ea typeface="宋体" charset="-122"/>
              </a:rPr>
              <a:t>0 </a:t>
            </a:r>
          </a:p>
        </p:txBody>
      </p:sp>
      <p:sp>
        <p:nvSpPr>
          <p:cNvPr id="213010" name="Rectangle 18"/>
          <p:cNvSpPr>
            <a:spLocks noChangeArrowheads="1"/>
          </p:cNvSpPr>
          <p:nvPr/>
        </p:nvSpPr>
        <p:spPr bwMode="auto">
          <a:xfrm>
            <a:off x="3507417" y="4032217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1" name="Text Box 19"/>
          <p:cNvSpPr txBox="1">
            <a:spLocks noChangeArrowheads="1"/>
          </p:cNvSpPr>
          <p:nvPr/>
        </p:nvSpPr>
        <p:spPr bwMode="auto">
          <a:xfrm>
            <a:off x="3963056" y="4059219"/>
            <a:ext cx="24306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0 1 0 0 0 0 1 1</a:t>
            </a:r>
          </a:p>
        </p:txBody>
      </p:sp>
      <p:sp>
        <p:nvSpPr>
          <p:cNvPr id="213012" name="Text Box 20"/>
          <p:cNvSpPr txBox="1">
            <a:spLocks noChangeArrowheads="1"/>
          </p:cNvSpPr>
          <p:nvPr/>
        </p:nvSpPr>
        <p:spPr bwMode="auto">
          <a:xfrm>
            <a:off x="4874333" y="365120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15" name="Line 23"/>
          <p:cNvSpPr>
            <a:spLocks noChangeShapeType="1"/>
          </p:cNvSpPr>
          <p:nvPr/>
        </p:nvSpPr>
        <p:spPr bwMode="auto">
          <a:xfrm>
            <a:off x="6773945" y="4263224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3016" name="Text Box 24"/>
          <p:cNvSpPr txBox="1">
            <a:spLocks noChangeArrowheads="1"/>
          </p:cNvSpPr>
          <p:nvPr/>
        </p:nvSpPr>
        <p:spPr bwMode="auto">
          <a:xfrm>
            <a:off x="7804159" y="3508819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17" name="Rectangle 25"/>
          <p:cNvSpPr>
            <a:spLocks noChangeArrowheads="1"/>
          </p:cNvSpPr>
          <p:nvPr/>
        </p:nvSpPr>
        <p:spPr bwMode="auto">
          <a:xfrm>
            <a:off x="7809185" y="3990216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8" name="Text Box 26"/>
          <p:cNvSpPr txBox="1">
            <a:spLocks noChangeArrowheads="1"/>
          </p:cNvSpPr>
          <p:nvPr/>
        </p:nvSpPr>
        <p:spPr bwMode="auto">
          <a:xfrm>
            <a:off x="7976698" y="4044218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21" name="Rectangle 29"/>
          <p:cNvSpPr>
            <a:spLocks noChangeArrowheads="1"/>
          </p:cNvSpPr>
          <p:nvPr/>
        </p:nvSpPr>
        <p:spPr bwMode="auto">
          <a:xfrm>
            <a:off x="3460512" y="5349289"/>
            <a:ext cx="3249777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2" name="Text Box 30"/>
          <p:cNvSpPr txBox="1">
            <a:spLocks noChangeArrowheads="1"/>
          </p:cNvSpPr>
          <p:nvPr/>
        </p:nvSpPr>
        <p:spPr bwMode="auto">
          <a:xfrm>
            <a:off x="3991534" y="5376290"/>
            <a:ext cx="2507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1 0 1 0 0 0 0 1 </a:t>
            </a:r>
          </a:p>
        </p:txBody>
      </p:sp>
      <p:sp>
        <p:nvSpPr>
          <p:cNvPr id="213023" name="Text Box 31"/>
          <p:cNvSpPr txBox="1">
            <a:spLocks noChangeArrowheads="1"/>
          </p:cNvSpPr>
          <p:nvPr/>
        </p:nvSpPr>
        <p:spPr bwMode="auto">
          <a:xfrm>
            <a:off x="4827429" y="4968279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25" name="Text Box 33"/>
          <p:cNvSpPr txBox="1">
            <a:spLocks noChangeArrowheads="1"/>
          </p:cNvSpPr>
          <p:nvPr/>
        </p:nvSpPr>
        <p:spPr bwMode="auto">
          <a:xfrm>
            <a:off x="7821715" y="4928209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26" name="Rectangle 34"/>
          <p:cNvSpPr>
            <a:spLocks noChangeArrowheads="1"/>
          </p:cNvSpPr>
          <p:nvPr/>
        </p:nvSpPr>
        <p:spPr bwMode="auto">
          <a:xfrm>
            <a:off x="7826739" y="5307288"/>
            <a:ext cx="742089" cy="504014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7" name="Text Box 35"/>
          <p:cNvSpPr txBox="1">
            <a:spLocks noChangeArrowheads="1"/>
          </p:cNvSpPr>
          <p:nvPr/>
        </p:nvSpPr>
        <p:spPr bwMode="auto">
          <a:xfrm>
            <a:off x="7994253" y="5361290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FFFF"/>
                </a:solidFill>
                <a:latin typeface="Arial" charset="0"/>
                <a:ea typeface="宋体" charset="-122"/>
              </a:rPr>
              <a:t>1 </a:t>
            </a:r>
          </a:p>
        </p:txBody>
      </p:sp>
      <p:sp>
        <p:nvSpPr>
          <p:cNvPr id="213030" name="Text Box 38"/>
          <p:cNvSpPr txBox="1">
            <a:spLocks noChangeArrowheads="1"/>
          </p:cNvSpPr>
          <p:nvPr/>
        </p:nvSpPr>
        <p:spPr bwMode="auto">
          <a:xfrm>
            <a:off x="647948" y="4092219"/>
            <a:ext cx="13685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  <a:r>
              <a:rPr kumimoji="1" lang="zh-CN" altLang="en-US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</a:t>
            </a:r>
          </a:p>
        </p:txBody>
      </p:sp>
      <p:sp>
        <p:nvSpPr>
          <p:cNvPr id="213031" name="Text Box 39"/>
          <p:cNvSpPr txBox="1">
            <a:spLocks noChangeArrowheads="1"/>
          </p:cNvSpPr>
          <p:nvPr/>
        </p:nvSpPr>
        <p:spPr bwMode="auto">
          <a:xfrm>
            <a:off x="421202" y="5377791"/>
            <a:ext cx="29630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2</a:t>
            </a:r>
            <a:r>
              <a:rPr kumimoji="1" lang="zh-CN" altLang="en-US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次后的最终结果</a:t>
            </a:r>
          </a:p>
        </p:txBody>
      </p:sp>
      <p:sp>
        <p:nvSpPr>
          <p:cNvPr id="32" name="Line 9"/>
          <p:cNvSpPr>
            <a:spLocks noChangeShapeType="1"/>
          </p:cNvSpPr>
          <p:nvPr/>
        </p:nvSpPr>
        <p:spPr bwMode="auto">
          <a:xfrm>
            <a:off x="2889831" y="2965083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>
            <a:off x="2889830" y="2958175"/>
            <a:ext cx="0" cy="62107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4" name="Line 13"/>
          <p:cNvSpPr>
            <a:spLocks noChangeShapeType="1"/>
          </p:cNvSpPr>
          <p:nvPr/>
        </p:nvSpPr>
        <p:spPr bwMode="auto">
          <a:xfrm>
            <a:off x="2889831" y="3579247"/>
            <a:ext cx="3158717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5" name="Line 14"/>
          <p:cNvSpPr>
            <a:spLocks noChangeShapeType="1"/>
          </p:cNvSpPr>
          <p:nvPr/>
        </p:nvSpPr>
        <p:spPr bwMode="auto">
          <a:xfrm>
            <a:off x="6048548" y="3246189"/>
            <a:ext cx="0" cy="32400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6" name="Line 9"/>
          <p:cNvSpPr>
            <a:spLocks noChangeShapeType="1"/>
          </p:cNvSpPr>
          <p:nvPr/>
        </p:nvSpPr>
        <p:spPr bwMode="auto">
          <a:xfrm>
            <a:off x="2880197" y="4282107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7" name="Line 12"/>
          <p:cNvSpPr>
            <a:spLocks noChangeShapeType="1"/>
          </p:cNvSpPr>
          <p:nvPr/>
        </p:nvSpPr>
        <p:spPr bwMode="auto">
          <a:xfrm>
            <a:off x="2880196" y="4275199"/>
            <a:ext cx="0" cy="62107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8" name="Line 13"/>
          <p:cNvSpPr>
            <a:spLocks noChangeShapeType="1"/>
          </p:cNvSpPr>
          <p:nvPr/>
        </p:nvSpPr>
        <p:spPr bwMode="auto">
          <a:xfrm>
            <a:off x="2880197" y="4896271"/>
            <a:ext cx="3053426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>
            <a:off x="5933623" y="4520884"/>
            <a:ext cx="0" cy="375387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47664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12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13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13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13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0"/>
                            </p:stCondLst>
                            <p:childTnLst>
                              <p:par>
                                <p:cTn id="5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1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21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1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1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500"/>
                            </p:stCondLst>
                            <p:childTnLst>
                              <p:par>
                                <p:cTn id="1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21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1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21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21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996" grpId="0" animBg="1"/>
      <p:bldP spid="212998" grpId="0" animBg="1"/>
      <p:bldP spid="213001" grpId="0"/>
      <p:bldP spid="213002" grpId="0"/>
      <p:bldP spid="213003" grpId="0" animBg="1"/>
      <p:bldP spid="213004" grpId="0"/>
      <p:bldP spid="213005" grpId="0"/>
      <p:bldP spid="213006" grpId="0"/>
      <p:bldP spid="213007" grpId="0"/>
      <p:bldP spid="213010" grpId="0" animBg="1"/>
      <p:bldP spid="213011" grpId="0"/>
      <p:bldP spid="213012" grpId="0"/>
      <p:bldP spid="213015" grpId="0" animBg="1"/>
      <p:bldP spid="213016" grpId="0"/>
      <p:bldP spid="213017" grpId="0" animBg="1"/>
      <p:bldP spid="213018" grpId="0"/>
      <p:bldP spid="213021" grpId="0" animBg="1"/>
      <p:bldP spid="213022" grpId="0"/>
      <p:bldP spid="213023" grpId="0"/>
      <p:bldP spid="213025" grpId="0"/>
      <p:bldP spid="213026" grpId="0" animBg="1"/>
      <p:bldP spid="213027" grpId="0"/>
      <p:bldP spid="213030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带</a:t>
            </a:r>
            <a:r>
              <a:rPr lang="en-US" altLang="zh-CN" dirty="0"/>
              <a:t>CF</a:t>
            </a:r>
            <a:r>
              <a:rPr lang="zh-CN" altLang="en-US" dirty="0"/>
              <a:t>的循环移位例：</a:t>
            </a:r>
            <a:endParaRPr lang="en-US" altLang="zh-CN" dirty="0"/>
          </a:p>
        </p:txBody>
      </p:sp>
      <p:sp>
        <p:nvSpPr>
          <p:cNvPr id="2129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123956"/>
            <a:ext cx="4057196" cy="1622538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86H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CL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marL="0" indent="0" eaLnBrk="1" hangingPunct="1">
              <a:spcBef>
                <a:spcPct val="0"/>
              </a:spcBef>
              <a:spcAft>
                <a:spcPct val="0"/>
              </a:spcAft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RCR AL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</a:t>
            </a:r>
          </a:p>
        </p:txBody>
      </p:sp>
      <p:sp>
        <p:nvSpPr>
          <p:cNvPr id="212996" name="Rectangle 4"/>
          <p:cNvSpPr>
            <a:spLocks noChangeArrowheads="1"/>
          </p:cNvSpPr>
          <p:nvPr/>
        </p:nvSpPr>
        <p:spPr bwMode="auto">
          <a:xfrm>
            <a:off x="3950187" y="2431460"/>
            <a:ext cx="3249777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+mj-lt"/>
              <a:ea typeface="宋体" charset="-122"/>
            </a:endParaRPr>
          </a:p>
        </p:txBody>
      </p:sp>
      <p:sp>
        <p:nvSpPr>
          <p:cNvPr id="212998" name="Line 6"/>
          <p:cNvSpPr>
            <a:spLocks noChangeShapeType="1"/>
          </p:cNvSpPr>
          <p:nvPr/>
        </p:nvSpPr>
        <p:spPr bwMode="auto">
          <a:xfrm>
            <a:off x="7215042" y="2677467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3001" name="Text Box 9"/>
          <p:cNvSpPr txBox="1">
            <a:spLocks noChangeArrowheads="1"/>
          </p:cNvSpPr>
          <p:nvPr/>
        </p:nvSpPr>
        <p:spPr bwMode="auto">
          <a:xfrm>
            <a:off x="8245253" y="201595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02" name="Text Box 10"/>
          <p:cNvSpPr txBox="1">
            <a:spLocks noChangeArrowheads="1"/>
          </p:cNvSpPr>
          <p:nvPr/>
        </p:nvSpPr>
        <p:spPr bwMode="auto">
          <a:xfrm>
            <a:off x="4405827" y="2458462"/>
            <a:ext cx="189961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1 0 0 0 0 1 </a:t>
            </a:r>
          </a:p>
        </p:txBody>
      </p:sp>
      <p:sp>
        <p:nvSpPr>
          <p:cNvPr id="213003" name="Rectangle 11"/>
          <p:cNvSpPr>
            <a:spLocks noChangeArrowheads="1"/>
          </p:cNvSpPr>
          <p:nvPr/>
        </p:nvSpPr>
        <p:spPr bwMode="auto">
          <a:xfrm>
            <a:off x="8250280" y="2404459"/>
            <a:ext cx="742088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04" name="Text Box 12"/>
          <p:cNvSpPr txBox="1">
            <a:spLocks noChangeArrowheads="1"/>
          </p:cNvSpPr>
          <p:nvPr/>
        </p:nvSpPr>
        <p:spPr bwMode="auto">
          <a:xfrm>
            <a:off x="5317103" y="201595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05" name="Text Box 13"/>
          <p:cNvSpPr txBox="1">
            <a:spLocks noChangeArrowheads="1"/>
          </p:cNvSpPr>
          <p:nvPr/>
        </p:nvSpPr>
        <p:spPr bwMode="auto">
          <a:xfrm>
            <a:off x="6053739" y="245846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1 </a:t>
            </a:r>
          </a:p>
        </p:txBody>
      </p:sp>
      <p:sp>
        <p:nvSpPr>
          <p:cNvPr id="213006" name="Text Box 14"/>
          <p:cNvSpPr txBox="1">
            <a:spLocks noChangeArrowheads="1"/>
          </p:cNvSpPr>
          <p:nvPr/>
        </p:nvSpPr>
        <p:spPr bwMode="auto">
          <a:xfrm>
            <a:off x="6305437" y="245846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+mj-lt"/>
                <a:ea typeface="宋体" charset="-122"/>
              </a:rPr>
              <a:t>0 </a:t>
            </a:r>
          </a:p>
        </p:txBody>
      </p:sp>
      <p:sp>
        <p:nvSpPr>
          <p:cNvPr id="213007" name="Text Box 15"/>
          <p:cNvSpPr txBox="1">
            <a:spLocks noChangeArrowheads="1"/>
          </p:cNvSpPr>
          <p:nvPr/>
        </p:nvSpPr>
        <p:spPr bwMode="auto">
          <a:xfrm>
            <a:off x="8417794" y="245846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1 </a:t>
            </a:r>
          </a:p>
        </p:txBody>
      </p:sp>
      <p:sp>
        <p:nvSpPr>
          <p:cNvPr id="213010" name="Rectangle 18"/>
          <p:cNvSpPr>
            <a:spLocks noChangeArrowheads="1"/>
          </p:cNvSpPr>
          <p:nvPr/>
        </p:nvSpPr>
        <p:spPr bwMode="auto">
          <a:xfrm>
            <a:off x="3950187" y="3888201"/>
            <a:ext cx="3249777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1" name="Text Box 19"/>
          <p:cNvSpPr txBox="1">
            <a:spLocks noChangeArrowheads="1"/>
          </p:cNvSpPr>
          <p:nvPr/>
        </p:nvSpPr>
        <p:spPr bwMode="auto">
          <a:xfrm>
            <a:off x="4405826" y="3915203"/>
            <a:ext cx="243063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1 1 0 0 0 0 1 1</a:t>
            </a:r>
          </a:p>
        </p:txBody>
      </p:sp>
      <p:sp>
        <p:nvSpPr>
          <p:cNvPr id="213012" name="Text Box 20"/>
          <p:cNvSpPr txBox="1">
            <a:spLocks noChangeArrowheads="1"/>
          </p:cNvSpPr>
          <p:nvPr/>
        </p:nvSpPr>
        <p:spPr bwMode="auto">
          <a:xfrm>
            <a:off x="5317103" y="3488049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15" name="Line 23"/>
          <p:cNvSpPr>
            <a:spLocks noChangeShapeType="1"/>
          </p:cNvSpPr>
          <p:nvPr/>
        </p:nvSpPr>
        <p:spPr bwMode="auto">
          <a:xfrm>
            <a:off x="7216715" y="4119208"/>
            <a:ext cx="964883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13016" name="Text Box 24"/>
          <p:cNvSpPr txBox="1">
            <a:spLocks noChangeArrowheads="1"/>
          </p:cNvSpPr>
          <p:nvPr/>
        </p:nvSpPr>
        <p:spPr bwMode="auto">
          <a:xfrm>
            <a:off x="8246929" y="3438549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17" name="Rectangle 25"/>
          <p:cNvSpPr>
            <a:spLocks noChangeArrowheads="1"/>
          </p:cNvSpPr>
          <p:nvPr/>
        </p:nvSpPr>
        <p:spPr bwMode="auto">
          <a:xfrm>
            <a:off x="8251955" y="3846200"/>
            <a:ext cx="742089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18" name="Text Box 26"/>
          <p:cNvSpPr txBox="1">
            <a:spLocks noChangeArrowheads="1"/>
          </p:cNvSpPr>
          <p:nvPr/>
        </p:nvSpPr>
        <p:spPr bwMode="auto">
          <a:xfrm>
            <a:off x="8419468" y="3900202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0 </a:t>
            </a:r>
          </a:p>
        </p:txBody>
      </p:sp>
      <p:sp>
        <p:nvSpPr>
          <p:cNvPr id="213021" name="Rectangle 29"/>
          <p:cNvSpPr>
            <a:spLocks noChangeArrowheads="1"/>
          </p:cNvSpPr>
          <p:nvPr/>
        </p:nvSpPr>
        <p:spPr bwMode="auto">
          <a:xfrm>
            <a:off x="3903282" y="5256353"/>
            <a:ext cx="3249777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2" name="Text Box 30"/>
          <p:cNvSpPr txBox="1">
            <a:spLocks noChangeArrowheads="1"/>
          </p:cNvSpPr>
          <p:nvPr/>
        </p:nvSpPr>
        <p:spPr bwMode="auto">
          <a:xfrm>
            <a:off x="4434304" y="5283354"/>
            <a:ext cx="250768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0 1 1 0 0 0 0 1 </a:t>
            </a:r>
          </a:p>
        </p:txBody>
      </p:sp>
      <p:sp>
        <p:nvSpPr>
          <p:cNvPr id="213023" name="Text Box 31"/>
          <p:cNvSpPr txBox="1">
            <a:spLocks noChangeArrowheads="1"/>
          </p:cNvSpPr>
          <p:nvPr/>
        </p:nvSpPr>
        <p:spPr bwMode="auto">
          <a:xfrm>
            <a:off x="5195174" y="485620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AL</a:t>
            </a:r>
          </a:p>
        </p:txBody>
      </p:sp>
      <p:sp>
        <p:nvSpPr>
          <p:cNvPr id="213025" name="Text Box 33"/>
          <p:cNvSpPr txBox="1">
            <a:spLocks noChangeArrowheads="1"/>
          </p:cNvSpPr>
          <p:nvPr/>
        </p:nvSpPr>
        <p:spPr bwMode="auto">
          <a:xfrm>
            <a:off x="8264485" y="4856201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213026" name="Rectangle 34"/>
          <p:cNvSpPr>
            <a:spLocks noChangeArrowheads="1"/>
          </p:cNvSpPr>
          <p:nvPr/>
        </p:nvSpPr>
        <p:spPr bwMode="auto">
          <a:xfrm>
            <a:off x="8269509" y="5214352"/>
            <a:ext cx="742089" cy="5040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rgbClr val="000000"/>
              </a:solidFill>
              <a:latin typeface="Arial" charset="0"/>
              <a:ea typeface="宋体" charset="-122"/>
            </a:endParaRPr>
          </a:p>
        </p:txBody>
      </p:sp>
      <p:sp>
        <p:nvSpPr>
          <p:cNvPr id="213027" name="Text Box 35"/>
          <p:cNvSpPr txBox="1">
            <a:spLocks noChangeArrowheads="1"/>
          </p:cNvSpPr>
          <p:nvPr/>
        </p:nvSpPr>
        <p:spPr bwMode="auto">
          <a:xfrm>
            <a:off x="8437023" y="5268354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chemeClr val="tx1"/>
                </a:solidFill>
                <a:latin typeface="+mj-lt"/>
                <a:ea typeface="宋体" charset="-122"/>
              </a:rPr>
              <a:t>1 </a:t>
            </a:r>
          </a:p>
        </p:txBody>
      </p:sp>
      <p:sp>
        <p:nvSpPr>
          <p:cNvPr id="213030" name="Text Box 38"/>
          <p:cNvSpPr txBox="1">
            <a:spLocks noChangeArrowheads="1"/>
          </p:cNvSpPr>
          <p:nvPr/>
        </p:nvSpPr>
        <p:spPr bwMode="auto">
          <a:xfrm>
            <a:off x="1090718" y="3948203"/>
            <a:ext cx="136859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  <a:r>
              <a:rPr kumimoji="1" lang="zh-CN" altLang="en-US" sz="200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</a:t>
            </a:r>
          </a:p>
        </p:txBody>
      </p:sp>
      <p:sp>
        <p:nvSpPr>
          <p:cNvPr id="213031" name="Text Box 39"/>
          <p:cNvSpPr txBox="1">
            <a:spLocks noChangeArrowheads="1"/>
          </p:cNvSpPr>
          <p:nvPr/>
        </p:nvSpPr>
        <p:spPr bwMode="auto">
          <a:xfrm>
            <a:off x="863972" y="5284855"/>
            <a:ext cx="29630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移动</a:t>
            </a:r>
            <a:r>
              <a:rPr kumimoji="1" lang="en-US" altLang="zh-CN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2</a:t>
            </a:r>
            <a:r>
              <a:rPr kumimoji="1" lang="zh-CN" altLang="en-US" sz="200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次后的最终结果</a:t>
            </a:r>
          </a:p>
        </p:txBody>
      </p:sp>
      <p:sp>
        <p:nvSpPr>
          <p:cNvPr id="32" name="Line 9"/>
          <p:cNvSpPr>
            <a:spLocks noChangeShapeType="1"/>
          </p:cNvSpPr>
          <p:nvPr/>
        </p:nvSpPr>
        <p:spPr bwMode="auto">
          <a:xfrm>
            <a:off x="3332601" y="2677051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3" name="Line 12"/>
          <p:cNvSpPr>
            <a:spLocks noChangeShapeType="1"/>
          </p:cNvSpPr>
          <p:nvPr/>
        </p:nvSpPr>
        <p:spPr bwMode="auto">
          <a:xfrm flipH="1">
            <a:off x="3322966" y="2670143"/>
            <a:ext cx="0" cy="71396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4" name="Line 13"/>
          <p:cNvSpPr>
            <a:spLocks noChangeShapeType="1"/>
          </p:cNvSpPr>
          <p:nvPr/>
        </p:nvSpPr>
        <p:spPr bwMode="auto">
          <a:xfrm flipV="1">
            <a:off x="3332601" y="3384103"/>
            <a:ext cx="52744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5" name="Line 14"/>
          <p:cNvSpPr>
            <a:spLocks noChangeShapeType="1"/>
          </p:cNvSpPr>
          <p:nvPr/>
        </p:nvSpPr>
        <p:spPr bwMode="auto">
          <a:xfrm>
            <a:off x="8607084" y="2929354"/>
            <a:ext cx="0" cy="45474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6" name="Line 9"/>
          <p:cNvSpPr>
            <a:spLocks noChangeShapeType="1"/>
          </p:cNvSpPr>
          <p:nvPr/>
        </p:nvSpPr>
        <p:spPr bwMode="auto">
          <a:xfrm>
            <a:off x="3322967" y="4138091"/>
            <a:ext cx="964883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7" name="Line 12"/>
          <p:cNvSpPr>
            <a:spLocks noChangeShapeType="1"/>
          </p:cNvSpPr>
          <p:nvPr/>
        </p:nvSpPr>
        <p:spPr bwMode="auto">
          <a:xfrm>
            <a:off x="3322966" y="4131183"/>
            <a:ext cx="0" cy="62107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8" name="Line 13"/>
          <p:cNvSpPr>
            <a:spLocks noChangeShapeType="1"/>
          </p:cNvSpPr>
          <p:nvPr/>
        </p:nvSpPr>
        <p:spPr bwMode="auto">
          <a:xfrm>
            <a:off x="3322967" y="4752255"/>
            <a:ext cx="5261758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9" name="Line 14"/>
          <p:cNvSpPr>
            <a:spLocks noChangeShapeType="1"/>
          </p:cNvSpPr>
          <p:nvPr/>
        </p:nvSpPr>
        <p:spPr bwMode="auto">
          <a:xfrm>
            <a:off x="8584725" y="4367363"/>
            <a:ext cx="0" cy="375387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206141" y="1340209"/>
            <a:ext cx="16243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设</a:t>
            </a:r>
            <a:r>
              <a:rPr lang="en-US" altLang="zh-CN" sz="20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CF=1</a:t>
            </a:r>
            <a:endParaRPr lang="zh-CN" altLang="en-US" sz="20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" name="Text Box 15"/>
          <p:cNvSpPr txBox="1">
            <a:spLocks noChangeArrowheads="1"/>
          </p:cNvSpPr>
          <p:nvPr/>
        </p:nvSpPr>
        <p:spPr bwMode="auto">
          <a:xfrm>
            <a:off x="8435534" y="2447999"/>
            <a:ext cx="45564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A50021"/>
                </a:solidFill>
                <a:latin typeface="+mj-lt"/>
                <a:ea typeface="宋体" charset="-122"/>
              </a:rPr>
              <a:t>0 </a:t>
            </a:r>
          </a:p>
        </p:txBody>
      </p:sp>
    </p:spTree>
    <p:extLst>
      <p:ext uri="{BB962C8B-B14F-4D97-AF65-F5344CB8AC3E}">
        <p14:creationId xmlns:p14="http://schemas.microsoft.com/office/powerpoint/2010/main" val="379486922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12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12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2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29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3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3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30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3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130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13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13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12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2091E-6 0.00736 L -0.00789 0.00736 C -0.01084 0.00736 -0.01479 0.02868 -0.01479 0.04633 L -0.01479 0.0853 " pathEditMode="relative" rAng="0" ptsTypes="FfFF">
                                      <p:cBhvr>
                                        <p:cTn id="63" dur="2000" fill="hold"/>
                                        <p:tgtEl>
                                          <p:spTgt spid="2130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" y="38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130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130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13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13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21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21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21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213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500"/>
                            </p:stCondLst>
                            <p:childTnLst>
                              <p:par>
                                <p:cTn id="1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13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213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3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213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213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213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213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996" grpId="0" animBg="1"/>
      <p:bldP spid="212998" grpId="0" animBg="1"/>
      <p:bldP spid="213001" grpId="0"/>
      <p:bldP spid="213002" grpId="0"/>
      <p:bldP spid="213003" grpId="0" animBg="1"/>
      <p:bldP spid="213004" grpId="0"/>
      <p:bldP spid="213005" grpId="0"/>
      <p:bldP spid="213006" grpId="0"/>
      <p:bldP spid="213007" grpId="0"/>
      <p:bldP spid="213007" grpId="1"/>
      <p:bldP spid="213010" grpId="0" animBg="1"/>
      <p:bldP spid="213011" grpId="0"/>
      <p:bldP spid="213012" grpId="0"/>
      <p:bldP spid="213015" grpId="0" animBg="1"/>
      <p:bldP spid="213016" grpId="0"/>
      <p:bldP spid="213017" grpId="0" animBg="1"/>
      <p:bldP spid="213018" grpId="0"/>
      <p:bldP spid="213021" grpId="0" animBg="1"/>
      <p:bldP spid="213022" grpId="0"/>
      <p:bldP spid="213023" grpId="0"/>
      <p:bldP spid="213025" grpId="0"/>
      <p:bldP spid="213026" grpId="0" animBg="1"/>
      <p:bldP spid="213027" grpId="0"/>
      <p:bldP spid="213030" grpId="0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2" grpId="0"/>
      <p:bldP spid="40" grpId="0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3A90005-B69A-4312-A9E6-00F9B10E2CC8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41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循环移位指令的应用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510411"/>
            <a:ext cx="7992888" cy="2089716"/>
          </a:xfrm>
        </p:spPr>
        <p:txBody>
          <a:bodyPr/>
          <a:lstStyle/>
          <a:p>
            <a:pPr eaLnBrk="1" hangingPunct="1">
              <a:lnSpc>
                <a:spcPct val="125000"/>
              </a:lnSpc>
            </a:pPr>
            <a:r>
              <a:rPr lang="zh-CN" altLang="en-US" dirty="0"/>
              <a:t>用于对某些位状态的测试；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 dirty="0"/>
              <a:t>高位部分和低位部分的交换；</a:t>
            </a:r>
          </a:p>
          <a:p>
            <a:pPr eaLnBrk="1" hangingPunct="1">
              <a:lnSpc>
                <a:spcPct val="125000"/>
              </a:lnSpc>
            </a:pPr>
            <a:r>
              <a:rPr lang="zh-CN" altLang="en-US" dirty="0"/>
              <a:t>与非循环移位指令一起组成32位或更长字长数的移位。</a:t>
            </a:r>
          </a:p>
        </p:txBody>
      </p:sp>
      <p:sp>
        <p:nvSpPr>
          <p:cNvPr id="89093" name="Text Box 5"/>
          <p:cNvSpPr txBox="1">
            <a:spLocks noChangeArrowheads="1"/>
          </p:cNvSpPr>
          <p:nvPr/>
        </p:nvSpPr>
        <p:spPr bwMode="auto">
          <a:xfrm>
            <a:off x="5874302" y="1648397"/>
            <a:ext cx="1596411" cy="369332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P147</a:t>
            </a:r>
            <a:r>
              <a:rPr lang="zh-CN" altLang="en-US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例</a:t>
            </a:r>
            <a:r>
              <a:rPr lang="en-US" altLang="zh-CN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3-27</a:t>
            </a:r>
          </a:p>
        </p:txBody>
      </p:sp>
      <p:sp>
        <p:nvSpPr>
          <p:cNvPr id="89094" name="Text Box 6"/>
          <p:cNvSpPr txBox="1">
            <a:spLocks noChangeArrowheads="1"/>
          </p:cNvSpPr>
          <p:nvPr/>
        </p:nvSpPr>
        <p:spPr bwMode="auto">
          <a:xfrm>
            <a:off x="3499271" y="3601611"/>
            <a:ext cx="1596411" cy="369332"/>
          </a:xfrm>
          <a:prstGeom prst="rect">
            <a:avLst/>
          </a:prstGeom>
          <a:solidFill>
            <a:srgbClr val="00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P147</a:t>
            </a:r>
            <a:r>
              <a:rPr lang="zh-CN" altLang="en-US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例</a:t>
            </a:r>
            <a:r>
              <a:rPr lang="en-US" altLang="zh-CN" sz="1800" dirty="0">
                <a:solidFill>
                  <a:schemeClr val="tx1"/>
                </a:solidFill>
                <a:latin typeface="Arial" charset="0"/>
                <a:ea typeface="宋体" charset="-122"/>
              </a:rPr>
              <a:t>3-28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90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9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9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90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89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9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9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093" grpId="0" animBg="1"/>
      <p:bldP spid="89094" grpId="0" animBg="1"/>
    </p:bld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CDCCDB1-57B3-4575-A6CE-89C1AAFDEF6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129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NEG</a:t>
            </a:r>
            <a:r>
              <a:rPr lang="zh-CN" altLang="en-US" dirty="0"/>
              <a:t>指令</a:t>
            </a:r>
          </a:p>
        </p:txBody>
      </p:sp>
      <p:sp>
        <p:nvSpPr>
          <p:cNvPr id="1617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86692"/>
            <a:ext cx="5256584" cy="2449567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格式：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NEG  OPRD</a:t>
            </a:r>
          </a:p>
          <a:p>
            <a:pPr eaLnBrk="1" hangingPunct="1">
              <a:defRPr/>
            </a:pPr>
            <a:r>
              <a:rPr lang="zh-CN" altLang="en-US" dirty="0"/>
              <a:t>操作：</a:t>
            </a:r>
          </a:p>
          <a:p>
            <a:pPr lvl="1" eaLnBrk="1" hangingPunct="1">
              <a:defRPr/>
            </a:pPr>
            <a:r>
              <a:rPr lang="zh-CN" altLang="en-US" dirty="0">
                <a:latin typeface="+mj-lt"/>
              </a:rPr>
              <a:t>0 - </a:t>
            </a:r>
            <a:r>
              <a:rPr lang="en-US" altLang="zh-CN" dirty="0">
                <a:latin typeface="+mj-lt"/>
              </a:rPr>
              <a:t>OPRD           </a:t>
            </a:r>
            <a:endParaRPr lang="zh-CN" altLang="en-US" dirty="0"/>
          </a:p>
        </p:txBody>
      </p:sp>
      <p:sp>
        <p:nvSpPr>
          <p:cNvPr id="161796" name="Line 4"/>
          <p:cNvSpPr>
            <a:spLocks noChangeShapeType="1"/>
          </p:cNvSpPr>
          <p:nvPr/>
        </p:nvSpPr>
        <p:spPr bwMode="auto">
          <a:xfrm>
            <a:off x="2964602" y="3287747"/>
            <a:ext cx="80406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1797" name="AutoShape 5"/>
          <p:cNvSpPr>
            <a:spLocks noChangeArrowheads="1"/>
          </p:cNvSpPr>
          <p:nvPr/>
        </p:nvSpPr>
        <p:spPr bwMode="auto">
          <a:xfrm>
            <a:off x="4125521" y="1295871"/>
            <a:ext cx="2090578" cy="720019"/>
          </a:xfrm>
          <a:prstGeom prst="wedgeRectCallout">
            <a:avLst>
              <a:gd name="adj1" fmla="val -93011"/>
              <a:gd name="adj2" fmla="val 72082"/>
            </a:avLst>
          </a:prstGeom>
          <a:noFill/>
          <a:ln w="9525" cap="sq">
            <a:solidFill>
              <a:srgbClr val="FF6600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8/16位寄存器或存储器操作数</a:t>
            </a:r>
          </a:p>
        </p:txBody>
      </p:sp>
      <p:sp>
        <p:nvSpPr>
          <p:cNvPr id="161798" name="Text Box 6"/>
          <p:cNvSpPr txBox="1">
            <a:spLocks noChangeArrowheads="1"/>
          </p:cNvSpPr>
          <p:nvPr/>
        </p:nvSpPr>
        <p:spPr bwMode="auto">
          <a:xfrm>
            <a:off x="872393" y="3972763"/>
            <a:ext cx="6506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用0减去操作数，相当于对该操作数求补码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3805523" y="3088244"/>
            <a:ext cx="15229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200">
                <a:solidFill>
                  <a:schemeClr val="tx1"/>
                </a:solidFill>
                <a:ea typeface="宋体" charset="-122"/>
              </a:rPr>
              <a:t>OPRD</a:t>
            </a:r>
            <a:endParaRPr lang="zh-CN" altLang="en-US" sz="2200">
              <a:solidFill>
                <a:schemeClr val="tx1"/>
              </a:solidFill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5782329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17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17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1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1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6" presetClass="emph" presetSubtype="0" repeatCount="4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16179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16179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17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17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1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17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1796" grpId="0" animBg="1"/>
      <p:bldP spid="161797" grpId="0" animBg="1"/>
      <p:bldP spid="161797" grpId="1" animBg="1"/>
      <p:bldP spid="161798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灯片编号占位符 6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ACA3B37-6ED3-4B65-881F-8068A6368D6A}" type="slidenum">
              <a:rPr lang="zh-CN" altLang="en-US" smtClean="0">
                <a:ea typeface="宋体" charset="-122"/>
              </a:rPr>
              <a:pPr/>
              <a:t>13</a:t>
            </a:fld>
            <a:endParaRPr lang="en-US" altLang="zh-CN">
              <a:ea typeface="宋体" charset="-122"/>
            </a:endParaRPr>
          </a:p>
        </p:txBody>
      </p:sp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534814" y="287760"/>
            <a:ext cx="8223277" cy="720080"/>
          </a:xfrm>
        </p:spPr>
        <p:txBody>
          <a:bodyPr/>
          <a:lstStyle/>
          <a:p>
            <a:pPr eaLnBrk="1" hangingPunct="1"/>
            <a:r>
              <a:rPr lang="zh-CN" altLang="en-US" sz="32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存储器操作数</a:t>
            </a:r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719956" y="1223863"/>
            <a:ext cx="8054089" cy="2049056"/>
          </a:xfrm>
        </p:spPr>
        <p:txBody>
          <a:bodyPr/>
          <a:lstStyle/>
          <a:p>
            <a:pPr eaLnBrk="1" hangingPunct="1">
              <a:lnSpc>
                <a:spcPct val="120000"/>
              </a:lnSpc>
              <a:spcAft>
                <a:spcPct val="20000"/>
              </a:spcAft>
              <a:buSzPct val="96000"/>
              <a:buFont typeface="Wingdings" pitchFamily="2" charset="2"/>
              <a:buChar char="Ø"/>
            </a:pPr>
            <a:r>
              <a:rPr lang="zh-CN" altLang="en-US" sz="2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华文中宋"/>
              </a:rPr>
              <a:t>参加运算的数存放在存储器的某一个或某两个单元中</a:t>
            </a:r>
          </a:p>
          <a:p>
            <a:pPr eaLnBrk="1" hangingPunct="1">
              <a:lnSpc>
                <a:spcPct val="120000"/>
              </a:lnSpc>
              <a:spcAft>
                <a:spcPct val="20000"/>
              </a:spcAft>
              <a:buSzPct val="96000"/>
              <a:buFont typeface="Wingdings" pitchFamily="2" charset="2"/>
              <a:buChar char="Ø"/>
            </a:pPr>
            <a:r>
              <a:rPr lang="zh-CN" altLang="en-US" sz="2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华文中宋"/>
              </a:rPr>
              <a:t>表现形式：</a:t>
            </a:r>
            <a:r>
              <a:rPr lang="en-US" altLang="zh-CN" sz="2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</a:rPr>
              <a:t>[       ]</a:t>
            </a:r>
          </a:p>
        </p:txBody>
      </p:sp>
      <p:sp>
        <p:nvSpPr>
          <p:cNvPr id="182276" name="Text Box 4"/>
          <p:cNvSpPr txBox="1">
            <a:spLocks noChangeArrowheads="1"/>
          </p:cNvSpPr>
          <p:nvPr/>
        </p:nvSpPr>
        <p:spPr bwMode="auto">
          <a:xfrm>
            <a:off x="2353196" y="3361026"/>
            <a:ext cx="2016224" cy="7205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934" tIns="51968" rIns="103934" bIns="51968">
            <a:spAutoFit/>
          </a:bodyPr>
          <a:lstStyle/>
          <a:p>
            <a:pPr algn="just" fontAlgn="ctr">
              <a:spcBef>
                <a:spcPct val="5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操作数在内存中的偏移地址</a:t>
            </a:r>
          </a:p>
        </p:txBody>
      </p:sp>
      <p:sp>
        <p:nvSpPr>
          <p:cNvPr id="182277" name="Line 5"/>
          <p:cNvSpPr>
            <a:spLocks noChangeShapeType="1"/>
          </p:cNvSpPr>
          <p:nvPr/>
        </p:nvSpPr>
        <p:spPr bwMode="auto">
          <a:xfrm flipV="1">
            <a:off x="3303002" y="2747510"/>
            <a:ext cx="227819" cy="613516"/>
          </a:xfrm>
          <a:prstGeom prst="line">
            <a:avLst/>
          </a:prstGeom>
          <a:noFill/>
          <a:ln w="25400">
            <a:solidFill>
              <a:srgbClr val="FF6600"/>
            </a:solidFill>
            <a:prstDash val="lgDash"/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5" name="TextBox 4"/>
          <p:cNvSpPr txBox="1"/>
          <p:nvPr/>
        </p:nvSpPr>
        <p:spPr>
          <a:xfrm>
            <a:off x="530614" y="4608239"/>
            <a:ext cx="8614278" cy="841224"/>
          </a:xfrm>
          <a:prstGeom prst="rect">
            <a:avLst/>
          </a:prstGeom>
          <a:gradFill>
            <a:gsLst>
              <a:gs pos="0">
                <a:srgbClr val="FBEAC7"/>
              </a:gs>
              <a:gs pos="17999">
                <a:srgbClr val="FEE7F2"/>
              </a:gs>
              <a:gs pos="51000">
                <a:srgbClr val="FAC77D"/>
              </a:gs>
              <a:gs pos="73000">
                <a:srgbClr val="FBA97D"/>
              </a:gs>
              <a:gs pos="82001">
                <a:srgbClr val="FBD49C"/>
              </a:gs>
              <a:gs pos="100000">
                <a:srgbClr val="FEE7F2"/>
              </a:gs>
            </a:gsLst>
            <a:lin ang="5400000" scaled="0"/>
          </a:gra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lIns="103217" tIns="162547" rIns="103217" bIns="243821" anchor="ctr">
            <a:spAutoFit/>
          </a:bodyPr>
          <a:lstStyle/>
          <a:p>
            <a:pPr algn="ctr">
              <a:defRPr/>
            </a:pP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指令的操作数出现</a:t>
            </a:r>
            <a:r>
              <a:rPr lang="en-US" altLang="zh-CN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[  ]</a:t>
            </a:r>
            <a:r>
              <a:rPr lang="zh-CN" altLang="en-US" sz="2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，表示要寻址的数在内存中。</a:t>
            </a:r>
          </a:p>
        </p:txBody>
      </p:sp>
    </p:spTree>
    <p:extLst>
      <p:ext uri="{BB962C8B-B14F-4D97-AF65-F5344CB8AC3E}">
        <p14:creationId xmlns:p14="http://schemas.microsoft.com/office/powerpoint/2010/main" val="191382668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22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22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82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82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2276" grpId="0"/>
      <p:bldP spid="182277" grpId="0" animBg="1"/>
    </p:bld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EA67568-A1A6-4303-A458-948B57CC5175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3187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71735"/>
            <a:ext cx="8223277" cy="901341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CMP</a:t>
            </a:r>
            <a:r>
              <a:rPr lang="zh-CN" altLang="en-US" dirty="0"/>
              <a:t>指令</a:t>
            </a:r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2088262"/>
            <a:ext cx="8424936" cy="3600097"/>
          </a:xfrm>
        </p:spPr>
        <p:txBody>
          <a:bodyPr/>
          <a:lstStyle/>
          <a:p>
            <a:pPr eaLnBrk="1" hangingPunct="1"/>
            <a:r>
              <a:rPr lang="zh-CN" altLang="en-US" dirty="0"/>
              <a:t>格式：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CMP  OPRD1，OPRD2</a:t>
            </a:r>
          </a:p>
          <a:p>
            <a:pPr eaLnBrk="1" hangingPunct="1"/>
            <a:r>
              <a:rPr lang="zh-CN" altLang="en-US" dirty="0"/>
              <a:t>操作：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OPRD1- OPRD2    </a:t>
            </a:r>
          </a:p>
          <a:p>
            <a:pPr eaLnBrk="1" hangingPunct="1">
              <a:buFont typeface="Wingdings" pitchFamily="2" charset="2"/>
              <a:buNone/>
            </a:pPr>
            <a:endParaRPr lang="zh-CN" altLang="en-US" dirty="0"/>
          </a:p>
          <a:p>
            <a:pPr eaLnBrk="1" hangingPunct="1"/>
            <a:r>
              <a:rPr lang="zh-CN" altLang="en-US" dirty="0">
                <a:solidFill>
                  <a:srgbClr val="C00000"/>
                </a:solidFill>
              </a:rPr>
              <a:t>指令执行的结果不影响目标操作数，仅影响标志位！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152004" y="1380351"/>
            <a:ext cx="30963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用于两个数比大小</a:t>
            </a:r>
          </a:p>
        </p:txBody>
      </p:sp>
    </p:spTree>
    <p:extLst>
      <p:ext uri="{BB962C8B-B14F-4D97-AF65-F5344CB8AC3E}">
        <p14:creationId xmlns:p14="http://schemas.microsoft.com/office/powerpoint/2010/main" val="18387388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2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2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2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62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7" presetClass="emph" presetSubtype="0" repeatCount="5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250" autoRev="1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7" dur="250" autoRev="1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8" dur="250" autoRev="1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250" autoRev="1" fill="hold"/>
                                        <p:tgtEl>
                                          <p:spTgt spid="162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643F70C-CD9E-4AA2-8D9D-95ABEB70829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42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CMP</a:t>
            </a:r>
            <a:r>
              <a:rPr lang="zh-CN" altLang="en-US"/>
              <a:t>指令</a:t>
            </a:r>
          </a:p>
        </p:txBody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439887"/>
            <a:ext cx="8568952" cy="3528095"/>
          </a:xfrm>
        </p:spPr>
        <p:txBody>
          <a:bodyPr/>
          <a:lstStyle/>
          <a:p>
            <a:pPr eaLnBrk="1" hangingPunct="1">
              <a:spcBef>
                <a:spcPct val="10000"/>
              </a:spcBef>
              <a:spcAft>
                <a:spcPct val="15000"/>
              </a:spcAft>
            </a:pPr>
            <a:r>
              <a:rPr lang="zh-CN" altLang="en-US" dirty="0"/>
              <a:t>用途：</a:t>
            </a:r>
          </a:p>
          <a:p>
            <a:pPr lvl="1" eaLnBrk="1" hangingPunct="1">
              <a:spcBef>
                <a:spcPct val="0"/>
              </a:spcBef>
              <a:spcAft>
                <a:spcPct val="40000"/>
              </a:spcAft>
            </a:pPr>
            <a:r>
              <a:rPr lang="zh-CN" altLang="en-US" dirty="0"/>
              <a:t>用于比较两个数的大小，可作为条件转移指令转移的条件</a:t>
            </a:r>
          </a:p>
          <a:p>
            <a:pPr eaLnBrk="1" hangingPunct="1">
              <a:spcBef>
                <a:spcPct val="60000"/>
              </a:spcBef>
            </a:pPr>
            <a:r>
              <a:rPr lang="zh-CN" altLang="en-US" dirty="0">
                <a:solidFill>
                  <a:srgbClr val="C00000"/>
                </a:solidFill>
              </a:rPr>
              <a:t>指令对操作数的要求及对标志位的影响与</a:t>
            </a:r>
            <a:r>
              <a:rPr lang="en-US" altLang="zh-CN" dirty="0">
                <a:solidFill>
                  <a:srgbClr val="C00000"/>
                </a:solidFill>
              </a:rPr>
              <a:t>SUB</a:t>
            </a:r>
            <a:r>
              <a:rPr lang="zh-CN" altLang="en-US" dirty="0">
                <a:solidFill>
                  <a:srgbClr val="C00000"/>
                </a:solidFill>
              </a:rPr>
              <a:t>指令相同</a:t>
            </a:r>
          </a:p>
        </p:txBody>
      </p:sp>
    </p:spTree>
    <p:extLst>
      <p:ext uri="{BB962C8B-B14F-4D97-AF65-F5344CB8AC3E}">
        <p14:creationId xmlns:p14="http://schemas.microsoft.com/office/powerpoint/2010/main" val="2289741176"/>
      </p:ext>
    </p:extLst>
  </p:cSld>
  <p:clrMapOvr>
    <a:masterClrMapping/>
  </p:clrMapOvr>
  <p:transition spd="med">
    <p:blinds/>
  </p:transition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F67B017-1F14-42AF-AE9B-EE8B5DCC8C6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52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/>
              <a:t>CMP</a:t>
            </a:r>
            <a:r>
              <a:rPr lang="zh-CN" altLang="en-US"/>
              <a:t>指令</a:t>
            </a:r>
          </a:p>
        </p:txBody>
      </p:sp>
      <p:sp>
        <p:nvSpPr>
          <p:cNvPr id="1648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71544" y="1279401"/>
            <a:ext cx="4248472" cy="3240360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Aft>
                <a:spcPct val="20000"/>
              </a:spcAft>
            </a:pPr>
            <a:r>
              <a:rPr lang="zh-CN" altLang="en-US" dirty="0"/>
              <a:t>两个无符号数的比较：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  <a:spcAft>
                <a:spcPct val="20000"/>
              </a:spcAft>
            </a:pPr>
            <a:r>
              <a:rPr lang="en-US" altLang="zh-CN" dirty="0">
                <a:latin typeface="Tahoma" pitchFamily="34" charset="0"/>
              </a:rPr>
              <a:t>CMP  AX，BX</a:t>
            </a:r>
          </a:p>
          <a:p>
            <a:pPr eaLnBrk="1" hangingPunct="1">
              <a:lnSpc>
                <a:spcPct val="115000"/>
              </a:lnSpc>
              <a:spcBef>
                <a:spcPts val="1200"/>
              </a:spcBef>
            </a:pPr>
            <a:r>
              <a:rPr lang="zh-CN" altLang="en-US" dirty="0"/>
              <a:t>若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 </a:t>
            </a:r>
            <a:r>
              <a:rPr lang="en-US" altLang="zh-CN" dirty="0">
                <a:latin typeface="Times New Roman" panose="02020603050405020304" pitchFamily="18" charset="0"/>
                <a:ea typeface="宋体" charset="-122"/>
                <a:cs typeface="Times New Roman" panose="02020603050405020304" pitchFamily="18" charset="0"/>
              </a:rPr>
              <a:t>&gt;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BX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若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 &lt; BX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若 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AX=BX</a:t>
            </a:r>
          </a:p>
          <a:p>
            <a:pPr eaLnBrk="1" hangingPunct="1">
              <a:lnSpc>
                <a:spcPct val="105000"/>
              </a:lnSpc>
              <a:spcBef>
                <a:spcPct val="35000"/>
              </a:spcBef>
            </a:pP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64870" name="Text Box 6"/>
          <p:cNvSpPr txBox="1">
            <a:spLocks noChangeArrowheads="1"/>
          </p:cNvSpPr>
          <p:nvPr/>
        </p:nvSpPr>
        <p:spPr bwMode="auto">
          <a:xfrm>
            <a:off x="3709391" y="2447999"/>
            <a:ext cx="1216153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CF=0</a:t>
            </a:r>
            <a:endParaRPr lang="zh-CN" altLang="en-US" sz="2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charset="-122"/>
            </a:endParaRPr>
          </a:p>
        </p:txBody>
      </p:sp>
      <p:sp>
        <p:nvSpPr>
          <p:cNvPr id="164871" name="Text Box 7"/>
          <p:cNvSpPr txBox="1">
            <a:spLocks noChangeArrowheads="1"/>
          </p:cNvSpPr>
          <p:nvPr/>
        </p:nvSpPr>
        <p:spPr bwMode="auto">
          <a:xfrm>
            <a:off x="3704365" y="3024582"/>
            <a:ext cx="1368592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CF=1</a:t>
            </a:r>
            <a:endParaRPr lang="zh-CN" altLang="en-US" sz="2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charset="-122"/>
            </a:endParaRPr>
          </a:p>
        </p:txBody>
      </p:sp>
      <p:sp>
        <p:nvSpPr>
          <p:cNvPr id="7" name="Text Box 6"/>
          <p:cNvSpPr txBox="1">
            <a:spLocks noChangeArrowheads="1"/>
          </p:cNvSpPr>
          <p:nvPr/>
        </p:nvSpPr>
        <p:spPr bwMode="auto">
          <a:xfrm>
            <a:off x="3672284" y="3600864"/>
            <a:ext cx="1216153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CF=0</a:t>
            </a:r>
            <a:endParaRPr lang="zh-CN" altLang="en-US" sz="2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charset="-122"/>
            </a:endParaRPr>
          </a:p>
        </p:txBody>
      </p:sp>
      <p:sp>
        <p:nvSpPr>
          <p:cNvPr id="8" name="Text Box 6"/>
          <p:cNvSpPr txBox="1">
            <a:spLocks noChangeArrowheads="1"/>
          </p:cNvSpPr>
          <p:nvPr/>
        </p:nvSpPr>
        <p:spPr bwMode="auto">
          <a:xfrm>
            <a:off x="4708070" y="3600127"/>
            <a:ext cx="1216153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ZF=1</a:t>
            </a:r>
            <a:endParaRPr lang="zh-CN" altLang="en-US" sz="22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368900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4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4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64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48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4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48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64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870" grpId="0"/>
      <p:bldP spid="164871" grpId="0"/>
      <p:bldP spid="7" grpId="0"/>
      <p:bldP spid="8" grpId="0"/>
    </p:bld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E0827D3-15A3-4FC3-BF3D-5EC8F6F1175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62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CMP</a:t>
            </a:r>
            <a:r>
              <a:rPr lang="zh-CN" altLang="en-US" dirty="0"/>
              <a:t>指令</a:t>
            </a:r>
          </a:p>
        </p:txBody>
      </p:sp>
      <p:sp>
        <p:nvSpPr>
          <p:cNvPr id="1986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224190"/>
            <a:ext cx="7375656" cy="3888105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Bef>
                <a:spcPct val="35000"/>
              </a:spcBef>
              <a:spcAft>
                <a:spcPct val="30000"/>
              </a:spcAft>
            </a:pPr>
            <a:r>
              <a:rPr lang="zh-CN" altLang="en-US" dirty="0"/>
              <a:t>两个带符号数的比较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  <a:spcAft>
                <a:spcPct val="30000"/>
              </a:spcAft>
            </a:pPr>
            <a:r>
              <a:rPr lang="en-US" altLang="zh-CN" dirty="0">
                <a:latin typeface="Tahoma" pitchFamily="34" charset="0"/>
              </a:rPr>
              <a:t>CMP  AX，BX</a:t>
            </a:r>
          </a:p>
          <a:p>
            <a:pPr eaLnBrk="1" hangingPunct="1">
              <a:lnSpc>
                <a:spcPct val="115000"/>
              </a:lnSpc>
              <a:spcBef>
                <a:spcPct val="50000"/>
              </a:spcBef>
              <a:spcAft>
                <a:spcPct val="25000"/>
              </a:spcAft>
              <a:buFont typeface="Wingdings" pitchFamily="2" charset="2"/>
              <a:buNone/>
            </a:pPr>
            <a:r>
              <a:rPr lang="zh-CN" altLang="en-US" dirty="0"/>
              <a:t>  </a:t>
            </a:r>
            <a:r>
              <a:rPr lang="zh-CN" altLang="en-US" u="sng" dirty="0">
                <a:solidFill>
                  <a:srgbClr val="C00000"/>
                </a:solidFill>
              </a:rPr>
              <a:t>两个数的大小由</a:t>
            </a:r>
            <a:r>
              <a:rPr lang="en-US" altLang="zh-CN" u="sng" dirty="0">
                <a:solidFill>
                  <a:srgbClr val="C00000"/>
                </a:solidFill>
              </a:rPr>
              <a:t>OF</a:t>
            </a:r>
            <a:r>
              <a:rPr lang="zh-CN" altLang="en-US" u="sng" dirty="0">
                <a:solidFill>
                  <a:srgbClr val="C00000"/>
                </a:solidFill>
              </a:rPr>
              <a:t>和</a:t>
            </a:r>
            <a:r>
              <a:rPr lang="en-US" altLang="zh-CN" u="sng" dirty="0">
                <a:solidFill>
                  <a:srgbClr val="C00000"/>
                </a:solidFill>
              </a:rPr>
              <a:t>SF</a:t>
            </a:r>
            <a:r>
              <a:rPr lang="zh-CN" altLang="en-US" u="sng" dirty="0">
                <a:solidFill>
                  <a:srgbClr val="C00000"/>
                </a:solidFill>
              </a:rPr>
              <a:t>共同决定</a:t>
            </a:r>
          </a:p>
          <a:p>
            <a:pPr eaLnBrk="1" hangingPunct="1">
              <a:lnSpc>
                <a:spcPct val="115000"/>
              </a:lnSpc>
              <a:buFont typeface="Wingdings" pitchFamily="2" charset="2"/>
              <a:buNone/>
            </a:pPr>
            <a:r>
              <a:rPr lang="en-US" altLang="zh-CN" dirty="0"/>
              <a:t>        </a:t>
            </a:r>
            <a:r>
              <a:rPr lang="en-US" altLang="zh-CN" dirty="0">
                <a:solidFill>
                  <a:schemeClr val="tx1"/>
                </a:solidFill>
              </a:rPr>
              <a:t>OF</a:t>
            </a:r>
            <a:r>
              <a:rPr lang="zh-CN" altLang="en-US" dirty="0">
                <a:solidFill>
                  <a:schemeClr val="tx1"/>
                </a:solidFill>
              </a:rPr>
              <a:t>和</a:t>
            </a:r>
            <a:r>
              <a:rPr lang="en-US" altLang="zh-CN" dirty="0">
                <a:solidFill>
                  <a:schemeClr val="tx1"/>
                </a:solidFill>
              </a:rPr>
              <a:t>SF</a:t>
            </a:r>
            <a:r>
              <a:rPr lang="zh-CN" altLang="en-US" dirty="0">
                <a:solidFill>
                  <a:schemeClr val="tx1"/>
                </a:solidFill>
              </a:rPr>
              <a:t>状态相同        </a:t>
            </a:r>
            <a:r>
              <a:rPr lang="en-US" altLang="zh-CN" dirty="0">
                <a:solidFill>
                  <a:schemeClr val="tx1"/>
                </a:solidFill>
              </a:rPr>
              <a:t>AX </a:t>
            </a:r>
            <a:r>
              <a:rPr lang="en-US" altLang="zh-CN" dirty="0">
                <a:solidFill>
                  <a:schemeClr val="tx1"/>
                </a:solidFill>
                <a:latin typeface="宋体" charset="-122"/>
                <a:ea typeface="宋体" charset="-122"/>
              </a:rPr>
              <a:t>≥</a:t>
            </a:r>
            <a:r>
              <a:rPr lang="en-US" altLang="zh-CN" dirty="0">
                <a:solidFill>
                  <a:schemeClr val="tx1"/>
                </a:solidFill>
                <a:cs typeface="Arial" charset="0"/>
              </a:rPr>
              <a:t>BX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</a:p>
          <a:p>
            <a:pPr eaLnBrk="1" hangingPunct="1">
              <a:lnSpc>
                <a:spcPct val="115000"/>
              </a:lnSpc>
              <a:buFont typeface="Wingdings" pitchFamily="2" charset="2"/>
              <a:buNone/>
            </a:pPr>
            <a:r>
              <a:rPr lang="en-US" altLang="zh-CN" dirty="0">
                <a:solidFill>
                  <a:schemeClr val="tx1"/>
                </a:solidFill>
              </a:rPr>
              <a:t>        OF</a:t>
            </a:r>
            <a:r>
              <a:rPr lang="zh-CN" altLang="en-US" dirty="0">
                <a:solidFill>
                  <a:schemeClr val="tx1"/>
                </a:solidFill>
              </a:rPr>
              <a:t>和</a:t>
            </a:r>
            <a:r>
              <a:rPr lang="en-US" altLang="zh-CN" dirty="0">
                <a:solidFill>
                  <a:schemeClr val="tx1"/>
                </a:solidFill>
              </a:rPr>
              <a:t>SF</a:t>
            </a:r>
            <a:r>
              <a:rPr lang="zh-CN" altLang="en-US" dirty="0">
                <a:solidFill>
                  <a:schemeClr val="tx1"/>
                </a:solidFill>
              </a:rPr>
              <a:t>状态不同        </a:t>
            </a:r>
            <a:r>
              <a:rPr lang="en-US" altLang="zh-CN" dirty="0">
                <a:solidFill>
                  <a:schemeClr val="tx1"/>
                </a:solidFill>
              </a:rPr>
              <a:t>AX &lt; BX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76455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8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986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986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86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986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9E98856-2B35-4244-93AB-B1FCD380AF0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72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/>
              <a:t>CMP</a:t>
            </a:r>
            <a:r>
              <a:rPr lang="zh-CN" altLang="en-US"/>
              <a:t>指令例</a:t>
            </a:r>
          </a:p>
        </p:txBody>
      </p:sp>
      <p:sp>
        <p:nvSpPr>
          <p:cNvPr id="1075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3892" y="957132"/>
            <a:ext cx="4968552" cy="4104111"/>
          </a:xfrm>
        </p:spPr>
        <p:txBody>
          <a:bodyPr/>
          <a:lstStyle/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LEA BX，MAX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LEA SI，BUF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MOV CL，20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MOV AL，[SI]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NEXT：INC   SI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CMP AL，[SI]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JNC  GOON          </a:t>
            </a:r>
            <a:r>
              <a:rPr lang="en-US" altLang="zh-CN" sz="2000" dirty="0">
                <a:solidFill>
                  <a:schemeClr val="accent5">
                    <a:lumMod val="10000"/>
                  </a:schemeClr>
                </a:solidFill>
                <a:latin typeface="+mj-lt"/>
              </a:rPr>
              <a:t>；CF=0</a:t>
            </a:r>
            <a:r>
              <a:rPr lang="zh-CN" altLang="en-US" sz="2000" dirty="0">
                <a:solidFill>
                  <a:schemeClr val="accent5">
                    <a:lumMod val="10000"/>
                  </a:schemeClr>
                </a:solidFill>
                <a:latin typeface="+mj-lt"/>
              </a:rPr>
              <a:t>转移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XCHG  [SI]，AL</a:t>
            </a:r>
          </a:p>
        </p:txBody>
      </p:sp>
      <p:sp>
        <p:nvSpPr>
          <p:cNvPr id="107525" name="Rectangle 4"/>
          <p:cNvSpPr>
            <a:spLocks noChangeArrowheads="1"/>
          </p:cNvSpPr>
          <p:nvPr/>
        </p:nvSpPr>
        <p:spPr bwMode="auto">
          <a:xfrm>
            <a:off x="71885" y="4608239"/>
            <a:ext cx="3703742" cy="1728192"/>
          </a:xfrm>
          <a:prstGeom prst="rect">
            <a:avLst/>
          </a:prstGeom>
          <a:noFill/>
          <a:ln>
            <a:noFill/>
          </a:ln>
          <a:extLst/>
        </p:spPr>
        <p:txBody>
          <a:bodyPr lIns="92075" tIns="46038" rIns="92075" bIns="46038"/>
          <a:lstStyle>
            <a:lvl1pPr marL="342900" indent="-3429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None/>
              <a:defRPr/>
            </a:pPr>
            <a:r>
              <a:rPr kumimoji="1" lang="en-US" altLang="zh-CN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GOON：DEC  CL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None/>
              <a:defRPr/>
            </a:pPr>
            <a:r>
              <a:rPr kumimoji="1" lang="en-US" altLang="zh-CN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              JNZ  NEXT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None/>
              <a:defRPr/>
            </a:pPr>
            <a:r>
              <a:rPr kumimoji="1" lang="en-US" altLang="zh-CN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              MOV [BX]，AL</a:t>
            </a:r>
          </a:p>
          <a:p>
            <a:pPr eaLnBrk="1" hangingPunct="1">
              <a:lnSpc>
                <a:spcPct val="120000"/>
              </a:lnSpc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SzPct val="80000"/>
              <a:buFont typeface="Wingdings" pitchFamily="2" charset="2"/>
              <a:buNone/>
              <a:defRPr/>
            </a:pPr>
            <a:r>
              <a:rPr kumimoji="1" lang="en-US" altLang="zh-CN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              HLT</a:t>
            </a:r>
          </a:p>
        </p:txBody>
      </p:sp>
      <p:sp>
        <p:nvSpPr>
          <p:cNvPr id="97286" name="Line 5"/>
          <p:cNvSpPr>
            <a:spLocks noChangeShapeType="1"/>
          </p:cNvSpPr>
          <p:nvPr/>
        </p:nvSpPr>
        <p:spPr bwMode="auto">
          <a:xfrm>
            <a:off x="4896420" y="1079847"/>
            <a:ext cx="0" cy="5328555"/>
          </a:xfrm>
          <a:prstGeom prst="line">
            <a:avLst/>
          </a:prstGeom>
          <a:noFill/>
          <a:ln w="25400">
            <a:solidFill>
              <a:srgbClr val="FF6600"/>
            </a:solidFill>
            <a:prstDash val="dashDot"/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D96BCDFE-AC03-4407-BC0B-2740014788A8}"/>
              </a:ext>
            </a:extLst>
          </p:cNvPr>
          <p:cNvSpPr/>
          <p:nvPr/>
        </p:nvSpPr>
        <p:spPr>
          <a:xfrm>
            <a:off x="4913824" y="1001752"/>
            <a:ext cx="4822825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400" dirty="0"/>
              <a:t>unsigned char MAX;           </a:t>
            </a:r>
          </a:p>
          <a:p>
            <a:r>
              <a:rPr lang="zh-CN" altLang="en-US" sz="1400" dirty="0"/>
              <a:t>unsigned char BUF[21]</a:t>
            </a:r>
          </a:p>
          <a:p>
            <a:endParaRPr lang="zh-CN" altLang="en-US" sz="1400" dirty="0"/>
          </a:p>
          <a:p>
            <a:r>
              <a:rPr lang="zh-CN" altLang="en-US" sz="1400" dirty="0"/>
              <a:t>void find_max() {</a:t>
            </a:r>
          </a:p>
          <a:p>
            <a:r>
              <a:rPr lang="zh-CN" altLang="en-US" sz="1400" dirty="0"/>
              <a:t>    unsigned char *si = BUF;         </a:t>
            </a:r>
          </a:p>
          <a:p>
            <a:r>
              <a:rPr lang="zh-CN" altLang="en-US" sz="1400" dirty="0"/>
              <a:t>    unsigned char current_max = *si; </a:t>
            </a:r>
          </a:p>
          <a:p>
            <a:r>
              <a:rPr lang="zh-CN" altLang="en-US" sz="1400" dirty="0"/>
              <a:t>    int count = 20;                 </a:t>
            </a:r>
          </a:p>
          <a:p>
            <a:r>
              <a:rPr lang="zh-CN" altLang="en-US" sz="1400" dirty="0"/>
              <a:t>    </a:t>
            </a:r>
          </a:p>
          <a:p>
            <a:r>
              <a:rPr lang="zh-CN" altLang="en-US" sz="1400" dirty="0"/>
              <a:t>    do {</a:t>
            </a:r>
          </a:p>
          <a:p>
            <a:r>
              <a:rPr lang="zh-CN" altLang="en-US" sz="1400" dirty="0"/>
              <a:t>        si++;                       </a:t>
            </a:r>
          </a:p>
          <a:p>
            <a:r>
              <a:rPr lang="zh-CN" altLang="en-US" sz="1400" dirty="0"/>
              <a:t>        if (current_max &lt; *si) {    </a:t>
            </a:r>
          </a:p>
          <a:p>
            <a:r>
              <a:rPr lang="zh-CN" altLang="en-US" sz="1400" dirty="0"/>
              <a:t>            unsigned char temp = current_max;</a:t>
            </a:r>
          </a:p>
          <a:p>
            <a:r>
              <a:rPr lang="zh-CN" altLang="en-US" sz="1400" dirty="0"/>
              <a:t>            current_max = *si;     </a:t>
            </a:r>
          </a:p>
          <a:p>
            <a:r>
              <a:rPr lang="zh-CN" altLang="en-US" sz="1400" dirty="0"/>
              <a:t>            *si = temp;            </a:t>
            </a:r>
          </a:p>
          <a:p>
            <a:r>
              <a:rPr lang="zh-CN" altLang="en-US" sz="1400" dirty="0"/>
              <a:t>        }</a:t>
            </a:r>
          </a:p>
          <a:p>
            <a:r>
              <a:rPr lang="zh-CN" altLang="en-US" sz="1400" dirty="0"/>
              <a:t>        count--; </a:t>
            </a:r>
            <a:endParaRPr lang="en-US" altLang="zh-CN" sz="1400" dirty="0"/>
          </a:p>
          <a:p>
            <a:r>
              <a:rPr lang="en-US" altLang="zh-CN" sz="1400" dirty="0"/>
              <a:t>    </a:t>
            </a:r>
            <a:r>
              <a:rPr lang="zh-CN" altLang="en-US" sz="1400" dirty="0"/>
              <a:t>} while (count &gt; 0);           </a:t>
            </a:r>
          </a:p>
          <a:p>
            <a:r>
              <a:rPr lang="zh-CN" altLang="en-US" sz="1400" dirty="0"/>
              <a:t>    </a:t>
            </a:r>
          </a:p>
          <a:p>
            <a:r>
              <a:rPr lang="zh-CN" altLang="en-US" sz="1400" dirty="0"/>
              <a:t>    MAX = current_max;            </a:t>
            </a:r>
          </a:p>
          <a:p>
            <a:r>
              <a:rPr lang="zh-CN" altLang="en-US" sz="1400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83560111"/>
      </p:ext>
    </p:extLst>
  </p:cSld>
  <p:clrMapOvr>
    <a:masterClrMapping/>
  </p:clrMapOvr>
  <p:transition spd="med">
    <p:blinds/>
  </p:transition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66F0D0B-60C5-4CA6-BA71-55C3B46A91F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83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程序功能</a:t>
            </a:r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5979674" y="1944275"/>
            <a:ext cx="1688544" cy="3168086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1013" name="Line 5"/>
          <p:cNvSpPr>
            <a:spLocks noChangeShapeType="1"/>
          </p:cNvSpPr>
          <p:nvPr/>
        </p:nvSpPr>
        <p:spPr bwMode="auto">
          <a:xfrm>
            <a:off x="5979674" y="2325286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4" name="Line 6"/>
          <p:cNvSpPr>
            <a:spLocks noChangeShapeType="1"/>
          </p:cNvSpPr>
          <p:nvPr/>
        </p:nvSpPr>
        <p:spPr bwMode="auto">
          <a:xfrm>
            <a:off x="5979674" y="2685295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5" name="Line 7"/>
          <p:cNvSpPr>
            <a:spLocks noChangeShapeType="1"/>
          </p:cNvSpPr>
          <p:nvPr/>
        </p:nvSpPr>
        <p:spPr bwMode="auto">
          <a:xfrm>
            <a:off x="5979674" y="3045305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6" name="Line 8"/>
          <p:cNvSpPr>
            <a:spLocks noChangeShapeType="1"/>
          </p:cNvSpPr>
          <p:nvPr/>
        </p:nvSpPr>
        <p:spPr bwMode="auto">
          <a:xfrm>
            <a:off x="5979674" y="4053333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7" name="Line 9"/>
          <p:cNvSpPr>
            <a:spLocks noChangeShapeType="1"/>
          </p:cNvSpPr>
          <p:nvPr/>
        </p:nvSpPr>
        <p:spPr bwMode="auto">
          <a:xfrm>
            <a:off x="5979674" y="4413342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8" name="Line 10"/>
          <p:cNvSpPr>
            <a:spLocks noChangeShapeType="1"/>
          </p:cNvSpPr>
          <p:nvPr/>
        </p:nvSpPr>
        <p:spPr bwMode="auto">
          <a:xfrm>
            <a:off x="5979674" y="5112361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19" name="Line 11"/>
          <p:cNvSpPr>
            <a:spLocks noChangeShapeType="1"/>
          </p:cNvSpPr>
          <p:nvPr/>
        </p:nvSpPr>
        <p:spPr bwMode="auto">
          <a:xfrm flipH="1">
            <a:off x="5979674" y="1482264"/>
            <a:ext cx="18427" cy="4227114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20" name="Line 12"/>
          <p:cNvSpPr>
            <a:spLocks noChangeShapeType="1"/>
          </p:cNvSpPr>
          <p:nvPr/>
        </p:nvSpPr>
        <p:spPr bwMode="auto">
          <a:xfrm flipH="1">
            <a:off x="7668218" y="1549766"/>
            <a:ext cx="1676" cy="4159612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21" name="Freeform 13"/>
          <p:cNvSpPr>
            <a:spLocks/>
          </p:cNvSpPr>
          <p:nvPr/>
        </p:nvSpPr>
        <p:spPr bwMode="auto">
          <a:xfrm>
            <a:off x="5947847" y="5536873"/>
            <a:ext cx="1722047" cy="367510"/>
          </a:xfrm>
          <a:custGeom>
            <a:avLst/>
            <a:gdLst>
              <a:gd name="T0" fmla="*/ 0 w 1028"/>
              <a:gd name="T1" fmla="*/ 2147483647 h 245"/>
              <a:gd name="T2" fmla="*/ 2147483647 w 1028"/>
              <a:gd name="T3" fmla="*/ 2147483647 h 245"/>
              <a:gd name="T4" fmla="*/ 2147483647 w 1028"/>
              <a:gd name="T5" fmla="*/ 2147483647 h 245"/>
              <a:gd name="T6" fmla="*/ 2147483647 w 1028"/>
              <a:gd name="T7" fmla="*/ 2147483647 h 245"/>
              <a:gd name="T8" fmla="*/ 2147483647 w 1028"/>
              <a:gd name="T9" fmla="*/ 2147483647 h 245"/>
              <a:gd name="T10" fmla="*/ 2147483647 w 1028"/>
              <a:gd name="T11" fmla="*/ 2147483647 h 245"/>
              <a:gd name="T12" fmla="*/ 2147483647 w 1028"/>
              <a:gd name="T13" fmla="*/ 0 h 245"/>
              <a:gd name="T14" fmla="*/ 2147483647 w 1028"/>
              <a:gd name="T15" fmla="*/ 2147483647 h 245"/>
              <a:gd name="T16" fmla="*/ 2147483647 w 1028"/>
              <a:gd name="T17" fmla="*/ 2147483647 h 245"/>
              <a:gd name="T18" fmla="*/ 2147483647 w 1028"/>
              <a:gd name="T19" fmla="*/ 2147483647 h 245"/>
              <a:gd name="T20" fmla="*/ 2147483647 w 1028"/>
              <a:gd name="T21" fmla="*/ 2147483647 h 245"/>
              <a:gd name="T22" fmla="*/ 2147483647 w 1028"/>
              <a:gd name="T23" fmla="*/ 2147483647 h 245"/>
              <a:gd name="T24" fmla="*/ 2147483647 w 1028"/>
              <a:gd name="T25" fmla="*/ 2147483647 h 245"/>
              <a:gd name="T26" fmla="*/ 2147483647 w 1028"/>
              <a:gd name="T27" fmla="*/ 2147483647 h 245"/>
              <a:gd name="T28" fmla="*/ 2147483647 w 1028"/>
              <a:gd name="T29" fmla="*/ 2147483647 h 245"/>
              <a:gd name="T30" fmla="*/ 2147483647 w 1028"/>
              <a:gd name="T31" fmla="*/ 2147483647 h 245"/>
              <a:gd name="T32" fmla="*/ 2147483647 w 1028"/>
              <a:gd name="T33" fmla="*/ 2147483647 h 245"/>
              <a:gd name="T34" fmla="*/ 2147483647 w 1028"/>
              <a:gd name="T35" fmla="*/ 2147483647 h 245"/>
              <a:gd name="T36" fmla="*/ 2147483647 w 1028"/>
              <a:gd name="T37" fmla="*/ 2147483647 h 245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w 1028"/>
              <a:gd name="T58" fmla="*/ 0 h 245"/>
              <a:gd name="T59" fmla="*/ 1028 w 1028"/>
              <a:gd name="T60" fmla="*/ 245 h 245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T57" t="T58" r="T59" b="T60"/>
            <a:pathLst>
              <a:path w="1028" h="245">
                <a:moveTo>
                  <a:pt x="0" y="140"/>
                </a:moveTo>
                <a:cubicBezTo>
                  <a:pt x="14" y="125"/>
                  <a:pt x="32" y="100"/>
                  <a:pt x="49" y="90"/>
                </a:cubicBezTo>
                <a:cubicBezTo>
                  <a:pt x="56" y="85"/>
                  <a:pt x="66" y="86"/>
                  <a:pt x="74" y="82"/>
                </a:cubicBezTo>
                <a:cubicBezTo>
                  <a:pt x="83" y="78"/>
                  <a:pt x="91" y="71"/>
                  <a:pt x="99" y="66"/>
                </a:cubicBezTo>
                <a:cubicBezTo>
                  <a:pt x="102" y="58"/>
                  <a:pt x="101" y="47"/>
                  <a:pt x="107" y="41"/>
                </a:cubicBezTo>
                <a:cubicBezTo>
                  <a:pt x="113" y="35"/>
                  <a:pt x="124" y="37"/>
                  <a:pt x="131" y="33"/>
                </a:cubicBezTo>
                <a:cubicBezTo>
                  <a:pt x="146" y="24"/>
                  <a:pt x="158" y="10"/>
                  <a:pt x="173" y="0"/>
                </a:cubicBezTo>
                <a:cubicBezTo>
                  <a:pt x="275" y="5"/>
                  <a:pt x="342" y="13"/>
                  <a:pt x="436" y="24"/>
                </a:cubicBezTo>
                <a:cubicBezTo>
                  <a:pt x="455" y="29"/>
                  <a:pt x="478" y="28"/>
                  <a:pt x="494" y="41"/>
                </a:cubicBezTo>
                <a:cubicBezTo>
                  <a:pt x="547" y="84"/>
                  <a:pt x="472" y="54"/>
                  <a:pt x="535" y="74"/>
                </a:cubicBezTo>
                <a:cubicBezTo>
                  <a:pt x="617" y="129"/>
                  <a:pt x="492" y="49"/>
                  <a:pt x="592" y="99"/>
                </a:cubicBezTo>
                <a:cubicBezTo>
                  <a:pt x="599" y="102"/>
                  <a:pt x="602" y="111"/>
                  <a:pt x="609" y="115"/>
                </a:cubicBezTo>
                <a:cubicBezTo>
                  <a:pt x="616" y="119"/>
                  <a:pt x="625" y="120"/>
                  <a:pt x="633" y="123"/>
                </a:cubicBezTo>
                <a:cubicBezTo>
                  <a:pt x="639" y="129"/>
                  <a:pt x="646" y="133"/>
                  <a:pt x="650" y="140"/>
                </a:cubicBezTo>
                <a:cubicBezTo>
                  <a:pt x="654" y="147"/>
                  <a:pt x="652" y="158"/>
                  <a:pt x="658" y="164"/>
                </a:cubicBezTo>
                <a:cubicBezTo>
                  <a:pt x="665" y="171"/>
                  <a:pt x="720" y="193"/>
                  <a:pt x="732" y="197"/>
                </a:cubicBezTo>
                <a:cubicBezTo>
                  <a:pt x="802" y="245"/>
                  <a:pt x="909" y="214"/>
                  <a:pt x="987" y="197"/>
                </a:cubicBezTo>
                <a:cubicBezTo>
                  <a:pt x="1008" y="178"/>
                  <a:pt x="1019" y="167"/>
                  <a:pt x="1028" y="140"/>
                </a:cubicBezTo>
                <a:cubicBezTo>
                  <a:pt x="1019" y="104"/>
                  <a:pt x="1020" y="96"/>
                  <a:pt x="1020" y="115"/>
                </a:cubicBezTo>
              </a:path>
            </a:pathLst>
          </a:cu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22" name="Freeform 14"/>
          <p:cNvSpPr>
            <a:spLocks/>
          </p:cNvSpPr>
          <p:nvPr/>
        </p:nvSpPr>
        <p:spPr bwMode="auto">
          <a:xfrm>
            <a:off x="5974650" y="1297759"/>
            <a:ext cx="1695245" cy="321009"/>
          </a:xfrm>
          <a:custGeom>
            <a:avLst/>
            <a:gdLst>
              <a:gd name="T0" fmla="*/ 0 w 1012"/>
              <a:gd name="T1" fmla="*/ 2147483647 h 214"/>
              <a:gd name="T2" fmla="*/ 2147483647 w 1012"/>
              <a:gd name="T3" fmla="*/ 2147483647 h 214"/>
              <a:gd name="T4" fmla="*/ 2147483647 w 1012"/>
              <a:gd name="T5" fmla="*/ 2147483647 h 214"/>
              <a:gd name="T6" fmla="*/ 2147483647 w 1012"/>
              <a:gd name="T7" fmla="*/ 0 h 214"/>
              <a:gd name="T8" fmla="*/ 2147483647 w 1012"/>
              <a:gd name="T9" fmla="*/ 2147483647 h 214"/>
              <a:gd name="T10" fmla="*/ 2147483647 w 1012"/>
              <a:gd name="T11" fmla="*/ 2147483647 h 214"/>
              <a:gd name="T12" fmla="*/ 2147483647 w 1012"/>
              <a:gd name="T13" fmla="*/ 2147483647 h 214"/>
              <a:gd name="T14" fmla="*/ 2147483647 w 1012"/>
              <a:gd name="T15" fmla="*/ 2147483647 h 214"/>
              <a:gd name="T16" fmla="*/ 2147483647 w 1012"/>
              <a:gd name="T17" fmla="*/ 2147483647 h 214"/>
              <a:gd name="T18" fmla="*/ 2147483647 w 1012"/>
              <a:gd name="T19" fmla="*/ 2147483647 h 214"/>
              <a:gd name="T20" fmla="*/ 2147483647 w 1012"/>
              <a:gd name="T21" fmla="*/ 2147483647 h 214"/>
              <a:gd name="T22" fmla="*/ 2147483647 w 1012"/>
              <a:gd name="T23" fmla="*/ 2147483647 h 214"/>
              <a:gd name="T24" fmla="*/ 2147483647 w 1012"/>
              <a:gd name="T25" fmla="*/ 2147483647 h 214"/>
              <a:gd name="T26" fmla="*/ 2147483647 w 1012"/>
              <a:gd name="T27" fmla="*/ 2147483647 h 214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012"/>
              <a:gd name="T43" fmla="*/ 0 h 214"/>
              <a:gd name="T44" fmla="*/ 1012 w 1012"/>
              <a:gd name="T45" fmla="*/ 214 h 214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012" h="214">
                <a:moveTo>
                  <a:pt x="0" y="115"/>
                </a:moveTo>
                <a:cubicBezTo>
                  <a:pt x="29" y="88"/>
                  <a:pt x="10" y="79"/>
                  <a:pt x="50" y="66"/>
                </a:cubicBezTo>
                <a:cubicBezTo>
                  <a:pt x="72" y="51"/>
                  <a:pt x="91" y="29"/>
                  <a:pt x="115" y="17"/>
                </a:cubicBezTo>
                <a:cubicBezTo>
                  <a:pt x="131" y="9"/>
                  <a:pt x="148" y="6"/>
                  <a:pt x="165" y="0"/>
                </a:cubicBezTo>
                <a:cubicBezTo>
                  <a:pt x="229" y="8"/>
                  <a:pt x="292" y="13"/>
                  <a:pt x="354" y="33"/>
                </a:cubicBezTo>
                <a:cubicBezTo>
                  <a:pt x="394" y="73"/>
                  <a:pt x="449" y="81"/>
                  <a:pt x="502" y="99"/>
                </a:cubicBezTo>
                <a:cubicBezTo>
                  <a:pt x="525" y="121"/>
                  <a:pt x="529" y="158"/>
                  <a:pt x="560" y="173"/>
                </a:cubicBezTo>
                <a:cubicBezTo>
                  <a:pt x="578" y="182"/>
                  <a:pt x="598" y="185"/>
                  <a:pt x="617" y="190"/>
                </a:cubicBezTo>
                <a:cubicBezTo>
                  <a:pt x="631" y="194"/>
                  <a:pt x="645" y="194"/>
                  <a:pt x="659" y="198"/>
                </a:cubicBezTo>
                <a:cubicBezTo>
                  <a:pt x="676" y="202"/>
                  <a:pt x="708" y="214"/>
                  <a:pt x="708" y="214"/>
                </a:cubicBezTo>
                <a:cubicBezTo>
                  <a:pt x="774" y="208"/>
                  <a:pt x="831" y="196"/>
                  <a:pt x="897" y="190"/>
                </a:cubicBezTo>
                <a:cubicBezTo>
                  <a:pt x="930" y="178"/>
                  <a:pt x="963" y="176"/>
                  <a:pt x="996" y="165"/>
                </a:cubicBezTo>
                <a:cubicBezTo>
                  <a:pt x="1001" y="159"/>
                  <a:pt x="1012" y="156"/>
                  <a:pt x="1012" y="148"/>
                </a:cubicBezTo>
                <a:cubicBezTo>
                  <a:pt x="1012" y="108"/>
                  <a:pt x="975" y="136"/>
                  <a:pt x="1012" y="115"/>
                </a:cubicBezTo>
              </a:path>
            </a:pathLst>
          </a:cu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23" name="Line 15"/>
          <p:cNvSpPr>
            <a:spLocks noChangeShapeType="1"/>
          </p:cNvSpPr>
          <p:nvPr/>
        </p:nvSpPr>
        <p:spPr bwMode="auto">
          <a:xfrm>
            <a:off x="5979674" y="1944275"/>
            <a:ext cx="1688544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71024" name="Text Box 16"/>
          <p:cNvSpPr txBox="1">
            <a:spLocks noChangeArrowheads="1"/>
          </p:cNvSpPr>
          <p:nvPr/>
        </p:nvSpPr>
        <p:spPr bwMode="auto">
          <a:xfrm>
            <a:off x="6542522" y="1440263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71025" name="Text Box 17"/>
          <p:cNvSpPr txBox="1">
            <a:spLocks noChangeArrowheads="1"/>
          </p:cNvSpPr>
          <p:nvPr/>
        </p:nvSpPr>
        <p:spPr bwMode="auto">
          <a:xfrm>
            <a:off x="6542522" y="5184363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71026" name="Text Box 18"/>
          <p:cNvSpPr txBox="1">
            <a:spLocks noChangeArrowheads="1"/>
          </p:cNvSpPr>
          <p:nvPr/>
        </p:nvSpPr>
        <p:spPr bwMode="auto">
          <a:xfrm>
            <a:off x="6542522" y="3312313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bg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71027" name="Text Box 19"/>
          <p:cNvSpPr txBox="1">
            <a:spLocks noChangeArrowheads="1"/>
          </p:cNvSpPr>
          <p:nvPr/>
        </p:nvSpPr>
        <p:spPr bwMode="auto">
          <a:xfrm>
            <a:off x="4907582" y="3984332"/>
            <a:ext cx="11256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MAX</a:t>
            </a:r>
          </a:p>
        </p:txBody>
      </p:sp>
      <p:sp>
        <p:nvSpPr>
          <p:cNvPr id="171028" name="Text Box 20"/>
          <p:cNvSpPr txBox="1">
            <a:spLocks noChangeArrowheads="1"/>
          </p:cNvSpPr>
          <p:nvPr/>
        </p:nvSpPr>
        <p:spPr bwMode="auto">
          <a:xfrm>
            <a:off x="5014791" y="1896275"/>
            <a:ext cx="112569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BUF</a:t>
            </a:r>
          </a:p>
        </p:txBody>
      </p:sp>
      <p:sp>
        <p:nvSpPr>
          <p:cNvPr id="171029" name="Text Box 21"/>
          <p:cNvSpPr txBox="1">
            <a:spLocks noChangeArrowheads="1"/>
          </p:cNvSpPr>
          <p:nvPr/>
        </p:nvSpPr>
        <p:spPr bwMode="auto">
          <a:xfrm>
            <a:off x="6264572" y="1920276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71030" name="Text Box 22"/>
          <p:cNvSpPr txBox="1">
            <a:spLocks noChangeArrowheads="1"/>
          </p:cNvSpPr>
          <p:nvPr/>
        </p:nvSpPr>
        <p:spPr bwMode="auto">
          <a:xfrm>
            <a:off x="6277973" y="2304286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71031" name="Text Box 23"/>
          <p:cNvSpPr txBox="1">
            <a:spLocks noChangeArrowheads="1"/>
          </p:cNvSpPr>
          <p:nvPr/>
        </p:nvSpPr>
        <p:spPr bwMode="auto">
          <a:xfrm>
            <a:off x="6277973" y="2664296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71032" name="Text Box 24"/>
          <p:cNvSpPr txBox="1">
            <a:spLocks noChangeArrowheads="1"/>
          </p:cNvSpPr>
          <p:nvPr/>
        </p:nvSpPr>
        <p:spPr bwMode="auto">
          <a:xfrm>
            <a:off x="1440036" y="2793299"/>
            <a:ext cx="2506014" cy="115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just">
              <a:lnSpc>
                <a:spcPct val="115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在20个数中找最大的数，并将其存放在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MAX</a:t>
            </a: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单元中。</a:t>
            </a:r>
          </a:p>
        </p:txBody>
      </p:sp>
      <p:cxnSp>
        <p:nvCxnSpPr>
          <p:cNvPr id="171034" name="AutoShape 26"/>
          <p:cNvCxnSpPr>
            <a:cxnSpLocks noChangeShapeType="1"/>
          </p:cNvCxnSpPr>
          <p:nvPr/>
        </p:nvCxnSpPr>
        <p:spPr bwMode="auto">
          <a:xfrm rot="16200000" flipH="1">
            <a:off x="3455627" y="2922398"/>
            <a:ext cx="222007" cy="2279869"/>
          </a:xfrm>
          <a:prstGeom prst="bentConnector2">
            <a:avLst/>
          </a:prstGeom>
          <a:noFill/>
          <a:ln w="25400" cap="sq">
            <a:solidFill>
              <a:srgbClr val="FF6600"/>
            </a:solidFill>
            <a:miter lim="800000"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6934776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0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0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10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10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10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10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710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710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10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10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10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10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10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10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10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10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10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10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710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710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1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10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7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710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71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710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10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710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7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7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7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7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71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71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7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7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71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71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17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2" dur="500"/>
                                        <p:tgtEl>
                                          <p:spTgt spid="17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012" grpId="0" animBg="1"/>
      <p:bldP spid="171013" grpId="0" animBg="1"/>
      <p:bldP spid="171014" grpId="0" animBg="1"/>
      <p:bldP spid="171015" grpId="0" animBg="1"/>
      <p:bldP spid="171016" grpId="0" animBg="1"/>
      <p:bldP spid="171017" grpId="0" animBg="1"/>
      <p:bldP spid="171018" grpId="0" animBg="1"/>
      <p:bldP spid="171019" grpId="0" animBg="1"/>
      <p:bldP spid="171020" grpId="0" animBg="1"/>
      <p:bldP spid="171021" grpId="0" animBg="1"/>
      <p:bldP spid="171022" grpId="0" animBg="1"/>
      <p:bldP spid="171023" grpId="0" animBg="1"/>
      <p:bldP spid="171024" grpId="0"/>
      <p:bldP spid="171025" grpId="0"/>
      <p:bldP spid="171026" grpId="0"/>
      <p:bldP spid="171027" grpId="0"/>
      <p:bldP spid="171028" grpId="0"/>
      <p:bldP spid="171029" grpId="0"/>
      <p:bldP spid="171030" grpId="0"/>
      <p:bldP spid="171031" grpId="0"/>
      <p:bldP spid="171032" grpId="0"/>
    </p:bld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16C2DDA-6267-4170-923B-3FC816FFD78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808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注意点</a:t>
            </a:r>
          </a:p>
        </p:txBody>
      </p:sp>
      <p:sp>
        <p:nvSpPr>
          <p:cNvPr id="1515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38537" y="1439887"/>
            <a:ext cx="8578363" cy="4320480"/>
          </a:xfrm>
        </p:spPr>
        <p:txBody>
          <a:bodyPr/>
          <a:lstStyle/>
          <a:p>
            <a:pPr eaLnBrk="1" hangingPunct="1"/>
            <a:r>
              <a:rPr lang="en-US" altLang="zh-CN" dirty="0"/>
              <a:t>ADD</a:t>
            </a:r>
            <a:r>
              <a:rPr lang="zh-CN" altLang="en-US" dirty="0"/>
              <a:t>、</a:t>
            </a:r>
            <a:r>
              <a:rPr lang="en-US" altLang="zh-CN" dirty="0"/>
              <a:t>ADC</a:t>
            </a:r>
            <a:r>
              <a:rPr lang="zh-CN" altLang="en-US" dirty="0"/>
              <a:t>、</a:t>
            </a:r>
            <a:r>
              <a:rPr lang="en-US" altLang="zh-CN" dirty="0"/>
              <a:t>SUB</a:t>
            </a:r>
            <a:r>
              <a:rPr lang="zh-CN" altLang="en-US" dirty="0"/>
              <a:t>、</a:t>
            </a:r>
            <a:r>
              <a:rPr lang="en-US" altLang="zh-CN" dirty="0"/>
              <a:t>SBB</a:t>
            </a:r>
            <a:r>
              <a:rPr lang="zh-CN" altLang="en-US" dirty="0"/>
              <a:t>对</a:t>
            </a:r>
            <a:r>
              <a:rPr lang="en-US" altLang="zh-CN" dirty="0"/>
              <a:t>6</a:t>
            </a:r>
            <a:r>
              <a:rPr lang="zh-CN" altLang="en-US" dirty="0"/>
              <a:t>个状态标志位的影响原则相同，惟一的区别是：</a:t>
            </a:r>
            <a:endParaRPr lang="en-US" altLang="zh-CN" dirty="0"/>
          </a:p>
          <a:p>
            <a:pPr lvl="1" eaLnBrk="1" hangingPunct="1"/>
            <a:r>
              <a:rPr lang="en-US" altLang="zh-CN" dirty="0"/>
              <a:t>ADC</a:t>
            </a:r>
            <a:r>
              <a:rPr lang="zh-CN" altLang="en-US" dirty="0"/>
              <a:t>和</a:t>
            </a:r>
            <a:r>
              <a:rPr lang="en-US" altLang="zh-CN" dirty="0"/>
              <a:t>SBB</a:t>
            </a:r>
            <a:r>
              <a:rPr lang="zh-CN" altLang="en-US" dirty="0"/>
              <a:t>仅用于多字节数运算</a:t>
            </a:r>
            <a:endParaRPr lang="en-US" altLang="zh-CN" dirty="0"/>
          </a:p>
          <a:p>
            <a:pPr eaLnBrk="1" hangingPunct="1"/>
            <a:r>
              <a:rPr lang="en-US" altLang="zh-CN" dirty="0"/>
              <a:t>INC</a:t>
            </a:r>
            <a:r>
              <a:rPr lang="zh-CN" altLang="en-US" dirty="0"/>
              <a:t>、</a:t>
            </a:r>
            <a:r>
              <a:rPr lang="en-US" altLang="zh-CN" dirty="0"/>
              <a:t>DEC</a:t>
            </a:r>
            <a:r>
              <a:rPr lang="zh-CN" altLang="en-US" dirty="0"/>
              <a:t>指令仅影响</a:t>
            </a:r>
            <a:r>
              <a:rPr lang="en-US" altLang="zh-CN" dirty="0"/>
              <a:t>5</a:t>
            </a:r>
            <a:r>
              <a:rPr lang="zh-CN" altLang="en-US" dirty="0"/>
              <a:t>个标志位，不影响</a:t>
            </a:r>
            <a:r>
              <a:rPr lang="en-US" altLang="zh-CN" dirty="0"/>
              <a:t>CF</a:t>
            </a:r>
          </a:p>
          <a:p>
            <a:pPr eaLnBrk="1" hangingPunct="1"/>
            <a:r>
              <a:rPr lang="zh-CN" altLang="en-US" dirty="0"/>
              <a:t>所有单操作数指令对操作数都有同样的要求</a:t>
            </a:r>
            <a:endParaRPr lang="en-US" altLang="zh-CN" dirty="0"/>
          </a:p>
          <a:p>
            <a:pPr eaLnBrk="1" hangingPunct="1"/>
            <a:r>
              <a:rPr lang="zh-CN" altLang="en-US" dirty="0"/>
              <a:t>乘、除运算指令均为隐含寻找方式</a:t>
            </a:r>
            <a:endParaRPr lang="en-US" altLang="zh-CN" dirty="0"/>
          </a:p>
          <a:p>
            <a:pPr eaLnBrk="1" hangingPunct="1"/>
            <a:r>
              <a:rPr lang="en-US" altLang="zh-CN" dirty="0"/>
              <a:t>NEG</a:t>
            </a:r>
            <a:r>
              <a:rPr lang="zh-CN" altLang="en-US" dirty="0"/>
              <a:t>指令是求一个负数的绝对值，并非真正求补码。</a:t>
            </a:r>
            <a:endParaRPr lang="en-US" altLang="zh-CN" dirty="0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15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15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15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15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15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51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219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146291" y="2074573"/>
            <a:ext cx="7350529" cy="1381538"/>
          </a:xfrm>
        </p:spPr>
        <p:txBody>
          <a:bodyPr/>
          <a:lstStyle/>
          <a:p>
            <a:pPr algn="ctr" eaLnBrk="1" hangingPunct="1"/>
            <a:r>
              <a:rPr lang="zh-CN" altLang="en-US" sz="5400" b="1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itchFamily="2" charset="-122"/>
                <a:ea typeface="华文行楷" pitchFamily="2" charset="-122"/>
              </a:rPr>
              <a:t>四、串操作指令</a:t>
            </a:r>
          </a:p>
        </p:txBody>
      </p:sp>
    </p:spTree>
  </p:cSld>
  <p:clrMapOvr>
    <a:masterClrMapping/>
  </p:clrMapOvr>
  <p:transition spd="med">
    <p:blinds/>
  </p:transition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标题 1"/>
          <p:cNvSpPr>
            <a:spLocks noGrp="1"/>
          </p:cNvSpPr>
          <p:nvPr>
            <p:ph type="title"/>
          </p:nvPr>
        </p:nvSpPr>
        <p:spPr>
          <a:xfrm>
            <a:off x="455048" y="275905"/>
            <a:ext cx="8223277" cy="693809"/>
          </a:xfrm>
        </p:spPr>
        <p:txBody>
          <a:bodyPr/>
          <a:lstStyle/>
          <a:p>
            <a:r>
              <a:rPr lang="zh-CN" altLang="en-US" dirty="0"/>
              <a:t>串操作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64647" y="1654595"/>
            <a:ext cx="6408401" cy="742525"/>
          </a:xfrm>
          <a:solidFill>
            <a:schemeClr val="accent1">
              <a:lumMod val="20000"/>
              <a:lumOff val="80000"/>
            </a:schemeClr>
          </a:solidFill>
          <a:ln>
            <a:miter lim="800000"/>
            <a:headEnd/>
            <a:tailEnd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/>
        </p:spPr>
        <p:txBody>
          <a:bodyPr tIns="108000" bIns="108000" anchor="ctr"/>
          <a:lstStyle/>
          <a:p>
            <a:pPr>
              <a:buFont typeface="Wingdings" pitchFamily="2" charset="2"/>
              <a:buNone/>
              <a:defRPr/>
            </a:pPr>
            <a:r>
              <a:rPr lang="zh-CN" altLang="en-US" dirty="0">
                <a:solidFill>
                  <a:schemeClr val="tx1"/>
                </a:solidFill>
              </a:rPr>
              <a:t>针对字符串或数据块的操作</a:t>
            </a:r>
            <a:endParaRPr lang="en-US" altLang="zh-CN" dirty="0">
              <a:solidFill>
                <a:schemeClr val="tx1"/>
              </a:solidFill>
            </a:endParaRPr>
          </a:p>
        </p:txBody>
      </p:sp>
      <p:sp>
        <p:nvSpPr>
          <p:cNvPr id="138246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5945ED8-C640-4CB8-B78B-409103BA254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 bwMode="auto">
          <a:xfrm>
            <a:off x="1064648" y="2937138"/>
            <a:ext cx="7613579" cy="7425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/>
        </p:spPr>
        <p:txBody>
          <a:bodyPr tIns="108000" bIns="108000" anchor="ctr"/>
          <a:lstStyle/>
          <a:p>
            <a:pPr marL="342900" indent="-3429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源操作数称为源串，目标操作数称为目标串</a:t>
            </a:r>
            <a:endParaRPr lang="en-US" altLang="zh-CN" sz="28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1037630" y="4177959"/>
            <a:ext cx="6435418" cy="74252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/>
        </p:spPr>
        <p:txBody>
          <a:bodyPr tIns="108000" bIns="108000" anchor="ctr"/>
          <a:lstStyle/>
          <a:p>
            <a:pPr marL="342900" indent="-3429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None/>
              <a:defRPr/>
            </a:pPr>
            <a:r>
              <a:rPr lang="zh-CN" altLang="en-US" sz="28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源串和目标串多为存储器操作数</a:t>
            </a:r>
            <a:endParaRPr lang="en-US" altLang="zh-CN" sz="2800" b="1" kern="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248215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build="p" animBg="1"/>
      <p:bldP spid="6" grpId="0" build="p" animBg="1"/>
    </p:bld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B3BA7C6-3275-4904-9619-813FFEBE44E9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139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9267" name="Rectangle 2"/>
          <p:cNvSpPr>
            <a:spLocks noGrp="1" noChangeArrowheads="1"/>
          </p:cNvSpPr>
          <p:nvPr>
            <p:ph type="title"/>
          </p:nvPr>
        </p:nvSpPr>
        <p:spPr>
          <a:xfrm>
            <a:off x="563196" y="206970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/>
              <a:t>串操作指令要求</a:t>
            </a:r>
          </a:p>
        </p:txBody>
      </p:sp>
      <p:sp>
        <p:nvSpPr>
          <p:cNvPr id="347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4009" y="1352652"/>
            <a:ext cx="7901652" cy="4464121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目标操作数必须在附加段，源操作数默认在数据段（允许段重设）。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源串和目标串指针分别为</a:t>
            </a:r>
            <a:r>
              <a:rPr lang="en-US" altLang="zh-CN" sz="2400" dirty="0"/>
              <a:t>SI</a:t>
            </a:r>
            <a:r>
              <a:rPr lang="zh-CN" altLang="en-US" sz="2400" dirty="0"/>
              <a:t>和</a:t>
            </a:r>
            <a:r>
              <a:rPr lang="en-US" altLang="zh-CN" sz="2400" dirty="0"/>
              <a:t>DI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串长度值必须由</a:t>
            </a:r>
            <a:r>
              <a:rPr lang="en-US" altLang="zh-CN" sz="2400" dirty="0"/>
              <a:t>CX</a:t>
            </a:r>
            <a:r>
              <a:rPr lang="zh-CN" altLang="en-US" sz="2400" dirty="0"/>
              <a:t>给出</a:t>
            </a:r>
            <a:endParaRPr lang="en-US" altLang="zh-CN" sz="2400" dirty="0"/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需要设置数据的操作方向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</a:pPr>
            <a:r>
              <a:rPr lang="zh-CN" altLang="en-US" sz="2000" dirty="0"/>
              <a:t>确定</a:t>
            </a:r>
            <a:r>
              <a:rPr lang="en-US" altLang="zh-CN" sz="2000" dirty="0"/>
              <a:t>DF</a:t>
            </a:r>
            <a:r>
              <a:rPr lang="zh-CN" altLang="en-US" sz="2000" dirty="0"/>
              <a:t>的状态</a:t>
            </a:r>
            <a:endParaRPr lang="zh-CN" altLang="en-US" dirty="0"/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串操作指令前可以加重复前缀</a:t>
            </a:r>
          </a:p>
          <a:p>
            <a:pPr lvl="1" eaLnBrk="1" hangingPunct="1">
              <a:lnSpc>
                <a:spcPct val="130000"/>
              </a:lnSpc>
              <a:spcBef>
                <a:spcPts val="300"/>
              </a:spcBef>
              <a:spcAft>
                <a:spcPct val="10000"/>
              </a:spcAft>
            </a:pPr>
            <a:r>
              <a:rPr lang="zh-CN" altLang="en-US" sz="2000" dirty="0"/>
              <a:t>无条件重复前缀</a:t>
            </a:r>
          </a:p>
          <a:p>
            <a:pPr lvl="1" eaLnBrk="1" hangingPunct="1">
              <a:lnSpc>
                <a:spcPct val="130000"/>
              </a:lnSpc>
              <a:spcBef>
                <a:spcPts val="300"/>
              </a:spcBef>
              <a:spcAft>
                <a:spcPct val="10000"/>
              </a:spcAft>
            </a:pPr>
            <a:r>
              <a:rPr lang="zh-CN" altLang="en-US" sz="2000" dirty="0"/>
              <a:t>条件重复前缀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363278" y="4870416"/>
            <a:ext cx="23184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solidFill>
                  <a:srgbClr val="7030A0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用于 传送类指令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84592" y="5363388"/>
            <a:ext cx="23184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solidFill>
                  <a:srgbClr val="7030A0"/>
                </a:solidFill>
                <a:latin typeface="方正舒体" panose="02010601030101010101" pitchFamily="2" charset="-122"/>
                <a:ea typeface="方正舒体" panose="02010601030101010101" pitchFamily="2" charset="-122"/>
              </a:rPr>
              <a:t>用于 比较类指令</a:t>
            </a:r>
          </a:p>
        </p:txBody>
      </p:sp>
      <p:cxnSp>
        <p:nvCxnSpPr>
          <p:cNvPr id="5" name="直接箭头连接符 4"/>
          <p:cNvCxnSpPr/>
          <p:nvPr/>
        </p:nvCxnSpPr>
        <p:spPr bwMode="auto">
          <a:xfrm>
            <a:off x="3514157" y="5105448"/>
            <a:ext cx="897467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0" name="直接箭头连接符 9"/>
          <p:cNvCxnSpPr/>
          <p:nvPr/>
        </p:nvCxnSpPr>
        <p:spPr bwMode="auto">
          <a:xfrm>
            <a:off x="3364580" y="5567480"/>
            <a:ext cx="897467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33880032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47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47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47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47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47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47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47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47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86" name="Rectangle 2"/>
          <p:cNvSpPr>
            <a:spLocks noGrp="1" noChangeArrowheads="1"/>
          </p:cNvSpPr>
          <p:nvPr>
            <p:ph type="title"/>
          </p:nvPr>
        </p:nvSpPr>
        <p:spPr>
          <a:xfrm>
            <a:off x="460665" y="143743"/>
            <a:ext cx="8201501" cy="792088"/>
          </a:xfrm>
        </p:spPr>
        <p:txBody>
          <a:bodyPr/>
          <a:lstStyle/>
          <a:p>
            <a:pPr eaLnBrk="1" hangingPunct="1"/>
            <a:r>
              <a:rPr lang="zh-CN" altLang="en-US" dirty="0"/>
              <a:t>存储器操作数例</a:t>
            </a:r>
            <a:endParaRPr lang="zh-CN" altLang="en-US" sz="5400" dirty="0"/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64699" y="1295871"/>
            <a:ext cx="5764168" cy="1779048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例： </a:t>
            </a:r>
            <a:endParaRPr lang="en-US" altLang="zh-CN" dirty="0"/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 AL，[1200H]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 AX，[1200H]</a:t>
            </a:r>
            <a:endParaRPr lang="zh-CN" altLang="en-US" dirty="0">
              <a:latin typeface="+mj-lt"/>
            </a:endParaRPr>
          </a:p>
        </p:txBody>
      </p:sp>
      <p:sp>
        <p:nvSpPr>
          <p:cNvPr id="24582" name="Rectangle 6"/>
          <p:cNvSpPr>
            <a:spLocks noChangeArrowheads="1"/>
          </p:cNvSpPr>
          <p:nvPr/>
        </p:nvSpPr>
        <p:spPr bwMode="auto">
          <a:xfrm>
            <a:off x="6985015" y="3002941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3" name="Rectangle 7"/>
          <p:cNvSpPr>
            <a:spLocks noChangeArrowheads="1"/>
          </p:cNvSpPr>
          <p:nvPr/>
        </p:nvSpPr>
        <p:spPr bwMode="auto">
          <a:xfrm>
            <a:off x="6985015" y="3362950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4" name="Rectangle 8"/>
          <p:cNvSpPr>
            <a:spLocks noChangeArrowheads="1"/>
          </p:cNvSpPr>
          <p:nvPr/>
        </p:nvSpPr>
        <p:spPr bwMode="auto">
          <a:xfrm>
            <a:off x="6985015" y="4298976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5" name="Rectangle 9"/>
          <p:cNvSpPr>
            <a:spLocks noChangeArrowheads="1"/>
          </p:cNvSpPr>
          <p:nvPr/>
        </p:nvSpPr>
        <p:spPr bwMode="auto">
          <a:xfrm>
            <a:off x="6985015" y="4658985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6" name="Line 10"/>
          <p:cNvSpPr>
            <a:spLocks noChangeShapeType="1"/>
          </p:cNvSpPr>
          <p:nvPr/>
        </p:nvSpPr>
        <p:spPr bwMode="auto">
          <a:xfrm>
            <a:off x="6985015" y="2480926"/>
            <a:ext cx="0" cy="312458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7" name="Line 11"/>
          <p:cNvSpPr>
            <a:spLocks noChangeShapeType="1"/>
          </p:cNvSpPr>
          <p:nvPr/>
        </p:nvSpPr>
        <p:spPr bwMode="auto">
          <a:xfrm>
            <a:off x="8790819" y="2498928"/>
            <a:ext cx="0" cy="311858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8" name="Freeform 12"/>
          <p:cNvSpPr>
            <a:spLocks/>
          </p:cNvSpPr>
          <p:nvPr/>
        </p:nvSpPr>
        <p:spPr bwMode="auto">
          <a:xfrm>
            <a:off x="6981666" y="2402925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89" name="Freeform 13"/>
          <p:cNvSpPr>
            <a:spLocks/>
          </p:cNvSpPr>
          <p:nvPr/>
        </p:nvSpPr>
        <p:spPr bwMode="auto">
          <a:xfrm>
            <a:off x="6963239" y="5292004"/>
            <a:ext cx="18275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590" name="Text Box 14"/>
          <p:cNvSpPr txBox="1">
            <a:spLocks noChangeArrowheads="1"/>
          </p:cNvSpPr>
          <p:nvPr/>
        </p:nvSpPr>
        <p:spPr bwMode="auto">
          <a:xfrm>
            <a:off x="7416700" y="4253975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24591" name="Text Box 15"/>
          <p:cNvSpPr txBox="1">
            <a:spLocks noChangeArrowheads="1"/>
          </p:cNvSpPr>
          <p:nvPr/>
        </p:nvSpPr>
        <p:spPr bwMode="auto">
          <a:xfrm>
            <a:off x="7416700" y="4613985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24592" name="Text Box 16"/>
          <p:cNvSpPr txBox="1">
            <a:spLocks noChangeArrowheads="1"/>
          </p:cNvSpPr>
          <p:nvPr/>
        </p:nvSpPr>
        <p:spPr bwMode="auto">
          <a:xfrm>
            <a:off x="6095081" y="4176191"/>
            <a:ext cx="1105595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C00000"/>
                </a:solidFill>
                <a:latin typeface="Times New Roman" pitchFamily="18" charset="0"/>
              </a:rPr>
              <a:t>1200</a:t>
            </a:r>
            <a:r>
              <a:rPr kumimoji="1" lang="en-US" altLang="zh-CN" sz="2000" b="1" dirty="0">
                <a:solidFill>
                  <a:srgbClr val="C00000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24593" name="Text Box 17"/>
          <p:cNvSpPr txBox="1">
            <a:spLocks noChangeArrowheads="1"/>
          </p:cNvSpPr>
          <p:nvPr/>
        </p:nvSpPr>
        <p:spPr bwMode="auto">
          <a:xfrm>
            <a:off x="3578808" y="3995967"/>
            <a:ext cx="1677652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24594" name="Line 18"/>
          <p:cNvSpPr>
            <a:spLocks noChangeShapeType="1"/>
          </p:cNvSpPr>
          <p:nvPr/>
        </p:nvSpPr>
        <p:spPr bwMode="auto">
          <a:xfrm>
            <a:off x="4835805" y="4235975"/>
            <a:ext cx="1179301" cy="153004"/>
          </a:xfrm>
          <a:prstGeom prst="line">
            <a:avLst/>
          </a:prstGeom>
          <a:noFill/>
          <a:ln w="22225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4600" name="Rectangle 24"/>
          <p:cNvSpPr>
            <a:spLocks noChangeArrowheads="1"/>
          </p:cNvSpPr>
          <p:nvPr/>
        </p:nvSpPr>
        <p:spPr bwMode="auto">
          <a:xfrm>
            <a:off x="3388482" y="4991995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4601" name="Line 25"/>
          <p:cNvSpPr>
            <a:spLocks noChangeShapeType="1"/>
          </p:cNvSpPr>
          <p:nvPr/>
        </p:nvSpPr>
        <p:spPr bwMode="auto">
          <a:xfrm>
            <a:off x="4112144" y="4991995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4607" name="Text Box 31"/>
          <p:cNvSpPr txBox="1">
            <a:spLocks noChangeArrowheads="1"/>
          </p:cNvSpPr>
          <p:nvPr/>
        </p:nvSpPr>
        <p:spPr bwMode="auto">
          <a:xfrm>
            <a:off x="3428685" y="4968279"/>
            <a:ext cx="1407120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en-US" altLang="zh-CN" sz="2300" b="1" dirty="0">
                <a:solidFill>
                  <a:schemeClr val="bg1"/>
                </a:solidFill>
                <a:latin typeface="Times New Roman" pitchFamily="18" charset="0"/>
              </a:rPr>
              <a:t>AH     AL</a:t>
            </a:r>
          </a:p>
        </p:txBody>
      </p:sp>
      <p:sp>
        <p:nvSpPr>
          <p:cNvPr id="24608" name="Line 32"/>
          <p:cNvSpPr>
            <a:spLocks noChangeShapeType="1"/>
          </p:cNvSpPr>
          <p:nvPr/>
        </p:nvSpPr>
        <p:spPr bwMode="auto">
          <a:xfrm flipH="1">
            <a:off x="3710111" y="5725514"/>
            <a:ext cx="2536167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4609" name="Line 33"/>
          <p:cNvSpPr>
            <a:spLocks noChangeShapeType="1"/>
          </p:cNvSpPr>
          <p:nvPr/>
        </p:nvSpPr>
        <p:spPr bwMode="auto">
          <a:xfrm flipV="1">
            <a:off x="3710109" y="5424006"/>
            <a:ext cx="0" cy="288008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4610" name="Text Box 34"/>
          <p:cNvSpPr txBox="1">
            <a:spLocks noChangeArrowheads="1"/>
          </p:cNvSpPr>
          <p:nvPr/>
        </p:nvSpPr>
        <p:spPr bwMode="auto">
          <a:xfrm>
            <a:off x="7569639" y="3744143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24611" name="Line 35"/>
          <p:cNvSpPr>
            <a:spLocks noChangeShapeType="1"/>
          </p:cNvSpPr>
          <p:nvPr/>
        </p:nvSpPr>
        <p:spPr bwMode="auto">
          <a:xfrm>
            <a:off x="4502453" y="4511982"/>
            <a:ext cx="2583071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24612" name="Line 36"/>
          <p:cNvSpPr>
            <a:spLocks noChangeShapeType="1"/>
          </p:cNvSpPr>
          <p:nvPr/>
        </p:nvSpPr>
        <p:spPr bwMode="auto">
          <a:xfrm>
            <a:off x="6249628" y="4852490"/>
            <a:ext cx="835897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24613" name="Line 37"/>
          <p:cNvSpPr>
            <a:spLocks noChangeShapeType="1"/>
          </p:cNvSpPr>
          <p:nvPr/>
        </p:nvSpPr>
        <p:spPr bwMode="auto">
          <a:xfrm>
            <a:off x="6247952" y="4850991"/>
            <a:ext cx="0" cy="88352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24614" name="Line 38"/>
          <p:cNvSpPr>
            <a:spLocks noChangeShapeType="1"/>
          </p:cNvSpPr>
          <p:nvPr/>
        </p:nvSpPr>
        <p:spPr bwMode="auto">
          <a:xfrm>
            <a:off x="4502453" y="4511983"/>
            <a:ext cx="0" cy="477013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2" name="爆炸形 2 1"/>
          <p:cNvSpPr>
            <a:spLocks noChangeArrowheads="1"/>
          </p:cNvSpPr>
          <p:nvPr/>
        </p:nvSpPr>
        <p:spPr bwMode="auto">
          <a:xfrm>
            <a:off x="3199469" y="3002941"/>
            <a:ext cx="3467268" cy="909025"/>
          </a:xfrm>
          <a:prstGeom prst="irregularSeal2">
            <a:avLst/>
          </a:prstGeom>
          <a:solidFill>
            <a:schemeClr val="bg1"/>
          </a:solidFill>
          <a:ln w="22225" algn="ctr">
            <a:solidFill>
              <a:srgbClr val="FF6600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r>
              <a:rPr lang="en-US" altLang="zh-CN" sz="2300" b="1"/>
              <a:t>AL=22H</a:t>
            </a:r>
            <a:endParaRPr lang="zh-CN" altLang="en-US" sz="2300" b="1"/>
          </a:p>
        </p:txBody>
      </p:sp>
      <p:sp>
        <p:nvSpPr>
          <p:cNvPr id="30" name="爆炸形 2 29"/>
          <p:cNvSpPr>
            <a:spLocks noChangeArrowheads="1"/>
          </p:cNvSpPr>
          <p:nvPr/>
        </p:nvSpPr>
        <p:spPr bwMode="auto">
          <a:xfrm>
            <a:off x="329789" y="2829687"/>
            <a:ext cx="4356955" cy="1228533"/>
          </a:xfrm>
          <a:prstGeom prst="irregularSeal2">
            <a:avLst/>
          </a:prstGeom>
          <a:solidFill>
            <a:schemeClr val="bg1"/>
          </a:solidFill>
          <a:ln w="22225" algn="ctr">
            <a:solidFill>
              <a:srgbClr val="C00000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r>
              <a:rPr lang="en-US" altLang="zh-CN" sz="2300" b="1"/>
              <a:t>AX=1122H</a:t>
            </a:r>
            <a:endParaRPr lang="zh-CN" altLang="en-US" sz="2300" b="1"/>
          </a:p>
        </p:txBody>
      </p:sp>
    </p:spTree>
    <p:extLst>
      <p:ext uri="{BB962C8B-B14F-4D97-AF65-F5344CB8AC3E}">
        <p14:creationId xmlns:p14="http://schemas.microsoft.com/office/powerpoint/2010/main" val="356436575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5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5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5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5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45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45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5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5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5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5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4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4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4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4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4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46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46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24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6" dur="500"/>
                                        <p:tgtEl>
                                          <p:spTgt spid="24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4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46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46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6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6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24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4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0" dur="500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5" dur="500"/>
                                        <p:tgtEl>
                                          <p:spTgt spid="24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9" dur="1000"/>
                                        <p:tgtEl>
                                          <p:spTgt spid="24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500"/>
                            </p:stCondLst>
                            <p:childTnLst>
                              <p:par>
                                <p:cTn id="1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3" dur="750"/>
                                        <p:tgtEl>
                                          <p:spTgt spid="246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2250"/>
                            </p:stCondLst>
                            <p:childTnLst>
                              <p:par>
                                <p:cTn id="13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7" dur="500"/>
                                        <p:tgtEl>
                                          <p:spTgt spid="246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36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3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207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8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9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0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51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2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53" dur="104" decel="50000">
                                          <p:stCondLst>
                                            <p:cond delay="104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4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55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9" grpId="0" build="p"/>
      <p:bldP spid="24582" grpId="0" animBg="1"/>
      <p:bldP spid="24583" grpId="0" animBg="1"/>
      <p:bldP spid="24584" grpId="0" animBg="1"/>
      <p:bldP spid="24585" grpId="0" animBg="1"/>
      <p:bldP spid="24586" grpId="0" animBg="1"/>
      <p:bldP spid="24587" grpId="0" animBg="1"/>
      <p:bldP spid="24588" grpId="0" animBg="1"/>
      <p:bldP spid="24589" grpId="0" animBg="1"/>
      <p:bldP spid="24590" grpId="0"/>
      <p:bldP spid="24591" grpId="0"/>
      <p:bldP spid="24592" grpId="0"/>
      <p:bldP spid="24593" grpId="0"/>
      <p:bldP spid="24594" grpId="0" animBg="1"/>
      <p:bldP spid="24600" grpId="0" animBg="1"/>
      <p:bldP spid="24601" grpId="0" animBg="1"/>
      <p:bldP spid="24607" grpId="0"/>
      <p:bldP spid="24608" grpId="0" animBg="1"/>
      <p:bldP spid="24609" grpId="0" animBg="1"/>
      <p:bldP spid="24610" grpId="0"/>
      <p:bldP spid="24611" grpId="0" animBg="1"/>
      <p:bldP spid="24612" grpId="0" animBg="1"/>
      <p:bldP spid="24613" grpId="0" animBg="1"/>
      <p:bldP spid="24614" grpId="0" animBg="1"/>
      <p:bldP spid="2" grpId="0" animBg="1"/>
      <p:bldP spid="2" grpId="1" animBg="1"/>
      <p:bldP spid="30" grpId="0" animBg="1"/>
    </p:bld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6D4AB41-BE09-44A6-AC4F-5A3EB20B1BE8}" type="slidenum">
              <a:rPr lang="zh-CN" altLang="en-US"/>
              <a:pPr>
                <a:defRPr/>
              </a:pPr>
              <a:t>140</a:t>
            </a:fld>
            <a:endParaRPr lang="en-US" altLang="zh-CN"/>
          </a:p>
        </p:txBody>
      </p:sp>
      <p:sp>
        <p:nvSpPr>
          <p:cNvPr id="39939" name="Rectangle 2"/>
          <p:cNvSpPr>
            <a:spLocks noGrp="1" noChangeArrowheads="1"/>
          </p:cNvSpPr>
          <p:nvPr>
            <p:ph type="title"/>
          </p:nvPr>
        </p:nvSpPr>
        <p:spPr>
          <a:xfrm>
            <a:off x="503932" y="71735"/>
            <a:ext cx="8223277" cy="900612"/>
          </a:xfrm>
        </p:spPr>
        <p:txBody>
          <a:bodyPr/>
          <a:lstStyle/>
          <a:p>
            <a:pPr eaLnBrk="1" hangingPunct="1"/>
            <a:r>
              <a:rPr lang="zh-CN" altLang="en-US" dirty="0"/>
              <a:t>重复前缀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3275" y="1402984"/>
            <a:ext cx="6306914" cy="4111611"/>
          </a:xfrm>
        </p:spPr>
        <p:txBody>
          <a:bodyPr/>
          <a:lstStyle/>
          <a:p>
            <a:pPr eaLnBrk="1" hangingPunct="1"/>
            <a:r>
              <a:rPr lang="zh-CN" altLang="en-US" dirty="0"/>
              <a:t>无条件重复</a:t>
            </a:r>
            <a:endParaRPr lang="en-US" altLang="zh-CN" dirty="0"/>
          </a:p>
          <a:p>
            <a:pPr lvl="1" eaLnBrk="1" hangingPunct="1">
              <a:spcAft>
                <a:spcPct val="20000"/>
              </a:spcAft>
            </a:pPr>
            <a:r>
              <a:rPr lang="en-US" altLang="zh-CN" sz="2800" dirty="0"/>
              <a:t>REP</a:t>
            </a:r>
            <a:endParaRPr lang="zh-CN" altLang="en-US" sz="2800" dirty="0"/>
          </a:p>
          <a:p>
            <a:pPr eaLnBrk="1" hangingPunct="1">
              <a:lnSpc>
                <a:spcPct val="115000"/>
              </a:lnSpc>
            </a:pPr>
            <a:r>
              <a:rPr kumimoji="1" lang="zh-CN" altLang="en-US" dirty="0"/>
              <a:t>条件重复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</a:pPr>
            <a:r>
              <a:rPr lang="en-US" altLang="zh-CN" dirty="0"/>
              <a:t>REPE     </a:t>
            </a:r>
            <a:r>
              <a:rPr lang="zh-CN" altLang="en-US" dirty="0"/>
              <a:t>相等重复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</a:pPr>
            <a:r>
              <a:rPr lang="en-US" altLang="zh-CN" dirty="0"/>
              <a:t>REPZ     </a:t>
            </a:r>
            <a:r>
              <a:rPr lang="zh-CN" altLang="en-US" dirty="0"/>
              <a:t>为零重复</a:t>
            </a:r>
          </a:p>
          <a:p>
            <a:pPr lvl="1" eaLnBrk="1" hangingPunct="1">
              <a:lnSpc>
                <a:spcPct val="115000"/>
              </a:lnSpc>
              <a:spcBef>
                <a:spcPct val="35000"/>
              </a:spcBef>
            </a:pPr>
            <a:r>
              <a:rPr lang="en-US" altLang="zh-CN" dirty="0"/>
              <a:t>REPNE  </a:t>
            </a:r>
            <a:r>
              <a:rPr lang="zh-CN" altLang="en-US" dirty="0"/>
              <a:t>不相等重复</a:t>
            </a:r>
          </a:p>
          <a:p>
            <a:pPr lvl="1" eaLnBrk="1" hangingPunct="1">
              <a:lnSpc>
                <a:spcPct val="115000"/>
              </a:lnSpc>
            </a:pPr>
            <a:r>
              <a:rPr lang="en-US" altLang="zh-CN" dirty="0"/>
              <a:t>REPNZ  </a:t>
            </a:r>
            <a:r>
              <a:rPr lang="zh-CN" altLang="en-US" dirty="0"/>
              <a:t>不为零重复</a:t>
            </a:r>
          </a:p>
        </p:txBody>
      </p:sp>
      <p:sp>
        <p:nvSpPr>
          <p:cNvPr id="100356" name="AutoShape 4"/>
          <p:cNvSpPr>
            <a:spLocks/>
          </p:cNvSpPr>
          <p:nvPr/>
        </p:nvSpPr>
        <p:spPr bwMode="auto">
          <a:xfrm>
            <a:off x="4320356" y="3268655"/>
            <a:ext cx="159138" cy="763520"/>
          </a:xfrm>
          <a:prstGeom prst="rightBrace">
            <a:avLst>
              <a:gd name="adj1" fmla="val 44649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00357" name="AutoShape 5"/>
          <p:cNvSpPr>
            <a:spLocks/>
          </p:cNvSpPr>
          <p:nvPr/>
        </p:nvSpPr>
        <p:spPr bwMode="auto">
          <a:xfrm>
            <a:off x="4465187" y="4421868"/>
            <a:ext cx="227820" cy="610516"/>
          </a:xfrm>
          <a:prstGeom prst="rightBrace">
            <a:avLst>
              <a:gd name="adj1" fmla="val 24939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endParaRPr lang="zh-CN" altLang="en-US"/>
          </a:p>
        </p:txBody>
      </p:sp>
      <p:sp>
        <p:nvSpPr>
          <p:cNvPr id="100360" name="Text Box 8"/>
          <p:cNvSpPr txBox="1">
            <a:spLocks noChangeArrowheads="1"/>
          </p:cNvSpPr>
          <p:nvPr/>
        </p:nvSpPr>
        <p:spPr bwMode="auto">
          <a:xfrm>
            <a:off x="4536380" y="3426494"/>
            <a:ext cx="43924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400" b="1" dirty="0">
                <a:latin typeface="Times New Roman" pitchFamily="18" charset="0"/>
              </a:rPr>
              <a:t>CX</a:t>
            </a:r>
            <a:r>
              <a:rPr kumimoji="1" lang="en-US" altLang="zh-CN" sz="2400" b="1" dirty="0">
                <a:latin typeface="Times New Roman" pitchFamily="18" charset="0"/>
                <a:cs typeface="Times New Roman" pitchFamily="18" charset="0"/>
              </a:rPr>
              <a:t>≠0    </a:t>
            </a:r>
            <a:r>
              <a:rPr kumimoji="1" lang="en-US" altLang="zh-CN" sz="2400" b="1" dirty="0">
                <a:latin typeface="Times New Roman" pitchFamily="18" charset="0"/>
              </a:rPr>
              <a:t>ZF=1</a:t>
            </a:r>
            <a:r>
              <a:rPr kumimoji="1" lang="zh-CN" altLang="en-US" sz="2400" b="1" dirty="0">
                <a:latin typeface="Times New Roman" pitchFamily="18" charset="0"/>
              </a:rPr>
              <a:t>，两条指令等价</a:t>
            </a:r>
            <a:endParaRPr kumimoji="1" lang="en-US" altLang="zh-CN" sz="2400" b="1" dirty="0">
              <a:latin typeface="Times New Roman" pitchFamily="18" charset="0"/>
            </a:endParaRPr>
          </a:p>
        </p:txBody>
      </p:sp>
      <p:sp>
        <p:nvSpPr>
          <p:cNvPr id="100361" name="Text Box 9"/>
          <p:cNvSpPr txBox="1">
            <a:spLocks noChangeArrowheads="1"/>
          </p:cNvSpPr>
          <p:nvPr/>
        </p:nvSpPr>
        <p:spPr bwMode="auto">
          <a:xfrm>
            <a:off x="4680396" y="4494772"/>
            <a:ext cx="439248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400" b="1" dirty="0">
                <a:latin typeface="Times New Roman" pitchFamily="18" charset="0"/>
              </a:rPr>
              <a:t>CX</a:t>
            </a:r>
            <a:r>
              <a:rPr kumimoji="1" lang="en-US" altLang="zh-CN" sz="2400" b="1" dirty="0">
                <a:latin typeface="Times New Roman" pitchFamily="18" charset="0"/>
                <a:cs typeface="Times New Roman" pitchFamily="18" charset="0"/>
              </a:rPr>
              <a:t>≠0     </a:t>
            </a:r>
            <a:r>
              <a:rPr kumimoji="1" lang="en-US" altLang="zh-CN" sz="2400" b="1" dirty="0">
                <a:latin typeface="Times New Roman" pitchFamily="18" charset="0"/>
              </a:rPr>
              <a:t>ZF=0</a:t>
            </a:r>
            <a:r>
              <a:rPr kumimoji="1" lang="zh-CN" altLang="en-US" sz="2400" b="1" dirty="0">
                <a:latin typeface="Times New Roman" pitchFamily="18" charset="0"/>
              </a:rPr>
              <a:t> ，两条指令等价</a:t>
            </a:r>
            <a:endParaRPr kumimoji="1" lang="en-US" altLang="zh-CN" sz="2400" b="1" dirty="0">
              <a:latin typeface="Times New Roman" pitchFamily="18" charset="0"/>
            </a:endParaRPr>
          </a:p>
        </p:txBody>
      </p:sp>
      <p:sp>
        <p:nvSpPr>
          <p:cNvPr id="100362" name="Text Box 10"/>
          <p:cNvSpPr txBox="1">
            <a:spLocks noChangeArrowheads="1"/>
          </p:cNvSpPr>
          <p:nvPr/>
        </p:nvSpPr>
        <p:spPr bwMode="auto">
          <a:xfrm>
            <a:off x="3592030" y="1991586"/>
            <a:ext cx="241220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kumimoji="1" lang="en-US" altLang="zh-CN" sz="2400" b="1" dirty="0">
                <a:latin typeface="Times New Roman" pitchFamily="18" charset="0"/>
              </a:rPr>
              <a:t>CX</a:t>
            </a:r>
            <a:r>
              <a:rPr kumimoji="1" lang="en-US" altLang="zh-CN" sz="2400" b="1" dirty="0">
                <a:latin typeface="Times New Roman" pitchFamily="18" charset="0"/>
                <a:cs typeface="Times New Roman" pitchFamily="18" charset="0"/>
              </a:rPr>
              <a:t>≠0  </a:t>
            </a:r>
            <a:r>
              <a:rPr kumimoji="1" lang="zh-CN" altLang="en-US" sz="2400" b="1" dirty="0">
                <a:latin typeface="Times New Roman" pitchFamily="18" charset="0"/>
              </a:rPr>
              <a:t>重复</a:t>
            </a:r>
          </a:p>
        </p:txBody>
      </p:sp>
      <p:sp>
        <p:nvSpPr>
          <p:cNvPr id="100363" name="Line 11"/>
          <p:cNvSpPr>
            <a:spLocks noChangeShapeType="1"/>
          </p:cNvSpPr>
          <p:nvPr/>
        </p:nvSpPr>
        <p:spPr bwMode="auto">
          <a:xfrm>
            <a:off x="2728626" y="2219475"/>
            <a:ext cx="80406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7704732" y="1943943"/>
            <a:ext cx="1521578" cy="97257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marL="0" lvl="1" algn="ctr">
              <a:lnSpc>
                <a:spcPct val="130000"/>
              </a:lnSpc>
            </a:pPr>
            <a:r>
              <a:rPr lang="zh-CN" altLang="en-US" sz="2200" b="1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前缀不影响标志位</a:t>
            </a:r>
          </a:p>
        </p:txBody>
      </p:sp>
    </p:spTree>
    <p:extLst>
      <p:ext uri="{BB962C8B-B14F-4D97-AF65-F5344CB8AC3E}">
        <p14:creationId xmlns:p14="http://schemas.microsoft.com/office/powerpoint/2010/main" val="6133026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0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0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0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0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03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00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00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03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003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 nodeType="clickPar">
                      <p:stCondLst>
                        <p:cond delay="indefinite"/>
                      </p:stCondLst>
                      <p:childTnLst>
                        <p:par>
                          <p:cTn id="5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00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00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6" grpId="0" animBg="1"/>
      <p:bldP spid="100357" grpId="0" animBg="1"/>
      <p:bldP spid="100360" grpId="0"/>
      <p:bldP spid="100361" grpId="0"/>
      <p:bldP spid="100362" grpId="0"/>
      <p:bldP spid="100363" grpId="0" animBg="1"/>
      <p:bldP spid="11" grpId="0" animBg="1"/>
    </p:bld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A86174C-6D40-4284-9A70-F1210271F050}" type="slidenum">
              <a:rPr lang="zh-CN" altLang="en-US"/>
              <a:pPr>
                <a:defRPr/>
              </a:pPr>
              <a:t>141</a:t>
            </a:fld>
            <a:endParaRPr lang="en-US" altLang="zh-CN"/>
          </a:p>
        </p:txBody>
      </p:sp>
      <p:sp>
        <p:nvSpPr>
          <p:cNvPr id="40963" name="Rectangle 2"/>
          <p:cNvSpPr>
            <a:spLocks noGrp="1" noChangeArrowheads="1"/>
          </p:cNvSpPr>
          <p:nvPr>
            <p:ph type="title"/>
          </p:nvPr>
        </p:nvSpPr>
        <p:spPr>
          <a:xfrm>
            <a:off x="309403" y="344840"/>
            <a:ext cx="8223277" cy="662999"/>
          </a:xfrm>
        </p:spPr>
        <p:txBody>
          <a:bodyPr/>
          <a:lstStyle/>
          <a:p>
            <a:pPr eaLnBrk="1" hangingPunct="1"/>
            <a:r>
              <a:rPr lang="zh-CN" altLang="en-US" dirty="0"/>
              <a:t>串操作指令</a:t>
            </a:r>
          </a:p>
        </p:txBody>
      </p:sp>
      <p:sp>
        <p:nvSpPr>
          <p:cNvPr id="409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4824413" cy="3384091"/>
          </a:xfrm>
        </p:spPr>
        <p:txBody>
          <a:bodyPr/>
          <a:lstStyle/>
          <a:p>
            <a:pPr eaLnBrk="1" hangingPunct="1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串传送 </a:t>
            </a:r>
            <a:r>
              <a:rPr lang="en-US" altLang="zh-CN" dirty="0">
                <a:solidFill>
                  <a:schemeClr val="tx1"/>
                </a:solidFill>
              </a:rPr>
              <a:t>MOVS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串比较 </a:t>
            </a:r>
            <a:r>
              <a:rPr lang="en-US" altLang="zh-CN" dirty="0">
                <a:solidFill>
                  <a:schemeClr val="tx1"/>
                </a:solidFill>
              </a:rPr>
              <a:t>CMPS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串扫描 </a:t>
            </a:r>
            <a:r>
              <a:rPr lang="en-US" altLang="zh-CN" dirty="0">
                <a:solidFill>
                  <a:schemeClr val="tx1"/>
                </a:solidFill>
              </a:rPr>
              <a:t>SCAS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串装入 </a:t>
            </a:r>
            <a:r>
              <a:rPr lang="en-US" altLang="zh-CN" dirty="0">
                <a:solidFill>
                  <a:schemeClr val="tx1"/>
                </a:solidFill>
              </a:rPr>
              <a:t>LODS</a:t>
            </a:r>
          </a:p>
          <a:p>
            <a:pPr eaLnBrk="1" hangingPunct="1">
              <a:lnSpc>
                <a:spcPct val="120000"/>
              </a:lnSpc>
            </a:pPr>
            <a:r>
              <a:rPr lang="zh-CN" altLang="en-US" dirty="0">
                <a:solidFill>
                  <a:schemeClr val="tx1"/>
                </a:solidFill>
              </a:rPr>
              <a:t>串送存 </a:t>
            </a:r>
            <a:r>
              <a:rPr lang="en-US" altLang="zh-CN" dirty="0">
                <a:solidFill>
                  <a:schemeClr val="tx1"/>
                </a:solidFill>
              </a:rPr>
              <a:t>STOS</a:t>
            </a:r>
          </a:p>
        </p:txBody>
      </p:sp>
    </p:spTree>
    <p:extLst>
      <p:ext uri="{BB962C8B-B14F-4D97-AF65-F5344CB8AC3E}">
        <p14:creationId xmlns:p14="http://schemas.microsoft.com/office/powerpoint/2010/main" val="190910174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096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409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AutoShape 2"/>
          <p:cNvSpPr>
            <a:spLocks noChangeArrowheads="1"/>
          </p:cNvSpPr>
          <p:nvPr/>
        </p:nvSpPr>
        <p:spPr bwMode="auto">
          <a:xfrm>
            <a:off x="4164738" y="5044821"/>
            <a:ext cx="3296682" cy="792022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title"/>
          </p:nvPr>
        </p:nvSpPr>
        <p:spPr>
          <a:xfrm>
            <a:off x="336155" y="143743"/>
            <a:ext cx="4632273" cy="913524"/>
          </a:xfrm>
        </p:spPr>
        <p:txBody>
          <a:bodyPr/>
          <a:lstStyle/>
          <a:p>
            <a:pPr eaLnBrk="1" hangingPunct="1"/>
            <a:r>
              <a:rPr lang="zh-CN" altLang="en-US" dirty="0"/>
              <a:t>串操作指令流程</a:t>
            </a:r>
            <a:endParaRPr lang="en-US" altLang="zh-CN" sz="3200" dirty="0">
              <a:solidFill>
                <a:schemeClr val="tx1"/>
              </a:solidFill>
            </a:endParaRPr>
          </a:p>
        </p:txBody>
      </p:sp>
      <p:sp>
        <p:nvSpPr>
          <p:cNvPr id="140292" name="Rectangle 4"/>
          <p:cNvSpPr>
            <a:spLocks noChangeArrowheads="1"/>
          </p:cNvSpPr>
          <p:nvPr/>
        </p:nvSpPr>
        <p:spPr bwMode="auto">
          <a:xfrm>
            <a:off x="626835" y="1816732"/>
            <a:ext cx="2331799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293" name="Rectangle 5"/>
          <p:cNvSpPr>
            <a:spLocks noChangeArrowheads="1"/>
          </p:cNvSpPr>
          <p:nvPr/>
        </p:nvSpPr>
        <p:spPr bwMode="auto">
          <a:xfrm>
            <a:off x="626835" y="2896762"/>
            <a:ext cx="2331799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294" name="Text Box 6"/>
          <p:cNvSpPr txBox="1">
            <a:spLocks noChangeArrowheads="1"/>
          </p:cNvSpPr>
          <p:nvPr/>
        </p:nvSpPr>
        <p:spPr bwMode="auto">
          <a:xfrm>
            <a:off x="901558" y="1879735"/>
            <a:ext cx="178570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取源串地址</a:t>
            </a:r>
          </a:p>
        </p:txBody>
      </p:sp>
      <p:sp>
        <p:nvSpPr>
          <p:cNvPr id="140295" name="Text Box 7"/>
          <p:cNvSpPr txBox="1">
            <a:spLocks noChangeArrowheads="1"/>
          </p:cNvSpPr>
          <p:nvPr/>
        </p:nvSpPr>
        <p:spPr bwMode="auto">
          <a:xfrm>
            <a:off x="782623" y="3006266"/>
            <a:ext cx="194149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取目标串地址</a:t>
            </a:r>
          </a:p>
        </p:txBody>
      </p:sp>
      <p:sp>
        <p:nvSpPr>
          <p:cNvPr id="140296" name="Rectangle 8"/>
          <p:cNvSpPr>
            <a:spLocks noChangeArrowheads="1"/>
          </p:cNvSpPr>
          <p:nvPr/>
        </p:nvSpPr>
        <p:spPr bwMode="auto">
          <a:xfrm>
            <a:off x="626835" y="3976792"/>
            <a:ext cx="2331799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297" name="Text Box 9"/>
          <p:cNvSpPr txBox="1">
            <a:spLocks noChangeArrowheads="1"/>
          </p:cNvSpPr>
          <p:nvPr/>
        </p:nvSpPr>
        <p:spPr bwMode="auto">
          <a:xfrm>
            <a:off x="1018820" y="4039794"/>
            <a:ext cx="14774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设串长度</a:t>
            </a:r>
          </a:p>
        </p:txBody>
      </p:sp>
      <p:sp>
        <p:nvSpPr>
          <p:cNvPr id="140298" name="Rectangle 10"/>
          <p:cNvSpPr>
            <a:spLocks noChangeArrowheads="1"/>
          </p:cNvSpPr>
          <p:nvPr/>
        </p:nvSpPr>
        <p:spPr bwMode="auto">
          <a:xfrm>
            <a:off x="4405959" y="2020738"/>
            <a:ext cx="2894648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299" name="Text Box 11"/>
          <p:cNvSpPr txBox="1">
            <a:spLocks noChangeArrowheads="1"/>
          </p:cNvSpPr>
          <p:nvPr/>
        </p:nvSpPr>
        <p:spPr bwMode="auto">
          <a:xfrm>
            <a:off x="4417684" y="2115241"/>
            <a:ext cx="289464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完成一个字节或字操作</a:t>
            </a:r>
          </a:p>
        </p:txBody>
      </p:sp>
      <p:sp>
        <p:nvSpPr>
          <p:cNvPr id="140300" name="Rectangle 12"/>
          <p:cNvSpPr>
            <a:spLocks noChangeArrowheads="1"/>
          </p:cNvSpPr>
          <p:nvPr/>
        </p:nvSpPr>
        <p:spPr bwMode="auto">
          <a:xfrm>
            <a:off x="4405959" y="3028765"/>
            <a:ext cx="2894648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301" name="Text Box 13"/>
          <p:cNvSpPr txBox="1">
            <a:spLocks noChangeArrowheads="1"/>
          </p:cNvSpPr>
          <p:nvPr/>
        </p:nvSpPr>
        <p:spPr bwMode="auto">
          <a:xfrm>
            <a:off x="4776165" y="3100768"/>
            <a:ext cx="203027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修改地址指针</a:t>
            </a:r>
          </a:p>
        </p:txBody>
      </p:sp>
      <p:sp>
        <p:nvSpPr>
          <p:cNvPr id="140302" name="Rectangle 14"/>
          <p:cNvSpPr>
            <a:spLocks noChangeArrowheads="1"/>
          </p:cNvSpPr>
          <p:nvPr/>
        </p:nvSpPr>
        <p:spPr bwMode="auto">
          <a:xfrm>
            <a:off x="4405959" y="4036793"/>
            <a:ext cx="2894648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303" name="Text Box 15"/>
          <p:cNvSpPr txBox="1">
            <a:spLocks noChangeArrowheads="1"/>
          </p:cNvSpPr>
          <p:nvPr/>
        </p:nvSpPr>
        <p:spPr bwMode="auto">
          <a:xfrm>
            <a:off x="4776165" y="4108795"/>
            <a:ext cx="203027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修改串长度值</a:t>
            </a:r>
          </a:p>
        </p:txBody>
      </p:sp>
      <p:sp>
        <p:nvSpPr>
          <p:cNvPr id="140304" name="Text Box 16"/>
          <p:cNvSpPr txBox="1">
            <a:spLocks noChangeArrowheads="1"/>
          </p:cNvSpPr>
          <p:nvPr/>
        </p:nvSpPr>
        <p:spPr bwMode="auto">
          <a:xfrm>
            <a:off x="4776165" y="5233826"/>
            <a:ext cx="201017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传送完否？</a:t>
            </a:r>
          </a:p>
        </p:txBody>
      </p:sp>
      <p:sp>
        <p:nvSpPr>
          <p:cNvPr id="140305" name="Line 17"/>
          <p:cNvSpPr>
            <a:spLocks noChangeShapeType="1"/>
          </p:cNvSpPr>
          <p:nvPr/>
        </p:nvSpPr>
        <p:spPr bwMode="auto">
          <a:xfrm>
            <a:off x="5772875" y="1588728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06" name="Line 18"/>
          <p:cNvSpPr>
            <a:spLocks noChangeShapeType="1"/>
          </p:cNvSpPr>
          <p:nvPr/>
        </p:nvSpPr>
        <p:spPr bwMode="auto">
          <a:xfrm>
            <a:off x="5772875" y="2596755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07" name="Line 19"/>
          <p:cNvSpPr>
            <a:spLocks noChangeShapeType="1"/>
          </p:cNvSpPr>
          <p:nvPr/>
        </p:nvSpPr>
        <p:spPr bwMode="auto">
          <a:xfrm>
            <a:off x="5772875" y="3604782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08" name="Line 20"/>
          <p:cNvSpPr>
            <a:spLocks noChangeShapeType="1"/>
          </p:cNvSpPr>
          <p:nvPr/>
        </p:nvSpPr>
        <p:spPr bwMode="auto">
          <a:xfrm>
            <a:off x="5772875" y="4612810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09" name="Line 21"/>
          <p:cNvSpPr>
            <a:spLocks noChangeShapeType="1"/>
          </p:cNvSpPr>
          <p:nvPr/>
        </p:nvSpPr>
        <p:spPr bwMode="auto">
          <a:xfrm flipH="1">
            <a:off x="5809727" y="5836843"/>
            <a:ext cx="0" cy="33900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10" name="Line 22"/>
          <p:cNvSpPr>
            <a:spLocks noChangeShapeType="1"/>
          </p:cNvSpPr>
          <p:nvPr/>
        </p:nvSpPr>
        <p:spPr bwMode="auto">
          <a:xfrm>
            <a:off x="7461419" y="5449831"/>
            <a:ext cx="770566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1" name="Line 23"/>
          <p:cNvSpPr>
            <a:spLocks noChangeShapeType="1"/>
          </p:cNvSpPr>
          <p:nvPr/>
        </p:nvSpPr>
        <p:spPr bwMode="auto">
          <a:xfrm flipV="1">
            <a:off x="8265487" y="1588728"/>
            <a:ext cx="0" cy="384910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2" name="Line 24"/>
          <p:cNvSpPr>
            <a:spLocks noChangeShapeType="1"/>
          </p:cNvSpPr>
          <p:nvPr/>
        </p:nvSpPr>
        <p:spPr bwMode="auto">
          <a:xfrm flipH="1">
            <a:off x="5772875" y="1588727"/>
            <a:ext cx="2499314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3" name="Line 25"/>
          <p:cNvSpPr>
            <a:spLocks noChangeShapeType="1"/>
          </p:cNvSpPr>
          <p:nvPr/>
        </p:nvSpPr>
        <p:spPr bwMode="auto">
          <a:xfrm>
            <a:off x="1787708" y="2392748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14" name="Line 26"/>
          <p:cNvSpPr>
            <a:spLocks noChangeShapeType="1"/>
          </p:cNvSpPr>
          <p:nvPr/>
        </p:nvSpPr>
        <p:spPr bwMode="auto">
          <a:xfrm>
            <a:off x="1812836" y="3472778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40315" name="Line 27"/>
          <p:cNvSpPr>
            <a:spLocks noChangeShapeType="1"/>
          </p:cNvSpPr>
          <p:nvPr/>
        </p:nvSpPr>
        <p:spPr bwMode="auto">
          <a:xfrm>
            <a:off x="1812836" y="5656838"/>
            <a:ext cx="0" cy="204005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6" name="Line 28"/>
          <p:cNvSpPr>
            <a:spLocks noChangeShapeType="1"/>
          </p:cNvSpPr>
          <p:nvPr/>
        </p:nvSpPr>
        <p:spPr bwMode="auto">
          <a:xfrm>
            <a:off x="1799435" y="5875843"/>
            <a:ext cx="1633264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7" name="Line 29"/>
          <p:cNvSpPr>
            <a:spLocks noChangeShapeType="1"/>
          </p:cNvSpPr>
          <p:nvPr/>
        </p:nvSpPr>
        <p:spPr bwMode="auto">
          <a:xfrm flipV="1">
            <a:off x="3437725" y="1600728"/>
            <a:ext cx="0" cy="4260115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0318" name="Line 30"/>
          <p:cNvSpPr>
            <a:spLocks noChangeShapeType="1"/>
          </p:cNvSpPr>
          <p:nvPr/>
        </p:nvSpPr>
        <p:spPr bwMode="auto">
          <a:xfrm>
            <a:off x="3441076" y="1600727"/>
            <a:ext cx="233179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4047" name="Rectangle 31"/>
          <p:cNvSpPr>
            <a:spLocks noChangeArrowheads="1"/>
          </p:cNvSpPr>
          <p:nvPr/>
        </p:nvSpPr>
        <p:spPr bwMode="auto">
          <a:xfrm>
            <a:off x="4003925" y="1516726"/>
            <a:ext cx="4502786" cy="4411619"/>
          </a:xfrm>
          <a:prstGeom prst="rect">
            <a:avLst/>
          </a:prstGeom>
          <a:noFill/>
          <a:ln w="19050">
            <a:solidFill>
              <a:schemeClr val="tx1"/>
            </a:solidFill>
            <a:prstDash val="dash"/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40320" name="Text Box 32"/>
          <p:cNvSpPr txBox="1">
            <a:spLocks noChangeArrowheads="1"/>
          </p:cNvSpPr>
          <p:nvPr/>
        </p:nvSpPr>
        <p:spPr bwMode="auto">
          <a:xfrm>
            <a:off x="7592080" y="5044821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</a:rPr>
              <a:t>N</a:t>
            </a:r>
          </a:p>
        </p:txBody>
      </p:sp>
      <p:sp>
        <p:nvSpPr>
          <p:cNvPr id="140321" name="Text Box 33"/>
          <p:cNvSpPr txBox="1">
            <a:spLocks noChangeArrowheads="1"/>
          </p:cNvSpPr>
          <p:nvPr/>
        </p:nvSpPr>
        <p:spPr bwMode="auto">
          <a:xfrm>
            <a:off x="5225102" y="5751340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</a:rPr>
              <a:t>Y</a:t>
            </a:r>
          </a:p>
        </p:txBody>
      </p:sp>
      <p:sp>
        <p:nvSpPr>
          <p:cNvPr id="140322" name="Rectangle 34"/>
          <p:cNvSpPr>
            <a:spLocks noChangeArrowheads="1"/>
          </p:cNvSpPr>
          <p:nvPr/>
        </p:nvSpPr>
        <p:spPr bwMode="auto">
          <a:xfrm>
            <a:off x="678764" y="5080821"/>
            <a:ext cx="2331799" cy="576016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40323" name="Text Box 35"/>
          <p:cNvSpPr txBox="1">
            <a:spLocks noChangeArrowheads="1"/>
          </p:cNvSpPr>
          <p:nvPr/>
        </p:nvSpPr>
        <p:spPr bwMode="auto">
          <a:xfrm>
            <a:off x="866380" y="5143824"/>
            <a:ext cx="172874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设操作方向</a:t>
            </a:r>
          </a:p>
        </p:txBody>
      </p:sp>
      <p:sp>
        <p:nvSpPr>
          <p:cNvPr id="140324" name="Line 36"/>
          <p:cNvSpPr>
            <a:spLocks noChangeShapeType="1"/>
          </p:cNvSpPr>
          <p:nvPr/>
        </p:nvSpPr>
        <p:spPr bwMode="auto">
          <a:xfrm>
            <a:off x="1812836" y="4567807"/>
            <a:ext cx="0" cy="50401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矩形标注 1"/>
          <p:cNvSpPr/>
          <p:nvPr/>
        </p:nvSpPr>
        <p:spPr bwMode="auto">
          <a:xfrm>
            <a:off x="7096613" y="275905"/>
            <a:ext cx="2241325" cy="896148"/>
          </a:xfrm>
          <a:prstGeom prst="wedgeRectCallout">
            <a:avLst>
              <a:gd name="adj1" fmla="val -52235"/>
              <a:gd name="adj2" fmla="val 122357"/>
            </a:avLst>
          </a:prstGeom>
          <a:solidFill>
            <a:schemeClr val="bg1"/>
          </a:solidFill>
          <a:ln w="12700" cap="sq" cmpd="sng" algn="ctr">
            <a:solidFill>
              <a:srgbClr val="FF0000"/>
            </a:solidFill>
            <a:prstDash val="solid"/>
            <a:round/>
            <a:headEnd type="none" w="sm" len="sm"/>
            <a:tailEnd type="triangle" w="lg" len="lg"/>
          </a:ln>
          <a:effectLst/>
        </p:spPr>
        <p:txBody>
          <a:bodyPr/>
          <a:lstStyle/>
          <a:p>
            <a:pPr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虚线框内部分可由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条带重复前缀的串操作指令实现</a:t>
            </a:r>
          </a:p>
        </p:txBody>
      </p:sp>
    </p:spTree>
    <p:extLst>
      <p:ext uri="{BB962C8B-B14F-4D97-AF65-F5344CB8AC3E}">
        <p14:creationId xmlns:p14="http://schemas.microsoft.com/office/powerpoint/2010/main" val="26307510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140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40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14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5" presetClass="emph" presetSubtype="0" repeatCount="5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214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404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47" grpId="0" animBg="1"/>
      <p:bldP spid="214047" grpId="1" animBg="1"/>
      <p:bldP spid="2" grpId="0" animBg="1"/>
    </p:bld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D13CBB3-3E9B-4651-9D35-14FCE17AB585}" type="slidenum">
              <a:rPr lang="zh-CN" altLang="en-US"/>
              <a:pPr>
                <a:defRPr/>
              </a:pPr>
              <a:t>143</a:t>
            </a:fld>
            <a:endParaRPr lang="en-US" altLang="zh-CN"/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>
          <a:xfrm>
            <a:off x="503932" y="143743"/>
            <a:ext cx="8223277" cy="831678"/>
          </a:xfrm>
        </p:spPr>
        <p:txBody>
          <a:bodyPr/>
          <a:lstStyle/>
          <a:p>
            <a:pPr eaLnBrk="1" hangingPunct="1"/>
            <a:r>
              <a:rPr lang="en-US" altLang="zh-CN" sz="3600" b="1" dirty="0">
                <a:latin typeface="+mj-lt"/>
              </a:rPr>
              <a:t>1. </a:t>
            </a:r>
            <a:r>
              <a:rPr lang="zh-CN" altLang="en-US" dirty="0"/>
              <a:t>串传送指令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439887"/>
            <a:ext cx="8201502" cy="2205904"/>
          </a:xfrm>
        </p:spPr>
        <p:txBody>
          <a:bodyPr/>
          <a:lstStyle/>
          <a:p>
            <a:pPr eaLnBrk="1" hangingPunct="1">
              <a:spcAft>
                <a:spcPct val="20000"/>
              </a:spcAft>
            </a:pPr>
            <a:r>
              <a:rPr lang="zh-CN" altLang="en-US" dirty="0"/>
              <a:t>格式：</a:t>
            </a:r>
            <a:endParaRPr lang="en-US" altLang="zh-CN" dirty="0"/>
          </a:p>
          <a:p>
            <a:pPr lvl="1" eaLnBrk="1" hangingPunct="1">
              <a:spcAft>
                <a:spcPct val="20000"/>
              </a:spcAft>
            </a:pPr>
            <a:r>
              <a:rPr lang="en-US" altLang="zh-CN" dirty="0"/>
              <a:t>MOVS    OPRD1，OPRD2</a:t>
            </a:r>
          </a:p>
          <a:p>
            <a:pPr lvl="1" eaLnBrk="1" hangingPunct="1">
              <a:spcAft>
                <a:spcPct val="20000"/>
              </a:spcAft>
            </a:pPr>
            <a:r>
              <a:rPr lang="en-US" altLang="zh-CN" dirty="0"/>
              <a:t>MOVSB                        </a:t>
            </a:r>
            <a:r>
              <a:rPr lang="zh-CN" altLang="en-US" dirty="0"/>
              <a:t>；一次完成一个</a:t>
            </a:r>
            <a:r>
              <a:rPr lang="en-US" altLang="zh-CN" dirty="0"/>
              <a:t>byte</a:t>
            </a:r>
            <a:r>
              <a:rPr lang="zh-CN" altLang="en-US" dirty="0"/>
              <a:t>的传送</a:t>
            </a:r>
            <a:endParaRPr lang="en-US" altLang="zh-CN" dirty="0"/>
          </a:p>
          <a:p>
            <a:pPr lvl="1" eaLnBrk="1" hangingPunct="1">
              <a:spcAft>
                <a:spcPct val="20000"/>
              </a:spcAft>
            </a:pPr>
            <a:r>
              <a:rPr lang="en-US" altLang="zh-CN" dirty="0"/>
              <a:t>MOVSW                       </a:t>
            </a:r>
            <a:r>
              <a:rPr lang="zh-CN" altLang="en-US" dirty="0"/>
              <a:t>；一次完成一个</a:t>
            </a:r>
            <a:r>
              <a:rPr lang="en-US" altLang="zh-CN" dirty="0"/>
              <a:t>word</a:t>
            </a:r>
            <a:r>
              <a:rPr lang="zh-CN" altLang="en-US" dirty="0"/>
              <a:t>的传送</a:t>
            </a:r>
            <a:endParaRPr lang="en-US" altLang="zh-CN" dirty="0"/>
          </a:p>
        </p:txBody>
      </p:sp>
      <p:sp>
        <p:nvSpPr>
          <p:cNvPr id="2" name="TextBox 1"/>
          <p:cNvSpPr txBox="1"/>
          <p:nvPr/>
        </p:nvSpPr>
        <p:spPr>
          <a:xfrm>
            <a:off x="932938" y="3838722"/>
            <a:ext cx="68453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舒体" panose="02010601030101010101" pitchFamily="2" charset="-122"/>
                <a:ea typeface="方正舒体" panose="02010601030101010101" pitchFamily="2" charset="-122"/>
              </a:rPr>
              <a:t>串传送指令常与无条件重复前缀连用</a:t>
            </a:r>
          </a:p>
        </p:txBody>
      </p:sp>
    </p:spTree>
    <p:extLst>
      <p:ext uri="{BB962C8B-B14F-4D97-AF65-F5344CB8AC3E}">
        <p14:creationId xmlns:p14="http://schemas.microsoft.com/office/powerpoint/2010/main" val="177727294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9B26D33-1C50-4CEA-94E3-A3C90108D97A}" type="slidenum">
              <a:rPr lang="zh-CN" altLang="en-US"/>
              <a:pPr>
                <a:defRPr/>
              </a:pPr>
              <a:t>144</a:t>
            </a:fld>
            <a:endParaRPr lang="en-US" altLang="zh-CN"/>
          </a:p>
        </p:txBody>
      </p:sp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>
          <a:xfrm>
            <a:off x="527871" y="344839"/>
            <a:ext cx="8223277" cy="693809"/>
          </a:xfrm>
        </p:spPr>
        <p:txBody>
          <a:bodyPr/>
          <a:lstStyle/>
          <a:p>
            <a:pPr eaLnBrk="1" hangingPunct="1"/>
            <a:r>
              <a:rPr lang="zh-CN" altLang="en-US" dirty="0"/>
              <a:t>串传送指令</a:t>
            </a:r>
          </a:p>
        </p:txBody>
      </p:sp>
      <p:sp>
        <p:nvSpPr>
          <p:cNvPr id="440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0693" y="1309922"/>
            <a:ext cx="8586129" cy="1769064"/>
          </a:xfrm>
        </p:spPr>
        <p:txBody>
          <a:bodyPr/>
          <a:lstStyle/>
          <a:p>
            <a:pPr eaLnBrk="1" hangingPunct="1">
              <a:lnSpc>
                <a:spcPct val="135000"/>
              </a:lnSpc>
              <a:spcAft>
                <a:spcPct val="20000"/>
              </a:spcAft>
            </a:pPr>
            <a:r>
              <a:rPr lang="zh-CN" altLang="en-US" dirty="0"/>
              <a:t>对比用</a:t>
            </a:r>
            <a:r>
              <a:rPr lang="en-US" altLang="zh-CN" dirty="0"/>
              <a:t>MOV</a:t>
            </a:r>
            <a:r>
              <a:rPr lang="zh-CN" altLang="en-US" dirty="0"/>
              <a:t>指令和</a:t>
            </a:r>
            <a:r>
              <a:rPr lang="en-US" altLang="zh-CN" dirty="0"/>
              <a:t>MOVS</a:t>
            </a:r>
            <a:r>
              <a:rPr lang="zh-CN" altLang="en-US" dirty="0"/>
              <a:t>指令实现将</a:t>
            </a:r>
            <a:r>
              <a:rPr lang="en-US" altLang="zh-CN" dirty="0"/>
              <a:t>20</a:t>
            </a:r>
            <a:r>
              <a:rPr lang="zh-CN" altLang="en-US" dirty="0"/>
              <a:t>0个字节数据从内存的一个区域送到另一个区域的程序段。</a:t>
            </a:r>
          </a:p>
        </p:txBody>
      </p:sp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1037630" y="2671249"/>
            <a:ext cx="3058555" cy="853439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lnSpc>
                <a:spcPct val="130000"/>
              </a:lnSpc>
              <a:spcBef>
                <a:spcPct val="50000"/>
              </a:spcBef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对比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P110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例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3-12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用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MOV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指令实现的程序例</a:t>
            </a:r>
            <a:endParaRPr lang="en-US" altLang="zh-C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Rectangle 2051"/>
          <p:cNvSpPr txBox="1">
            <a:spLocks noChangeArrowheads="1"/>
          </p:cNvSpPr>
          <p:nvPr/>
        </p:nvSpPr>
        <p:spPr bwMode="auto">
          <a:xfrm>
            <a:off x="5261348" y="2671249"/>
            <a:ext cx="2694441" cy="2994874"/>
          </a:xfrm>
          <a:prstGeom prst="rect">
            <a:avLst/>
          </a:prstGeom>
          <a:noFill/>
          <a:ln w="3175">
            <a:solidFill>
              <a:srgbClr val="7030A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华文中宋" pitchFamily="2" charset="-122"/>
                <a:ea typeface="华文中宋" pitchFamily="2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0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  SI，MEM1</a:t>
            </a: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20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LEA  DI，MEM2</a:t>
            </a: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20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  CX，200</a:t>
            </a: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2000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CLD</a:t>
            </a: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2000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REP  MOVSB</a:t>
            </a: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sz="2000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HLT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3E1C5DCC-DEFF-4E2E-B730-A8BE8152BC04}"/>
              </a:ext>
            </a:extLst>
          </p:cNvPr>
          <p:cNvSpPr/>
          <p:nvPr/>
        </p:nvSpPr>
        <p:spPr>
          <a:xfrm>
            <a:off x="527871" y="4118234"/>
            <a:ext cx="3943708" cy="86549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CLD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：设置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DF=0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，使得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、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递增；</a:t>
            </a:r>
            <a:endParaRPr lang="en-US" altLang="zh-CN" kern="0" dirty="0">
              <a:solidFill>
                <a:srgbClr val="A5002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 ea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</a:pP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STD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：设置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DF=1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，使得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、</a:t>
            </a:r>
            <a:r>
              <a:rPr lang="en-US" altLang="zh-CN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</a:t>
            </a:r>
            <a:r>
              <a:rPr lang="zh-CN" altLang="en-US" kern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递减；</a:t>
            </a:r>
            <a:endParaRPr lang="en-US" altLang="zh-CN" kern="0" dirty="0">
              <a:solidFill>
                <a:srgbClr val="A5002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44508439"/>
      </p:ext>
    </p:extLst>
  </p:cSld>
  <p:clrMapOvr>
    <a:masterClrMapping/>
  </p:clrMapOvr>
  <p:transition spd="med">
    <p:blinds/>
  </p:transition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800799" y="5979063"/>
            <a:ext cx="757091" cy="432011"/>
          </a:xfrm>
        </p:spPr>
        <p:txBody>
          <a:bodyPr/>
          <a:lstStyle/>
          <a:p>
            <a:pPr>
              <a:defRPr/>
            </a:pPr>
            <a:fld id="{8BE8246C-6E9D-4676-85E2-9DF61C5919E4}" type="slidenum">
              <a:rPr lang="zh-CN" altLang="en-US"/>
              <a:pPr>
                <a:defRPr/>
              </a:pPr>
              <a:t>145</a:t>
            </a:fld>
            <a:endParaRPr lang="en-US" altLang="zh-CN"/>
          </a:p>
        </p:txBody>
      </p:sp>
      <p:sp>
        <p:nvSpPr>
          <p:cNvPr id="46083" name="Rectangle 2"/>
          <p:cNvSpPr>
            <a:spLocks noGrp="1" noChangeArrowheads="1"/>
          </p:cNvSpPr>
          <p:nvPr>
            <p:ph type="title"/>
          </p:nvPr>
        </p:nvSpPr>
        <p:spPr>
          <a:xfrm>
            <a:off x="236580" y="206971"/>
            <a:ext cx="8223277" cy="762743"/>
          </a:xfrm>
        </p:spPr>
        <p:txBody>
          <a:bodyPr/>
          <a:lstStyle/>
          <a:p>
            <a:pPr eaLnBrk="1" hangingPunct="1"/>
            <a:r>
              <a:rPr lang="en-US" altLang="zh-CN" sz="3600" b="1" dirty="0">
                <a:latin typeface="+mj-lt"/>
              </a:rPr>
              <a:t>2. </a:t>
            </a:r>
            <a:r>
              <a:rPr lang="zh-CN" altLang="en-US" dirty="0"/>
              <a:t>串比较指令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1307" y="1266903"/>
            <a:ext cx="8510146" cy="2111055"/>
          </a:xfrm>
        </p:spPr>
        <p:txBody>
          <a:bodyPr/>
          <a:lstStyle/>
          <a:p>
            <a:pPr eaLnBrk="1" hangingPunct="1">
              <a:spcAft>
                <a:spcPct val="15000"/>
              </a:spcAft>
            </a:pPr>
            <a:r>
              <a:rPr lang="zh-CN" altLang="en-US" dirty="0"/>
              <a:t>格式：</a:t>
            </a:r>
            <a:endParaRPr lang="en-US" altLang="zh-CN" dirty="0"/>
          </a:p>
          <a:p>
            <a:pPr lvl="1" eaLnBrk="1" hangingPunct="1">
              <a:spcAft>
                <a:spcPct val="15000"/>
              </a:spcAft>
            </a:pPr>
            <a:r>
              <a:rPr lang="en-US" altLang="zh-CN" dirty="0"/>
              <a:t>CMPS    OPRD1，OPRD2</a:t>
            </a:r>
          </a:p>
          <a:p>
            <a:pPr lvl="1" eaLnBrk="1" hangingPunct="1">
              <a:spcAft>
                <a:spcPct val="15000"/>
              </a:spcAft>
            </a:pPr>
            <a:r>
              <a:rPr lang="en-US" altLang="zh-CN" dirty="0"/>
              <a:t>CMPSB</a:t>
            </a:r>
          </a:p>
          <a:p>
            <a:pPr lvl="1" eaLnBrk="1" hangingPunct="1">
              <a:spcAft>
                <a:spcPct val="15000"/>
              </a:spcAft>
            </a:pPr>
            <a:r>
              <a:rPr lang="en-US" altLang="zh-CN" dirty="0"/>
              <a:t>CMPSW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935980" y="3436191"/>
            <a:ext cx="7646387" cy="1388072"/>
          </a:xfrm>
          <a:prstGeom prst="rect">
            <a:avLst/>
          </a:prstGeom>
          <a:noFill/>
          <a:ln w="3175">
            <a:solidFill>
              <a:schemeClr val="bg1">
                <a:lumMod val="65000"/>
              </a:schemeClr>
            </a:solidFill>
          </a:ln>
        </p:spPr>
        <p:txBody>
          <a:bodyPr wrap="square" rtlCol="0">
            <a:spAutoFit/>
          </a:bodyPr>
          <a:lstStyle/>
          <a:p>
            <a:pPr marL="342900" indent="-342900" eaLnBrk="1" hangingPunct="1">
              <a:lnSpc>
                <a:spcPct val="120000"/>
              </a:lnSpc>
              <a:spcBef>
                <a:spcPts val="600"/>
              </a:spcBef>
              <a:buClr>
                <a:srgbClr val="A50021"/>
              </a:buClr>
              <a:buFont typeface="Wingdings" panose="05000000000000000000" pitchFamily="2" charset="2"/>
              <a:buChar char="Ø"/>
            </a:pP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串比较指令常与条件重复前缀连用，指令的执行不改变操作数，仅影响标志位。</a:t>
            </a:r>
          </a:p>
          <a:p>
            <a:pPr marL="342900" indent="-342900" eaLnBrk="1" hangingPunct="1">
              <a:lnSpc>
                <a:spcPct val="120000"/>
              </a:lnSpc>
              <a:spcBef>
                <a:spcPts val="600"/>
              </a:spcBef>
              <a:buClr>
                <a:srgbClr val="A50021"/>
              </a:buClr>
              <a:buFont typeface="Wingdings" panose="05000000000000000000" pitchFamily="2" charset="2"/>
              <a:buChar char="Ø"/>
            </a:pP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前缀的操作对标志位不影响</a:t>
            </a:r>
          </a:p>
        </p:txBody>
      </p:sp>
    </p:spTree>
    <p:extLst>
      <p:ext uri="{BB962C8B-B14F-4D97-AF65-F5344CB8AC3E}">
        <p14:creationId xmlns:p14="http://schemas.microsoft.com/office/powerpoint/2010/main" val="382083232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2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2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24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2970E60-6C86-4EA3-966B-4436859B9DFB}" type="slidenum">
              <a:rPr lang="zh-CN" altLang="en-US"/>
              <a:pPr>
                <a:defRPr/>
              </a:pPr>
              <a:t>146</a:t>
            </a:fld>
            <a:endParaRPr lang="en-US" altLang="zh-CN"/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>
          <a:xfrm>
            <a:off x="382225" y="206970"/>
            <a:ext cx="8223277" cy="693809"/>
          </a:xfrm>
        </p:spPr>
        <p:txBody>
          <a:bodyPr/>
          <a:lstStyle/>
          <a:p>
            <a:pPr eaLnBrk="1" hangingPunct="1"/>
            <a:r>
              <a:rPr lang="zh-CN" altLang="en-US" dirty="0"/>
              <a:t>串比较指令例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92680" y="1007839"/>
            <a:ext cx="9263464" cy="939471"/>
          </a:xfrm>
        </p:spPr>
        <p:txBody>
          <a:bodyPr/>
          <a:lstStyle/>
          <a:p>
            <a:pPr marL="0" eaLnBrk="1" hangingPunct="1">
              <a:buFont typeface="Wingdings" pitchFamily="2" charset="2"/>
              <a:buNone/>
            </a:pPr>
            <a:r>
              <a:rPr lang="zh-CN" altLang="en-US" u="sng" dirty="0"/>
              <a:t>比较两个字符串是否相同，并找出其中第一个不相同字符的地址，将地址送</a:t>
            </a:r>
            <a:r>
              <a:rPr lang="en-US" altLang="zh-CN" u="sng" dirty="0"/>
              <a:t>BX</a:t>
            </a:r>
            <a:r>
              <a:rPr lang="zh-CN" altLang="en-US" u="sng" dirty="0"/>
              <a:t>，字符送</a:t>
            </a:r>
            <a:r>
              <a:rPr lang="en-US" altLang="zh-CN" u="sng" dirty="0"/>
              <a:t>AL</a:t>
            </a:r>
          </a:p>
        </p:txBody>
      </p:sp>
      <p:sp>
        <p:nvSpPr>
          <p:cNvPr id="103428" name="Text Box 4"/>
          <p:cNvSpPr txBox="1">
            <a:spLocks noChangeArrowheads="1"/>
          </p:cNvSpPr>
          <p:nvPr/>
        </p:nvSpPr>
        <p:spPr bwMode="auto">
          <a:xfrm>
            <a:off x="1368028" y="2085550"/>
            <a:ext cx="3698716" cy="40934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LEA  SI，MEM1</a:t>
            </a: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LEA  DI，MEM2</a:t>
            </a: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MOV  CX，200</a:t>
            </a: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CLD </a:t>
            </a: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REPE   CMPSB </a:t>
            </a: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endParaRPr kumimoji="1" lang="en-US" altLang="zh-CN" sz="2000" b="1" i="1" dirty="0">
              <a:solidFill>
                <a:srgbClr val="FF6600"/>
              </a:solidFill>
            </a:endParaRPr>
          </a:p>
          <a:p>
            <a:pPr indent="898525"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JZ  STOP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             DEC  SI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             MOV  AL，[SI]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             MOV  BX，SI</a:t>
            </a:r>
          </a:p>
          <a:p>
            <a:pPr eaLnBrk="1" hangingPunct="1">
              <a:spcBef>
                <a:spcPct val="20000"/>
              </a:spcBef>
              <a:buClr>
                <a:schemeClr val="accent2"/>
              </a:buClr>
              <a:buSzPct val="80000"/>
              <a:buFont typeface="Wingdings" pitchFamily="2" charset="2"/>
              <a:buNone/>
            </a:pPr>
            <a:r>
              <a:rPr kumimoji="1" lang="en-US" altLang="zh-CN" sz="2000" b="1" dirty="0"/>
              <a:t>STOP：HLT </a:t>
            </a:r>
            <a:endParaRPr kumimoji="1" lang="en-US" altLang="zh-CN" sz="2000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47148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34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342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342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342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342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342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342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0342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34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342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0342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428" grpId="0" build="p" autoUpdateAnimBg="0"/>
    </p:bld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8900128-5B34-4462-AFD7-3892D9D9211B}" type="slidenum">
              <a:rPr lang="zh-CN" altLang="en-US"/>
              <a:pPr>
                <a:defRPr/>
              </a:pPr>
              <a:t>147</a:t>
            </a:fld>
            <a:endParaRPr lang="en-US" altLang="zh-CN"/>
          </a:p>
        </p:txBody>
      </p:sp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>
          <a:xfrm>
            <a:off x="455048" y="206970"/>
            <a:ext cx="8223277" cy="831678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+mj-lt"/>
              </a:rPr>
              <a:t>3. </a:t>
            </a:r>
            <a:r>
              <a:rPr lang="zh-CN" altLang="en-US" dirty="0"/>
              <a:t>串扫描指令</a:t>
            </a:r>
          </a:p>
        </p:txBody>
      </p:sp>
      <p:sp>
        <p:nvSpPr>
          <p:cNvPr id="1044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1307" y="1402984"/>
            <a:ext cx="8510146" cy="2773207"/>
          </a:xfrm>
        </p:spPr>
        <p:txBody>
          <a:bodyPr/>
          <a:lstStyle/>
          <a:p>
            <a:pPr eaLnBrk="1" hangingPunct="1">
              <a:spcAft>
                <a:spcPct val="25000"/>
              </a:spcAft>
            </a:pPr>
            <a:r>
              <a:rPr lang="zh-CN" altLang="en-US" dirty="0"/>
              <a:t>格式：</a:t>
            </a:r>
            <a:endParaRPr lang="en-US" altLang="zh-CN" dirty="0"/>
          </a:p>
          <a:p>
            <a:pPr lvl="1" eaLnBrk="1" hangingPunct="1">
              <a:spcAft>
                <a:spcPct val="25000"/>
              </a:spcAft>
            </a:pPr>
            <a:r>
              <a:rPr lang="en-US" altLang="zh-CN" dirty="0"/>
              <a:t>SCAS   OPRD</a:t>
            </a:r>
          </a:p>
          <a:p>
            <a:pPr lvl="1" eaLnBrk="1" hangingPunct="1">
              <a:spcAft>
                <a:spcPct val="25000"/>
              </a:spcAft>
            </a:pPr>
            <a:r>
              <a:rPr lang="en-US" altLang="zh-CN" dirty="0"/>
              <a:t>SCASB</a:t>
            </a:r>
          </a:p>
          <a:p>
            <a:pPr lvl="1" eaLnBrk="1" hangingPunct="1">
              <a:spcAft>
                <a:spcPct val="25000"/>
              </a:spcAft>
            </a:pPr>
            <a:r>
              <a:rPr lang="en-US" altLang="zh-CN" dirty="0"/>
              <a:t>SCASW</a:t>
            </a:r>
          </a:p>
          <a:p>
            <a:pPr eaLnBrk="1" hangingPunct="1"/>
            <a:r>
              <a:rPr lang="zh-CN" altLang="en-US" dirty="0">
                <a:solidFill>
                  <a:srgbClr val="A50021"/>
                </a:solidFill>
              </a:rPr>
              <a:t>执行与</a:t>
            </a:r>
            <a:r>
              <a:rPr lang="en-US" altLang="zh-CN" dirty="0">
                <a:solidFill>
                  <a:srgbClr val="A50021"/>
                </a:solidFill>
              </a:rPr>
              <a:t>CMPS</a:t>
            </a:r>
            <a:r>
              <a:rPr lang="zh-CN" altLang="en-US" dirty="0">
                <a:solidFill>
                  <a:srgbClr val="A50021"/>
                </a:solidFill>
              </a:rPr>
              <a:t>指令相似的操作，只是这里的源操作数是</a:t>
            </a:r>
            <a:r>
              <a:rPr lang="en-US" altLang="zh-CN" dirty="0">
                <a:solidFill>
                  <a:srgbClr val="A50021"/>
                </a:solidFill>
              </a:rPr>
              <a:t>AX</a:t>
            </a:r>
            <a:r>
              <a:rPr lang="zh-CN" altLang="en-US" dirty="0">
                <a:solidFill>
                  <a:srgbClr val="A50021"/>
                </a:solidFill>
              </a:rPr>
              <a:t>或</a:t>
            </a:r>
            <a:r>
              <a:rPr lang="en-US" altLang="zh-CN" dirty="0">
                <a:solidFill>
                  <a:srgbClr val="A50021"/>
                </a:solidFill>
              </a:rPr>
              <a:t>AL</a:t>
            </a:r>
          </a:p>
        </p:txBody>
      </p:sp>
      <p:sp>
        <p:nvSpPr>
          <p:cNvPr id="104452" name="AutoShape 4"/>
          <p:cNvSpPr>
            <a:spLocks noChangeArrowheads="1"/>
          </p:cNvSpPr>
          <p:nvPr/>
        </p:nvSpPr>
        <p:spPr bwMode="auto">
          <a:xfrm>
            <a:off x="4248348" y="1402983"/>
            <a:ext cx="1366917" cy="792021"/>
          </a:xfrm>
          <a:prstGeom prst="wedgeRoundRectCallout">
            <a:avLst>
              <a:gd name="adj1" fmla="val -113447"/>
              <a:gd name="adj2" fmla="val 54197"/>
              <a:gd name="adj3" fmla="val 16667"/>
            </a:avLst>
          </a:prstGeom>
          <a:noFill/>
          <a:ln w="12700" cap="sq">
            <a:solidFill>
              <a:srgbClr val="FF0000"/>
            </a:solidFill>
            <a:miter lim="800000"/>
            <a:headEnd type="none" w="sm" len="sm"/>
            <a:tailEnd type="none" w="lg" len="lg"/>
          </a:ln>
        </p:spPr>
        <p:txBody>
          <a:bodyPr/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 algn="ctr"/>
            <a:r>
              <a:rPr kumimoji="1"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</a:rPr>
              <a:t>目   标</a:t>
            </a:r>
          </a:p>
          <a:p>
            <a:pPr algn="ctr"/>
            <a:r>
              <a:rPr kumimoji="1" lang="zh-CN" altLang="en-US" sz="2000" b="1">
                <a:latin typeface="华文中宋" panose="02010600040101010101" pitchFamily="2" charset="-122"/>
                <a:ea typeface="华文中宋" panose="02010600040101010101" pitchFamily="2" charset="-122"/>
              </a:rPr>
              <a:t>操作数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1025240" y="4464223"/>
            <a:ext cx="7471580" cy="6123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2pPr>
            <a:lvl3pPr marL="1143000" indent="-228600" algn="l" rtl="0" eaLnBrk="0" fontAlgn="base" hangingPunct="0">
              <a:lnSpc>
                <a:spcPct val="110000"/>
              </a:lnSpc>
              <a:spcBef>
                <a:spcPct val="15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latin typeface="华文中宋" panose="02010600040101010101" pitchFamily="2" charset="-122"/>
                <a:ea typeface="华文中宋" panose="020106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marL="0" indent="0" eaLnBrk="1" hangingPunct="1">
              <a:lnSpc>
                <a:spcPct val="125000"/>
              </a:lnSpc>
              <a:buFont typeface="Wingdings" pitchFamily="2" charset="2"/>
              <a:buNone/>
            </a:pPr>
            <a:r>
              <a:rPr lang="en-US" altLang="zh-CN" sz="2400" kern="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SCAS</a:t>
            </a:r>
            <a:r>
              <a:rPr lang="zh-CN" altLang="en-US" sz="2400" kern="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指令常用于在指定存储区域中寻找某个关键字</a:t>
            </a: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089008" y="5272724"/>
            <a:ext cx="3039338" cy="400110"/>
          </a:xfrm>
          <a:prstGeom prst="rect">
            <a:avLst/>
          </a:prstGeom>
          <a:noFill/>
          <a:ln w="15875" cap="sq">
            <a:solidFill>
              <a:schemeClr val="bg1">
                <a:lumMod val="50000"/>
              </a:schemeClr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pitchFamily="2" charset="-122"/>
              </a:defRPr>
            </a:lvl9pPr>
          </a:lstStyle>
          <a:p>
            <a:pPr>
              <a:spcBef>
                <a:spcPct val="50000"/>
              </a:spcBef>
            </a:pPr>
            <a:r>
              <a:rPr lang="zh-CN" altLang="en-US" sz="2000" b="1" dirty="0">
                <a:latin typeface="黑体" panose="02010600030101010101" pitchFamily="2" charset="-122"/>
                <a:ea typeface="黑体" panose="02010600030101010101" pitchFamily="2" charset="-122"/>
              </a:rPr>
              <a:t> 教材</a:t>
            </a:r>
            <a:r>
              <a:rPr lang="en-US" altLang="zh-CN" sz="2000" b="1" dirty="0">
                <a:latin typeface="黑体" panose="02010600030101010101" pitchFamily="2" charset="-122"/>
                <a:ea typeface="黑体" panose="02010600030101010101" pitchFamily="2" charset="-122"/>
              </a:rPr>
              <a:t>p151 </a:t>
            </a:r>
            <a:r>
              <a:rPr lang="zh-CN" altLang="en-US" sz="2000" b="1" dirty="0">
                <a:latin typeface="黑体" panose="02010600030101010101" pitchFamily="2" charset="-122"/>
                <a:ea typeface="黑体" panose="02010600030101010101" pitchFamily="2" charset="-122"/>
              </a:rPr>
              <a:t>例 </a:t>
            </a:r>
            <a:r>
              <a:rPr lang="en-US" altLang="zh-CN" sz="2000" b="1" dirty="0">
                <a:latin typeface="黑体" panose="02010600030101010101" pitchFamily="2" charset="-122"/>
                <a:ea typeface="黑体" panose="02010600030101010101" pitchFamily="2" charset="-122"/>
              </a:rPr>
              <a:t>3-31</a:t>
            </a:r>
            <a:endParaRPr lang="zh-CN" altLang="en-US" sz="2000" b="1" dirty="0"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068826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44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44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452" grpId="0" animBg="1"/>
      <p:bldP spid="6" grpId="0"/>
      <p:bldP spid="8" grpId="0" animBg="1"/>
    </p:bld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05CEB037-38C2-415E-9A72-9D09F0CFF9FC}" type="slidenum">
              <a:rPr lang="zh-CN" altLang="en-US"/>
              <a:pPr>
                <a:defRPr/>
              </a:pPr>
              <a:t>148</a:t>
            </a:fld>
            <a:endParaRPr lang="en-US" altLang="zh-CN"/>
          </a:p>
        </p:txBody>
      </p:sp>
      <p:sp>
        <p:nvSpPr>
          <p:cNvPr id="55299" name="Rectangle 2"/>
          <p:cNvSpPr>
            <a:spLocks noGrp="1" noChangeArrowheads="1"/>
          </p:cNvSpPr>
          <p:nvPr>
            <p:ph type="title"/>
          </p:nvPr>
        </p:nvSpPr>
        <p:spPr>
          <a:xfrm>
            <a:off x="309403" y="206970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/>
              <a:t>串操作指令应用注意事项</a:t>
            </a:r>
          </a:p>
        </p:txBody>
      </p:sp>
      <p:sp>
        <p:nvSpPr>
          <p:cNvPr id="347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296246"/>
            <a:ext cx="7901651" cy="4464121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需要定义附加段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000" dirty="0"/>
              <a:t>目标操作数必须在附加段</a:t>
            </a:r>
          </a:p>
          <a:p>
            <a:pPr eaLnBrk="1" hangingPunct="1">
              <a:lnSpc>
                <a:spcPct val="115000"/>
              </a:lnSpc>
              <a:spcBef>
                <a:spcPts val="1200"/>
              </a:spcBef>
              <a:spcAft>
                <a:spcPct val="10000"/>
              </a:spcAft>
            </a:pPr>
            <a:r>
              <a:rPr lang="zh-CN" altLang="en-US" sz="2400" dirty="0"/>
              <a:t>需要设置数据的操作方向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000" dirty="0"/>
              <a:t>确定</a:t>
            </a:r>
            <a:r>
              <a:rPr lang="en-US" altLang="zh-CN" sz="2000" dirty="0"/>
              <a:t>DF</a:t>
            </a:r>
            <a:r>
              <a:rPr lang="zh-CN" altLang="en-US" sz="2000" dirty="0"/>
              <a:t>的状态</a:t>
            </a:r>
          </a:p>
          <a:p>
            <a:pPr eaLnBrk="1" hangingPunct="1">
              <a:lnSpc>
                <a:spcPct val="115000"/>
              </a:lnSpc>
              <a:spcBef>
                <a:spcPts val="1200"/>
              </a:spcBef>
              <a:spcAft>
                <a:spcPct val="10000"/>
              </a:spcAft>
            </a:pPr>
            <a:r>
              <a:rPr lang="zh-CN" altLang="en-US" sz="2400" dirty="0"/>
              <a:t>源串和目标串指针分别为</a:t>
            </a:r>
            <a:r>
              <a:rPr lang="en-US" altLang="zh-CN" sz="2400" dirty="0"/>
              <a:t>SI</a:t>
            </a:r>
            <a:r>
              <a:rPr lang="zh-CN" altLang="en-US" sz="2400" dirty="0"/>
              <a:t>和</a:t>
            </a:r>
            <a:r>
              <a:rPr lang="en-US" altLang="zh-CN" sz="2400" dirty="0"/>
              <a:t>DI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串长度值必须由</a:t>
            </a:r>
            <a:r>
              <a:rPr lang="en-US" altLang="zh-CN" sz="2400" dirty="0"/>
              <a:t>CX</a:t>
            </a:r>
            <a:r>
              <a:rPr lang="zh-CN" altLang="en-US" sz="2400" dirty="0"/>
              <a:t>给出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</a:pPr>
            <a:r>
              <a:rPr lang="zh-CN" altLang="en-US" sz="2400" dirty="0"/>
              <a:t>注意重复前缀的使用方法</a:t>
            </a:r>
          </a:p>
          <a:p>
            <a:pPr lvl="1" eaLnBrk="1" hangingPunct="1">
              <a:lnSpc>
                <a:spcPct val="115000"/>
              </a:lnSpc>
              <a:spcBef>
                <a:spcPts val="600"/>
              </a:spcBef>
              <a:spcAft>
                <a:spcPct val="10000"/>
              </a:spcAft>
            </a:pPr>
            <a:r>
              <a:rPr lang="zh-CN" altLang="en-US" sz="2000" dirty="0"/>
              <a:t>传送类指令前加无条件重复前缀</a:t>
            </a:r>
          </a:p>
          <a:p>
            <a:pPr lvl="1" eaLnBrk="1" hangingPunct="1">
              <a:lnSpc>
                <a:spcPct val="115000"/>
              </a:lnSpc>
              <a:spcBef>
                <a:spcPts val="600"/>
              </a:spcBef>
              <a:spcAft>
                <a:spcPct val="10000"/>
              </a:spcAft>
            </a:pPr>
            <a:r>
              <a:rPr lang="zh-CN" altLang="en-US" sz="2000" dirty="0"/>
              <a:t>串比较类指令前加条件重复前缀，但前缀不影响</a:t>
            </a:r>
            <a:r>
              <a:rPr lang="en-US" altLang="zh-CN" sz="2000" dirty="0"/>
              <a:t>ZF</a:t>
            </a:r>
            <a:r>
              <a:rPr lang="zh-CN" altLang="en-US" sz="2000" dirty="0"/>
              <a:t>状态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44492" y="1223863"/>
            <a:ext cx="3960440" cy="1772963"/>
          </a:xfrm>
          <a:prstGeom prst="rect">
            <a:avLst/>
          </a:prstGeom>
          <a:noFill/>
          <a:ln>
            <a:solidFill>
              <a:srgbClr val="FF6600"/>
            </a:solidFill>
          </a:ln>
        </p:spPr>
        <p:txBody>
          <a:bodyPr wrap="square" tIns="72000" bIns="108000" rtlCol="0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zh-CN" altLang="en-US" sz="22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请在线学习以下串操作指令：</a:t>
            </a:r>
            <a:endParaRPr lang="en-US" altLang="zh-CN" sz="2200" b="1" u="sng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串传送指令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MOVS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串比较指令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CMPS</a:t>
            </a:r>
          </a:p>
          <a:p>
            <a:pPr marL="342900" indent="-342900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串扫描指令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SCAS</a:t>
            </a:r>
            <a:endParaRPr lang="zh-CN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884442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7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7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7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47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7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47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47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47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47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11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045290" y="1138469"/>
            <a:ext cx="7653730" cy="1381538"/>
          </a:xfrm>
        </p:spPr>
        <p:txBody>
          <a:bodyPr/>
          <a:lstStyle/>
          <a:p>
            <a:pPr algn="ctr" eaLnBrk="1" hangingPunct="1"/>
            <a:r>
              <a:rPr lang="zh-CN" altLang="en-US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</a:rPr>
              <a:t>五、程序控制指令</a:t>
            </a:r>
          </a:p>
        </p:txBody>
      </p:sp>
      <p:sp>
        <p:nvSpPr>
          <p:cNvPr id="321541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676765" y="2695574"/>
            <a:ext cx="3587807" cy="2449566"/>
          </a:xfrm>
        </p:spPr>
        <p:txBody>
          <a:bodyPr/>
          <a:lstStyle/>
          <a:p>
            <a:pPr marL="1428750" indent="-350838" algn="l" eaLnBrk="1" hangingPunct="1">
              <a:lnSpc>
                <a:spcPct val="120000"/>
              </a:lnSpc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华文楷体" pitchFamily="2" charset="-122"/>
              </a:rPr>
              <a:t>转移指令</a:t>
            </a:r>
          </a:p>
          <a:p>
            <a:pPr marL="1428750" indent="-350838" algn="l" eaLnBrk="1" hangingPunct="1">
              <a:lnSpc>
                <a:spcPct val="120000"/>
              </a:lnSpc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华文楷体" pitchFamily="2" charset="-122"/>
              </a:rPr>
              <a:t>循环控制</a:t>
            </a:r>
          </a:p>
          <a:p>
            <a:pPr marL="1428750" indent="-350838" algn="l" eaLnBrk="1" hangingPunct="1">
              <a:lnSpc>
                <a:spcPct val="120000"/>
              </a:lnSpc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华文楷体" pitchFamily="2" charset="-122"/>
              </a:rPr>
              <a:t>过程调用</a:t>
            </a:r>
          </a:p>
          <a:p>
            <a:pPr marL="1428750" indent="-350838" algn="l" eaLnBrk="1" hangingPunct="1">
              <a:lnSpc>
                <a:spcPct val="120000"/>
              </a:lnSpc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华文楷体" pitchFamily="2" charset="-122"/>
              </a:rPr>
              <a:t>中断控制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215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2154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2154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2154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541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标题 1"/>
          <p:cNvSpPr>
            <a:spLocks noGrp="1"/>
          </p:cNvSpPr>
          <p:nvPr>
            <p:ph type="title"/>
          </p:nvPr>
        </p:nvSpPr>
        <p:spPr>
          <a:xfrm>
            <a:off x="359916" y="143743"/>
            <a:ext cx="8223279" cy="792021"/>
          </a:xfrm>
        </p:spPr>
        <p:txBody>
          <a:bodyPr/>
          <a:lstStyle/>
          <a:p>
            <a:r>
              <a:rPr lang="zh-CN" altLang="en-US" sz="3200" dirty="0"/>
              <a:t>三种类型操作数的比较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1989" y="1063530"/>
            <a:ext cx="8129470" cy="5416645"/>
          </a:xfrm>
        </p:spPr>
        <p:txBody>
          <a:bodyPr/>
          <a:lstStyle/>
          <a:p>
            <a:r>
              <a:rPr lang="zh-CN" altLang="en-US" sz="2400" dirty="0">
                <a:latin typeface="华文中宋"/>
                <a:ea typeface="华文中宋"/>
                <a:cs typeface="华文中宋"/>
              </a:rPr>
              <a:t>立即数：</a:t>
            </a:r>
            <a:endParaRPr lang="en-US" altLang="zh-CN" sz="24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由指令直接给出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无地址含义，只表示运算的数据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立即数不能作为目标操作数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>
              <a:spcBef>
                <a:spcPts val="1355"/>
              </a:spcBef>
            </a:pPr>
            <a:r>
              <a:rPr lang="zh-CN" altLang="en-US" sz="2400" dirty="0">
                <a:latin typeface="华文中宋"/>
                <a:ea typeface="华文中宋"/>
                <a:cs typeface="华文中宋"/>
              </a:rPr>
              <a:t>寄存器操作数</a:t>
            </a:r>
            <a:endParaRPr lang="en-US" altLang="zh-CN" sz="24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表示运算的数据存放在寄存器中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多数情况下，寄存器操作数指通用寄存器</a:t>
            </a: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在三类操作数中所需运行时间最短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>
              <a:spcBef>
                <a:spcPts val="1355"/>
              </a:spcBef>
            </a:pPr>
            <a:r>
              <a:rPr lang="zh-CN" altLang="en-US" sz="2400" dirty="0">
                <a:latin typeface="华文中宋"/>
                <a:ea typeface="华文中宋"/>
                <a:cs typeface="华文中宋"/>
              </a:rPr>
              <a:t>存储器操作数</a:t>
            </a:r>
            <a:endParaRPr lang="en-US" altLang="zh-CN" sz="24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表示运算的数据存放在内存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数据所在单元的地址是指令中“</a:t>
            </a:r>
            <a:r>
              <a:rPr lang="en-US" altLang="zh-CN" sz="2000" dirty="0">
                <a:latin typeface="华文中宋"/>
                <a:ea typeface="华文中宋"/>
                <a:cs typeface="华文中宋"/>
              </a:rPr>
              <a:t>[ ]</a:t>
            </a: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”里的值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  <a:p>
            <a:pPr lvl="1">
              <a:spcAft>
                <a:spcPct val="0"/>
              </a:spcAft>
            </a:pPr>
            <a:r>
              <a:rPr lang="zh-CN" altLang="en-US" sz="2000" dirty="0">
                <a:latin typeface="华文中宋"/>
                <a:ea typeface="华文中宋"/>
                <a:cs typeface="华文中宋"/>
              </a:rPr>
              <a:t>在三类操作数中所需运行时间最长。</a:t>
            </a:r>
            <a:endParaRPr lang="en-US" altLang="zh-CN" sz="2000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43011" name="灯片编号占位符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63F3CF-0AA7-4F90-B1F7-A4F6CCB02BCF}" type="slidenum">
              <a:rPr lang="zh-CN" altLang="en-US" smtClean="0">
                <a:ea typeface="宋体" charset="-122"/>
              </a:rPr>
              <a:pPr/>
              <a:t>15</a:t>
            </a:fld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087952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14790" y="5979063"/>
            <a:ext cx="893506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77FD67E-8BF2-43F5-A133-C697C8DA7E78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6435" name="Rectangle 2"/>
          <p:cNvSpPr>
            <a:spLocks noGrp="1" noChangeArrowheads="1"/>
          </p:cNvSpPr>
          <p:nvPr>
            <p:ph type="title"/>
          </p:nvPr>
        </p:nvSpPr>
        <p:spPr>
          <a:xfrm>
            <a:off x="382225" y="275905"/>
            <a:ext cx="8223277" cy="762743"/>
          </a:xfrm>
        </p:spPr>
        <p:txBody>
          <a:bodyPr/>
          <a:lstStyle/>
          <a:p>
            <a:pPr eaLnBrk="1" hangingPunct="1"/>
            <a:r>
              <a:rPr lang="zh-CN" altLang="en-US" dirty="0"/>
              <a:t>程序的执行方向</a:t>
            </a:r>
          </a:p>
        </p:txBody>
      </p:sp>
      <p:sp>
        <p:nvSpPr>
          <p:cNvPr id="348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1985" y="1418789"/>
            <a:ext cx="5547445" cy="3888105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zh-CN" altLang="en-US" dirty="0"/>
              <a:t>程序控制类指令的本质是：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dirty="0"/>
              <a:t>控制程序的执行方向</a:t>
            </a:r>
          </a:p>
          <a:p>
            <a:pPr eaLnBrk="1" hangingPunct="1">
              <a:lnSpc>
                <a:spcPct val="100000"/>
              </a:lnSpc>
              <a:spcBef>
                <a:spcPct val="30000"/>
              </a:spcBef>
            </a:pPr>
            <a:r>
              <a:rPr lang="zh-CN" altLang="en-US" dirty="0"/>
              <a:t>决定程序执行方向的因素：</a:t>
            </a:r>
          </a:p>
          <a:p>
            <a:pPr lvl="1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dirty="0"/>
              <a:t>CS</a:t>
            </a:r>
            <a:r>
              <a:rPr lang="zh-CN" altLang="en-US" dirty="0"/>
              <a:t>，</a:t>
            </a:r>
            <a:r>
              <a:rPr lang="en-US" altLang="zh-CN" dirty="0"/>
              <a:t>IP</a:t>
            </a:r>
          </a:p>
          <a:p>
            <a:pPr eaLnBrk="1" hangingPunct="1">
              <a:lnSpc>
                <a:spcPct val="100000"/>
              </a:lnSpc>
              <a:spcBef>
                <a:spcPct val="35000"/>
              </a:spcBef>
            </a:pPr>
            <a:r>
              <a:rPr lang="zh-CN" altLang="en-US" dirty="0"/>
              <a:t>控制程序执行方向的方法：</a:t>
            </a:r>
          </a:p>
          <a:p>
            <a:pPr lvl="1" eaLnBrk="1" hangingPunct="1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仅修改</a:t>
            </a:r>
            <a:r>
              <a:rPr lang="en-US" altLang="zh-CN" dirty="0"/>
              <a:t>IP</a:t>
            </a:r>
          </a:p>
          <a:p>
            <a:pPr lvl="1" eaLnBrk="1" hangingPunct="1">
              <a:lnSpc>
                <a:spcPct val="100000"/>
              </a:lnSpc>
              <a:spcBef>
                <a:spcPts val="1200"/>
              </a:spcBef>
            </a:pPr>
            <a:r>
              <a:rPr lang="zh-CN" altLang="en-US" dirty="0"/>
              <a:t>修改</a:t>
            </a:r>
            <a:r>
              <a:rPr lang="en-US" altLang="zh-CN" dirty="0"/>
              <a:t>CS </a:t>
            </a:r>
            <a:r>
              <a:rPr lang="zh-CN" altLang="en-US" dirty="0"/>
              <a:t>和</a:t>
            </a:r>
            <a:r>
              <a:rPr lang="en-US" altLang="zh-CN" dirty="0"/>
              <a:t>IP </a:t>
            </a:r>
            <a:endParaRPr lang="zh-CN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375724" y="3888159"/>
            <a:ext cx="3115321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控制程序转向本代码段内其它某处执行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51680" y="4826619"/>
            <a:ext cx="2431470" cy="904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控制程序转向另一个代码段执行</a:t>
            </a:r>
          </a:p>
        </p:txBody>
      </p:sp>
      <p:cxnSp>
        <p:nvCxnSpPr>
          <p:cNvPr id="4" name="直接箭头连接符 3"/>
          <p:cNvCxnSpPr/>
          <p:nvPr/>
        </p:nvCxnSpPr>
        <p:spPr bwMode="auto">
          <a:xfrm>
            <a:off x="3096220" y="4319494"/>
            <a:ext cx="2279504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cxnSp>
        <p:nvCxnSpPr>
          <p:cNvPr id="10" name="直接箭头连接符 9"/>
          <p:cNvCxnSpPr/>
          <p:nvPr/>
        </p:nvCxnSpPr>
        <p:spPr bwMode="auto">
          <a:xfrm>
            <a:off x="3384252" y="4752255"/>
            <a:ext cx="1291719" cy="408245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2" name="横卷形 11"/>
          <p:cNvSpPr/>
          <p:nvPr/>
        </p:nvSpPr>
        <p:spPr>
          <a:xfrm>
            <a:off x="6192564" y="1413178"/>
            <a:ext cx="2545445" cy="1538877"/>
          </a:xfrm>
          <a:prstGeom prst="horizontalScroll">
            <a:avLst/>
          </a:prstGeom>
          <a:solidFill>
            <a:srgbClr val="7E0000"/>
          </a:solidFill>
          <a:ln>
            <a:solidFill>
              <a:srgbClr val="99003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3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程序控制类指令的操作对象是：</a:t>
            </a:r>
            <a:r>
              <a:rPr lang="en-US" altLang="zh-CN" sz="2000" b="1" dirty="0">
                <a:solidFill>
                  <a:schemeClr val="bg1"/>
                </a:solidFill>
                <a:latin typeface="+mj-lt"/>
                <a:ea typeface="黑体" panose="02010600030101010101" pitchFamily="2" charset="-122"/>
              </a:rPr>
              <a:t>IP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或</a:t>
            </a:r>
            <a:r>
              <a:rPr lang="en-US" altLang="zh-CN" sz="2000" b="1" dirty="0">
                <a:solidFill>
                  <a:schemeClr val="bg1"/>
                </a:solidFill>
                <a:latin typeface="+mj-lt"/>
                <a:ea typeface="黑体" panose="02010600030101010101" pitchFamily="2" charset="-122"/>
              </a:rPr>
              <a:t>CS</a:t>
            </a:r>
            <a:r>
              <a:rPr lang="zh-CN" altLang="en-US" sz="2000" b="1" dirty="0">
                <a:solidFill>
                  <a:schemeClr val="bg1"/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和</a:t>
            </a:r>
            <a:r>
              <a:rPr lang="en-US" altLang="zh-CN" sz="2000" b="1" dirty="0">
                <a:solidFill>
                  <a:schemeClr val="bg1"/>
                </a:solidFill>
                <a:ea typeface="黑体" panose="02010600030101010101" pitchFamily="2" charset="-122"/>
              </a:rPr>
              <a:t>IP</a:t>
            </a:r>
            <a:endParaRPr lang="zh-CN" altLang="en-US" sz="2000" b="1" dirty="0">
              <a:solidFill>
                <a:schemeClr val="bg1"/>
              </a:solidFill>
              <a:ea typeface="黑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797617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48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8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48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48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48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48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481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12" grpId="0" animBg="1"/>
    </p:bld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AE8C697-F509-4447-ABF2-02F968DB0108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7459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09403" y="143743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/>
              <a:t>一、转移指令</a:t>
            </a:r>
          </a:p>
        </p:txBody>
      </p:sp>
      <p:sp>
        <p:nvSpPr>
          <p:cNvPr id="11161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416412" y="2820244"/>
            <a:ext cx="7317026" cy="2436067"/>
          </a:xfrm>
        </p:spPr>
        <p:txBody>
          <a:bodyPr/>
          <a:lstStyle/>
          <a:p>
            <a:pPr eaLnBrk="1" hangingPunct="1">
              <a:spcAft>
                <a:spcPts val="0"/>
              </a:spcAft>
              <a:buFont typeface="Wingdings" pitchFamily="2" charset="2"/>
              <a:buNone/>
            </a:pPr>
            <a:r>
              <a:rPr lang="zh-CN" altLang="en-US" dirty="0"/>
              <a:t>无条件</a:t>
            </a:r>
            <a:r>
              <a:rPr lang="zh-CN" altLang="en-US" dirty="0">
                <a:latin typeface="Times New Roman" pitchFamily="18" charset="0"/>
              </a:rPr>
              <a:t>转移指令</a:t>
            </a:r>
          </a:p>
          <a:p>
            <a:pPr eaLnBrk="1" hangingPunct="1">
              <a:spcBef>
                <a:spcPct val="0"/>
              </a:spcBef>
              <a:spcAft>
                <a:spcPts val="1200"/>
              </a:spcAft>
              <a:buFont typeface="Wingdings" pitchFamily="2" charset="2"/>
              <a:buNone/>
            </a:pPr>
            <a:r>
              <a:rPr lang="zh-CN" altLang="en-US" dirty="0">
                <a:latin typeface="Times New Roman" pitchFamily="18" charset="0"/>
              </a:rPr>
              <a:t>       </a:t>
            </a:r>
            <a:r>
              <a:rPr lang="zh-CN" altLang="en-US" sz="2400" dirty="0">
                <a:solidFill>
                  <a:schemeClr val="tx1"/>
                </a:solidFill>
                <a:latin typeface="Times New Roman" pitchFamily="18" charset="0"/>
              </a:rPr>
              <a:t>无条件转移到目标地址，执行新的指令</a:t>
            </a:r>
          </a:p>
          <a:p>
            <a:pPr eaLnBrk="1" hangingPunct="1">
              <a:spcAft>
                <a:spcPts val="0"/>
              </a:spcAft>
              <a:buFont typeface="Wingdings" pitchFamily="2" charset="2"/>
              <a:buNone/>
            </a:pPr>
            <a:r>
              <a:rPr lang="zh-CN" altLang="en-US" dirty="0">
                <a:latin typeface="Times New Roman" pitchFamily="18" charset="0"/>
              </a:rPr>
              <a:t>有条件转移指令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zh-CN" altLang="en-US" dirty="0">
                <a:latin typeface="Times New Roman" pitchFamily="18" charset="0"/>
              </a:rPr>
              <a:t>       </a:t>
            </a:r>
            <a:r>
              <a:rPr lang="zh-CN" altLang="en-US" sz="2400" dirty="0">
                <a:solidFill>
                  <a:schemeClr val="tx1"/>
                </a:solidFill>
                <a:latin typeface="Times New Roman" pitchFamily="18" charset="0"/>
              </a:rPr>
              <a:t>在具备一定条件的情况下转移到目标地址</a:t>
            </a:r>
          </a:p>
        </p:txBody>
      </p:sp>
      <p:sp>
        <p:nvSpPr>
          <p:cNvPr id="111623" name="AutoShape 1031"/>
          <p:cNvSpPr>
            <a:spLocks/>
          </p:cNvSpPr>
          <p:nvPr/>
        </p:nvSpPr>
        <p:spPr bwMode="auto">
          <a:xfrm>
            <a:off x="1036154" y="3228257"/>
            <a:ext cx="303200" cy="1156532"/>
          </a:xfrm>
          <a:prstGeom prst="leftBrace">
            <a:avLst>
              <a:gd name="adj1" fmla="val 35497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1625" name="Text Box 1033"/>
          <p:cNvSpPr txBox="1">
            <a:spLocks noChangeArrowheads="1"/>
          </p:cNvSpPr>
          <p:nvPr/>
        </p:nvSpPr>
        <p:spPr bwMode="auto">
          <a:xfrm>
            <a:off x="719956" y="1510489"/>
            <a:ext cx="835817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       通过修改指令的</a:t>
            </a:r>
            <a:r>
              <a:rPr kumimoji="1" lang="zh-CN" altLang="en-US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偏移地址</a:t>
            </a:r>
            <a:r>
              <a:rPr kumimoji="1"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或</a:t>
            </a:r>
            <a:r>
              <a:rPr kumimoji="1" lang="zh-CN" altLang="en-US" u="sng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段地址及偏移地址</a:t>
            </a:r>
            <a:r>
              <a:rPr kumimoji="1" lang="zh-CN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实现程序的转移</a:t>
            </a:r>
          </a:p>
        </p:txBody>
      </p:sp>
    </p:spTree>
    <p:extLst>
      <p:ext uri="{BB962C8B-B14F-4D97-AF65-F5344CB8AC3E}">
        <p14:creationId xmlns:p14="http://schemas.microsoft.com/office/powerpoint/2010/main" val="564103606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16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16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16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16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6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116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623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BF2BC0F-D035-4C43-8C8F-C9B091E2949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8483" name="Rectangle 2"/>
          <p:cNvSpPr>
            <a:spLocks noGrp="1" noChangeArrowheads="1"/>
          </p:cNvSpPr>
          <p:nvPr>
            <p:ph type="title"/>
          </p:nvPr>
        </p:nvSpPr>
        <p:spPr>
          <a:xfrm>
            <a:off x="455048" y="202506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+mn-lt"/>
              </a:rPr>
              <a:t>1. </a:t>
            </a:r>
            <a:r>
              <a:rPr lang="zh-CN" altLang="en-US" dirty="0"/>
              <a:t>无条件转移指令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87977" y="1378857"/>
            <a:ext cx="5492794" cy="1392038"/>
          </a:xfrm>
        </p:spPr>
        <p:txBody>
          <a:bodyPr/>
          <a:lstStyle/>
          <a:p>
            <a:pPr eaLnBrk="1" hangingPunct="1"/>
            <a:r>
              <a:rPr lang="zh-CN" altLang="en-US"/>
              <a:t>格式：</a:t>
            </a:r>
            <a:endParaRPr lang="en-US" altLang="zh-CN"/>
          </a:p>
          <a:p>
            <a:pPr lvl="1" eaLnBrk="1" hangingPunct="1">
              <a:spcBef>
                <a:spcPct val="0"/>
              </a:spcBef>
            </a:pPr>
            <a:r>
              <a:rPr lang="en-US" altLang="zh-CN">
                <a:latin typeface="Times New Roman" pitchFamily="18" charset="0"/>
              </a:rPr>
              <a:t>JMP  OPRD</a:t>
            </a:r>
          </a:p>
        </p:txBody>
      </p:sp>
      <p:sp>
        <p:nvSpPr>
          <p:cNvPr id="119813" name="Text Box 5"/>
          <p:cNvSpPr txBox="1">
            <a:spLocks noChangeArrowheads="1"/>
          </p:cNvSpPr>
          <p:nvPr/>
        </p:nvSpPr>
        <p:spPr bwMode="auto">
          <a:xfrm>
            <a:off x="2232124" y="2794718"/>
            <a:ext cx="176895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目标地址</a:t>
            </a:r>
          </a:p>
        </p:txBody>
      </p:sp>
      <p:sp>
        <p:nvSpPr>
          <p:cNvPr id="119814" name="Text Box 6"/>
          <p:cNvSpPr txBox="1">
            <a:spLocks noChangeArrowheads="1"/>
          </p:cNvSpPr>
          <p:nvPr/>
        </p:nvSpPr>
        <p:spPr bwMode="auto">
          <a:xfrm>
            <a:off x="891985" y="3813244"/>
            <a:ext cx="209057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与</a:t>
            </a:r>
            <a:r>
              <a:rPr kumimoji="1" lang="en-US" altLang="zh-CN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JMP</a:t>
            </a: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在同一代码段</a:t>
            </a:r>
          </a:p>
        </p:txBody>
      </p:sp>
      <p:sp>
        <p:nvSpPr>
          <p:cNvPr id="119815" name="Text Box 7"/>
          <p:cNvSpPr txBox="1">
            <a:spLocks noChangeArrowheads="1"/>
          </p:cNvSpPr>
          <p:nvPr/>
        </p:nvSpPr>
        <p:spPr bwMode="auto">
          <a:xfrm>
            <a:off x="3515258" y="3813244"/>
            <a:ext cx="22513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与</a:t>
            </a:r>
            <a:r>
              <a:rPr kumimoji="1" lang="en-US" altLang="zh-CN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JMP</a:t>
            </a: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不在同一代码段</a:t>
            </a:r>
          </a:p>
        </p:txBody>
      </p:sp>
      <p:sp>
        <p:nvSpPr>
          <p:cNvPr id="119816" name="Line 8"/>
          <p:cNvSpPr>
            <a:spLocks noChangeShapeType="1"/>
          </p:cNvSpPr>
          <p:nvPr/>
        </p:nvSpPr>
        <p:spPr bwMode="auto">
          <a:xfrm flipH="1">
            <a:off x="2146667" y="3270229"/>
            <a:ext cx="608076" cy="475514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9817" name="Line 9"/>
          <p:cNvSpPr>
            <a:spLocks noChangeShapeType="1"/>
          </p:cNvSpPr>
          <p:nvPr/>
        </p:nvSpPr>
        <p:spPr bwMode="auto">
          <a:xfrm>
            <a:off x="3515260" y="3270230"/>
            <a:ext cx="683458" cy="543015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19818" name="Text Box 10"/>
          <p:cNvSpPr txBox="1">
            <a:spLocks noChangeArrowheads="1"/>
          </p:cNvSpPr>
          <p:nvPr/>
        </p:nvSpPr>
        <p:spPr bwMode="auto">
          <a:xfrm>
            <a:off x="964807" y="4876169"/>
            <a:ext cx="643255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u="sng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原则上可实现在整个内存空间的转移</a:t>
            </a:r>
          </a:p>
        </p:txBody>
      </p:sp>
      <p:sp>
        <p:nvSpPr>
          <p:cNvPr id="119819" name="Line 11"/>
          <p:cNvSpPr>
            <a:spLocks noChangeShapeType="1"/>
          </p:cNvSpPr>
          <p:nvPr/>
        </p:nvSpPr>
        <p:spPr bwMode="auto">
          <a:xfrm>
            <a:off x="3096220" y="2375991"/>
            <a:ext cx="0" cy="46800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621640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19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9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19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19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119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19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98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98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9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3" grpId="0"/>
      <p:bldP spid="119814" grpId="0"/>
      <p:bldP spid="119815" grpId="0"/>
      <p:bldP spid="119816" grpId="0" animBg="1"/>
      <p:bldP spid="119817" grpId="0" animBg="1"/>
      <p:bldP spid="119818" grpId="0"/>
      <p:bldP spid="119819" grpId="0" animBg="1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99DFBC4-7E87-41CE-B1DA-208814AAF45B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9507" name="Rectangle 3074"/>
          <p:cNvSpPr>
            <a:spLocks noGrp="1" noChangeArrowheads="1"/>
          </p:cNvSpPr>
          <p:nvPr>
            <p:ph type="title"/>
          </p:nvPr>
        </p:nvSpPr>
        <p:spPr>
          <a:xfrm>
            <a:off x="501334" y="206970"/>
            <a:ext cx="8223277" cy="827214"/>
          </a:xfrm>
        </p:spPr>
        <p:txBody>
          <a:bodyPr/>
          <a:lstStyle/>
          <a:p>
            <a:pPr eaLnBrk="1" hangingPunct="1"/>
            <a:r>
              <a:rPr lang="en-US" altLang="zh-CN" dirty="0"/>
              <a:t>1</a:t>
            </a:r>
            <a:r>
              <a:rPr lang="zh-CN" altLang="en-US" dirty="0"/>
              <a:t>）无条件段内转移</a:t>
            </a:r>
          </a:p>
        </p:txBody>
      </p:sp>
      <p:sp>
        <p:nvSpPr>
          <p:cNvPr id="112643" name="Rectangle 3075"/>
          <p:cNvSpPr>
            <a:spLocks noGrp="1" noChangeArrowheads="1"/>
          </p:cNvSpPr>
          <p:nvPr>
            <p:ph type="body" idx="1"/>
          </p:nvPr>
        </p:nvSpPr>
        <p:spPr>
          <a:xfrm>
            <a:off x="647948" y="1511895"/>
            <a:ext cx="8737547" cy="1360537"/>
          </a:xfrm>
        </p:spPr>
        <p:txBody>
          <a:bodyPr/>
          <a:lstStyle/>
          <a:p>
            <a:pPr eaLnBrk="1" hangingPunct="1"/>
            <a:r>
              <a:rPr lang="zh-CN" altLang="en-US" sz="2600" dirty="0"/>
              <a:t>转移的</a:t>
            </a:r>
            <a:r>
              <a:rPr lang="zh-CN" altLang="en-US" sz="2600" dirty="0">
                <a:solidFill>
                  <a:schemeClr val="tx1"/>
                </a:solidFill>
              </a:rPr>
              <a:t>目标地址</a:t>
            </a:r>
            <a:r>
              <a:rPr lang="zh-CN" altLang="en-US" sz="2600" dirty="0"/>
              <a:t>在当前代码段内，段地址不改变。</a:t>
            </a:r>
          </a:p>
          <a:p>
            <a:pPr eaLnBrk="1" hangingPunct="1"/>
            <a:r>
              <a:rPr lang="zh-CN" altLang="en-US" sz="2600" dirty="0">
                <a:solidFill>
                  <a:schemeClr val="tx1"/>
                </a:solidFill>
              </a:rPr>
              <a:t>即：</a:t>
            </a:r>
            <a:r>
              <a:rPr lang="zh-CN" altLang="en-US" sz="2600" u="sng" dirty="0">
                <a:solidFill>
                  <a:srgbClr val="A50021"/>
                </a:solidFill>
              </a:rPr>
              <a:t>目标地址</a:t>
            </a:r>
            <a:r>
              <a:rPr lang="zh-CN" altLang="en-US" sz="2600" dirty="0">
                <a:solidFill>
                  <a:schemeClr val="tx1"/>
                </a:solidFill>
              </a:rPr>
              <a:t>是</a:t>
            </a:r>
            <a:r>
              <a:rPr lang="en-US" altLang="zh-CN" sz="2600" dirty="0">
                <a:solidFill>
                  <a:schemeClr val="tx1"/>
                </a:solidFill>
              </a:rPr>
              <a:t>16</a:t>
            </a:r>
            <a:r>
              <a:rPr lang="zh-CN" altLang="en-US" sz="2600" dirty="0">
                <a:solidFill>
                  <a:schemeClr val="tx1"/>
                </a:solidFill>
              </a:rPr>
              <a:t>位偏移地址。</a:t>
            </a:r>
          </a:p>
        </p:txBody>
      </p:sp>
      <p:sp>
        <p:nvSpPr>
          <p:cNvPr id="112645" name="Text Box 3077"/>
          <p:cNvSpPr txBox="1">
            <a:spLocks noChangeArrowheads="1"/>
          </p:cNvSpPr>
          <p:nvPr/>
        </p:nvSpPr>
        <p:spPr bwMode="auto">
          <a:xfrm>
            <a:off x="517402" y="3462211"/>
            <a:ext cx="212575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指令中直接给出目标地址</a:t>
            </a:r>
          </a:p>
        </p:txBody>
      </p:sp>
      <p:sp>
        <p:nvSpPr>
          <p:cNvPr id="112646" name="Text Box 3078"/>
          <p:cNvSpPr txBox="1">
            <a:spLocks noChangeArrowheads="1"/>
          </p:cNvSpPr>
          <p:nvPr/>
        </p:nvSpPr>
        <p:spPr bwMode="auto">
          <a:xfrm>
            <a:off x="3934694" y="3465210"/>
            <a:ext cx="2836018" cy="1107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由指令中的寄存器或存储器操作数指出目标地址</a:t>
            </a:r>
          </a:p>
        </p:txBody>
      </p:sp>
      <p:sp>
        <p:nvSpPr>
          <p:cNvPr id="112647" name="Text Box 3079"/>
          <p:cNvSpPr txBox="1">
            <a:spLocks noChangeArrowheads="1"/>
          </p:cNvSpPr>
          <p:nvPr/>
        </p:nvSpPr>
        <p:spPr bwMode="auto">
          <a:xfrm>
            <a:off x="287908" y="4987752"/>
            <a:ext cx="2355251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段内直接转移</a:t>
            </a:r>
          </a:p>
        </p:txBody>
      </p:sp>
      <p:sp>
        <p:nvSpPr>
          <p:cNvPr id="112648" name="Text Box 3080"/>
          <p:cNvSpPr txBox="1">
            <a:spLocks noChangeArrowheads="1"/>
          </p:cNvSpPr>
          <p:nvPr/>
        </p:nvSpPr>
        <p:spPr bwMode="auto">
          <a:xfrm>
            <a:off x="4087133" y="5124256"/>
            <a:ext cx="249261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段内间接转移</a:t>
            </a:r>
          </a:p>
        </p:txBody>
      </p:sp>
      <p:sp>
        <p:nvSpPr>
          <p:cNvPr id="112649" name="Line 3081"/>
          <p:cNvSpPr>
            <a:spLocks noChangeShapeType="1"/>
          </p:cNvSpPr>
          <p:nvPr/>
        </p:nvSpPr>
        <p:spPr bwMode="auto">
          <a:xfrm flipH="1">
            <a:off x="1581119" y="2779691"/>
            <a:ext cx="713612" cy="68251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650" name="Line 3082"/>
          <p:cNvSpPr>
            <a:spLocks noChangeShapeType="1"/>
          </p:cNvSpPr>
          <p:nvPr/>
        </p:nvSpPr>
        <p:spPr bwMode="auto">
          <a:xfrm>
            <a:off x="2795597" y="2674688"/>
            <a:ext cx="2202814" cy="71552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651" name="Line 3083"/>
          <p:cNvSpPr>
            <a:spLocks noChangeShapeType="1"/>
          </p:cNvSpPr>
          <p:nvPr/>
        </p:nvSpPr>
        <p:spPr bwMode="auto">
          <a:xfrm flipH="1">
            <a:off x="1403553" y="4240731"/>
            <a:ext cx="0" cy="67951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652" name="Line 3084"/>
          <p:cNvSpPr>
            <a:spLocks noChangeShapeType="1"/>
          </p:cNvSpPr>
          <p:nvPr/>
        </p:nvSpPr>
        <p:spPr bwMode="auto">
          <a:xfrm>
            <a:off x="5303287" y="4477738"/>
            <a:ext cx="23452" cy="646518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3" name="直接连接符 2"/>
          <p:cNvCxnSpPr/>
          <p:nvPr/>
        </p:nvCxnSpPr>
        <p:spPr bwMode="auto">
          <a:xfrm>
            <a:off x="5519550" y="3825968"/>
            <a:ext cx="759834" cy="0"/>
          </a:xfrm>
          <a:prstGeom prst="line">
            <a:avLst/>
          </a:prstGeom>
          <a:solidFill>
            <a:schemeClr val="accent1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lg" len="lg"/>
          </a:ln>
          <a:effectLst/>
        </p:spPr>
      </p:cxnSp>
      <p:cxnSp>
        <p:nvCxnSpPr>
          <p:cNvPr id="15" name="直接连接符 14"/>
          <p:cNvCxnSpPr/>
          <p:nvPr/>
        </p:nvCxnSpPr>
        <p:spPr bwMode="auto">
          <a:xfrm>
            <a:off x="4022110" y="4176191"/>
            <a:ext cx="923319" cy="0"/>
          </a:xfrm>
          <a:prstGeom prst="line">
            <a:avLst/>
          </a:prstGeom>
          <a:solidFill>
            <a:schemeClr val="accent1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lg" len="lg"/>
          </a:ln>
          <a:effectLst/>
        </p:spPr>
      </p:cxnSp>
      <p:sp>
        <p:nvSpPr>
          <p:cNvPr id="7" name="任意多边形 6"/>
          <p:cNvSpPr/>
          <p:nvPr/>
        </p:nvSpPr>
        <p:spPr bwMode="auto">
          <a:xfrm rot="20731642">
            <a:off x="6597942" y="3268505"/>
            <a:ext cx="881070" cy="356157"/>
          </a:xfrm>
          <a:custGeom>
            <a:avLst/>
            <a:gdLst>
              <a:gd name="connsiteX0" fmla="*/ 0 w 636814"/>
              <a:gd name="connsiteY0" fmla="*/ 489857 h 489857"/>
              <a:gd name="connsiteX1" fmla="*/ 16329 w 636814"/>
              <a:gd name="connsiteY1" fmla="*/ 391886 h 489857"/>
              <a:gd name="connsiteX2" fmla="*/ 65314 w 636814"/>
              <a:gd name="connsiteY2" fmla="*/ 375557 h 489857"/>
              <a:gd name="connsiteX3" fmla="*/ 146957 w 636814"/>
              <a:gd name="connsiteY3" fmla="*/ 326572 h 489857"/>
              <a:gd name="connsiteX4" fmla="*/ 228600 w 636814"/>
              <a:gd name="connsiteY4" fmla="*/ 261257 h 489857"/>
              <a:gd name="connsiteX5" fmla="*/ 277586 w 636814"/>
              <a:gd name="connsiteY5" fmla="*/ 244929 h 489857"/>
              <a:gd name="connsiteX6" fmla="*/ 375557 w 636814"/>
              <a:gd name="connsiteY6" fmla="*/ 261257 h 489857"/>
              <a:gd name="connsiteX7" fmla="*/ 310243 w 636814"/>
              <a:gd name="connsiteY7" fmla="*/ 375557 h 489857"/>
              <a:gd name="connsiteX8" fmla="*/ 244929 w 636814"/>
              <a:gd name="connsiteY8" fmla="*/ 359229 h 489857"/>
              <a:gd name="connsiteX9" fmla="*/ 277586 w 636814"/>
              <a:gd name="connsiteY9" fmla="*/ 310243 h 489857"/>
              <a:gd name="connsiteX10" fmla="*/ 342900 w 636814"/>
              <a:gd name="connsiteY10" fmla="*/ 212272 h 489857"/>
              <a:gd name="connsiteX11" fmla="*/ 440872 w 636814"/>
              <a:gd name="connsiteY11" fmla="*/ 179614 h 489857"/>
              <a:gd name="connsiteX12" fmla="*/ 522514 w 636814"/>
              <a:gd name="connsiteY12" fmla="*/ 81643 h 489857"/>
              <a:gd name="connsiteX13" fmla="*/ 636814 w 636814"/>
              <a:gd name="connsiteY13" fmla="*/ 0 h 489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36814" h="489857">
                <a:moveTo>
                  <a:pt x="0" y="489857"/>
                </a:moveTo>
                <a:cubicBezTo>
                  <a:pt x="5443" y="457200"/>
                  <a:pt x="-97" y="420631"/>
                  <a:pt x="16329" y="391886"/>
                </a:cubicBezTo>
                <a:cubicBezTo>
                  <a:pt x="24868" y="376942"/>
                  <a:pt x="50555" y="384412"/>
                  <a:pt x="65314" y="375557"/>
                </a:cubicBezTo>
                <a:cubicBezTo>
                  <a:pt x="177378" y="308319"/>
                  <a:pt x="8198" y="372824"/>
                  <a:pt x="146957" y="326572"/>
                </a:cubicBezTo>
                <a:cubicBezTo>
                  <a:pt x="177333" y="296196"/>
                  <a:pt x="187402" y="281856"/>
                  <a:pt x="228600" y="261257"/>
                </a:cubicBezTo>
                <a:cubicBezTo>
                  <a:pt x="243995" y="253560"/>
                  <a:pt x="261257" y="250372"/>
                  <a:pt x="277586" y="244929"/>
                </a:cubicBezTo>
                <a:cubicBezTo>
                  <a:pt x="310243" y="250372"/>
                  <a:pt x="356314" y="234316"/>
                  <a:pt x="375557" y="261257"/>
                </a:cubicBezTo>
                <a:cubicBezTo>
                  <a:pt x="438191" y="348944"/>
                  <a:pt x="348117" y="362933"/>
                  <a:pt x="310243" y="375557"/>
                </a:cubicBezTo>
                <a:cubicBezTo>
                  <a:pt x="288472" y="370114"/>
                  <a:pt x="254965" y="379301"/>
                  <a:pt x="244929" y="359229"/>
                </a:cubicBezTo>
                <a:cubicBezTo>
                  <a:pt x="236153" y="341676"/>
                  <a:pt x="268810" y="327796"/>
                  <a:pt x="277586" y="310243"/>
                </a:cubicBezTo>
                <a:cubicBezTo>
                  <a:pt x="303551" y="258311"/>
                  <a:pt x="278610" y="247988"/>
                  <a:pt x="342900" y="212272"/>
                </a:cubicBezTo>
                <a:cubicBezTo>
                  <a:pt x="372992" y="195554"/>
                  <a:pt x="440872" y="179614"/>
                  <a:pt x="440872" y="179614"/>
                </a:cubicBezTo>
                <a:cubicBezTo>
                  <a:pt x="469899" y="136074"/>
                  <a:pt x="478997" y="115490"/>
                  <a:pt x="522514" y="81643"/>
                </a:cubicBezTo>
                <a:cubicBezTo>
                  <a:pt x="679068" y="-40122"/>
                  <a:pt x="582501" y="54317"/>
                  <a:pt x="636814" y="0"/>
                </a:cubicBezTo>
              </a:path>
            </a:pathLst>
          </a:custGeom>
          <a:noFill/>
          <a:ln w="12700" cap="flat" cmpd="sng" algn="ctr">
            <a:solidFill>
              <a:schemeClr val="accent5">
                <a:lumMod val="2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416700" y="2713446"/>
            <a:ext cx="1913391" cy="1015663"/>
          </a:xfrm>
          <a:prstGeom prst="rect">
            <a:avLst/>
          </a:prstGeom>
          <a:noFill/>
          <a:ln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16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位寄存器</a:t>
            </a:r>
            <a:endParaRPr lang="en-US" altLang="zh-C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存储器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字单元</a:t>
            </a:r>
          </a:p>
        </p:txBody>
      </p:sp>
      <p:sp>
        <p:nvSpPr>
          <p:cNvPr id="9" name="椭圆 8"/>
          <p:cNvSpPr/>
          <p:nvPr/>
        </p:nvSpPr>
        <p:spPr bwMode="auto">
          <a:xfrm>
            <a:off x="7456188" y="2750053"/>
            <a:ext cx="1614915" cy="490034"/>
          </a:xfrm>
          <a:prstGeom prst="ellipse">
            <a:avLst/>
          </a:prstGeom>
          <a:noFill/>
          <a:ln w="63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575568" y="2196548"/>
            <a:ext cx="1595653" cy="369332"/>
          </a:xfrm>
          <a:prstGeom prst="rect">
            <a:avLst/>
          </a:prstGeom>
          <a:solidFill>
            <a:srgbClr val="A50021"/>
          </a:solidFill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通用寄存器</a:t>
            </a:r>
          </a:p>
        </p:txBody>
      </p:sp>
    </p:spTree>
    <p:extLst>
      <p:ext uri="{BB962C8B-B14F-4D97-AF65-F5344CB8AC3E}">
        <p14:creationId xmlns:p14="http://schemas.microsoft.com/office/powerpoint/2010/main" val="268431447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12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9" dur="500"/>
                                        <p:tgtEl>
                                          <p:spTgt spid="1126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26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2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12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112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126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12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126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5" grpId="0"/>
      <p:bldP spid="112647" grpId="0"/>
      <p:bldP spid="112648" grpId="0"/>
      <p:bldP spid="112649" grpId="0" animBg="1"/>
      <p:bldP spid="112650" grpId="0" animBg="1"/>
      <p:bldP spid="112651" grpId="0" animBg="1"/>
      <p:bldP spid="112652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80FADBE-079C-4516-9EEA-1B2F7E4EA3A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0531" name="Rectangle 2"/>
          <p:cNvSpPr>
            <a:spLocks noGrp="1" noChangeArrowheads="1"/>
          </p:cNvSpPr>
          <p:nvPr>
            <p:ph type="title"/>
          </p:nvPr>
        </p:nvSpPr>
        <p:spPr>
          <a:xfrm>
            <a:off x="527871" y="206970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/>
              <a:t>段内直接转移</a:t>
            </a:r>
          </a:p>
        </p:txBody>
      </p:sp>
      <p:sp>
        <p:nvSpPr>
          <p:cNvPr id="1136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91985" y="1554084"/>
            <a:ext cx="7523068" cy="2289062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Aft>
                <a:spcPct val="40000"/>
              </a:spcAft>
            </a:pPr>
            <a:r>
              <a:rPr lang="zh-CN" altLang="en-US" dirty="0"/>
              <a:t>转移的目标地址由指令直接给出</a:t>
            </a:r>
          </a:p>
          <a:p>
            <a:pPr eaLnBrk="1" hangingPunct="1">
              <a:lnSpc>
                <a:spcPct val="115000"/>
              </a:lnSpc>
              <a:spcBef>
                <a:spcPct val="25000"/>
              </a:spcBef>
            </a:pPr>
            <a:r>
              <a:rPr lang="zh-CN" altLang="en-US" dirty="0"/>
              <a:t>格式：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  <a:spcAft>
                <a:spcPct val="40000"/>
              </a:spcAft>
            </a:pPr>
            <a:r>
              <a:rPr lang="en-US" altLang="zh-CN" dirty="0"/>
              <a:t>JMP  Label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  <a:spcAft>
                <a:spcPct val="40000"/>
              </a:spcAft>
            </a:pPr>
            <a:r>
              <a:rPr lang="en-US" altLang="zh-CN" dirty="0"/>
              <a:t>JMP NEAR Label</a:t>
            </a:r>
          </a:p>
        </p:txBody>
      </p:sp>
      <p:sp>
        <p:nvSpPr>
          <p:cNvPr id="113668" name="AutoShape 4"/>
          <p:cNvSpPr>
            <a:spLocks/>
          </p:cNvSpPr>
          <p:nvPr/>
        </p:nvSpPr>
        <p:spPr bwMode="auto">
          <a:xfrm>
            <a:off x="3888308" y="4104183"/>
            <a:ext cx="1701946" cy="408011"/>
          </a:xfrm>
          <a:prstGeom prst="borderCallout1">
            <a:avLst>
              <a:gd name="adj1" fmla="val 26472"/>
              <a:gd name="adj2" fmla="val -4722"/>
              <a:gd name="adj3" fmla="val -212500"/>
              <a:gd name="adj4" fmla="val -59352"/>
            </a:avLst>
          </a:prstGeom>
          <a:noFill/>
          <a:ln w="15875" cap="sq">
            <a:solidFill>
              <a:srgbClr val="FF0000"/>
            </a:solidFill>
            <a:miter lim="800000"/>
            <a:headEnd type="none" w="lg" len="lg"/>
            <a:tailEnd type="triangle" w="lg" len="lg"/>
          </a:ln>
        </p:spPr>
        <p:txBody>
          <a:bodyPr anchor="ctr" anchorCtr="1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defRPr/>
            </a:pPr>
            <a:r>
              <a:rPr kumimoji="1" lang="zh-CN" altLang="en-US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近地址标号</a:t>
            </a:r>
          </a:p>
        </p:txBody>
      </p:sp>
    </p:spTree>
    <p:extLst>
      <p:ext uri="{BB962C8B-B14F-4D97-AF65-F5344CB8AC3E}">
        <p14:creationId xmlns:p14="http://schemas.microsoft.com/office/powerpoint/2010/main" val="195325888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36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36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36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36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13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668" grpId="0" animBg="1"/>
    </p:bld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5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69B6D59-B245-4BAF-8126-800863DE82D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1555" name="Rectangle 2"/>
          <p:cNvSpPr>
            <a:spLocks noGrp="1" noChangeArrowheads="1"/>
          </p:cNvSpPr>
          <p:nvPr>
            <p:ph type="title"/>
          </p:nvPr>
        </p:nvSpPr>
        <p:spPr>
          <a:xfrm>
            <a:off x="400360" y="311283"/>
            <a:ext cx="8223277" cy="689345"/>
          </a:xfrm>
        </p:spPr>
        <p:txBody>
          <a:bodyPr/>
          <a:lstStyle/>
          <a:p>
            <a:pPr eaLnBrk="1" hangingPunct="1"/>
            <a:r>
              <a:rPr lang="zh-CN" altLang="en-US" dirty="0"/>
              <a:t>段内直接转移示图</a:t>
            </a:r>
          </a:p>
        </p:txBody>
      </p:sp>
      <p:sp>
        <p:nvSpPr>
          <p:cNvPr id="215044" name="Rectangle 4"/>
          <p:cNvSpPr>
            <a:spLocks noChangeArrowheads="1"/>
          </p:cNvSpPr>
          <p:nvPr/>
        </p:nvSpPr>
        <p:spPr bwMode="auto">
          <a:xfrm>
            <a:off x="5829422" y="1507356"/>
            <a:ext cx="1608138" cy="3456094"/>
          </a:xfrm>
          <a:prstGeom prst="rect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5045" name="Line 5"/>
          <p:cNvSpPr>
            <a:spLocks noChangeShapeType="1"/>
          </p:cNvSpPr>
          <p:nvPr/>
        </p:nvSpPr>
        <p:spPr bwMode="auto">
          <a:xfrm>
            <a:off x="5829422" y="2227375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46" name="Line 6"/>
          <p:cNvSpPr>
            <a:spLocks noChangeShapeType="1"/>
          </p:cNvSpPr>
          <p:nvPr/>
        </p:nvSpPr>
        <p:spPr bwMode="auto">
          <a:xfrm>
            <a:off x="5829422" y="265938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47" name="Line 7"/>
          <p:cNvSpPr>
            <a:spLocks noChangeShapeType="1"/>
          </p:cNvSpPr>
          <p:nvPr/>
        </p:nvSpPr>
        <p:spPr bwMode="auto">
          <a:xfrm>
            <a:off x="5829422" y="3091399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48" name="Line 8"/>
          <p:cNvSpPr>
            <a:spLocks noChangeShapeType="1"/>
          </p:cNvSpPr>
          <p:nvPr/>
        </p:nvSpPr>
        <p:spPr bwMode="auto">
          <a:xfrm>
            <a:off x="5829422" y="3883420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49" name="Line 9"/>
          <p:cNvSpPr>
            <a:spLocks noChangeShapeType="1"/>
          </p:cNvSpPr>
          <p:nvPr/>
        </p:nvSpPr>
        <p:spPr bwMode="auto">
          <a:xfrm>
            <a:off x="5829422" y="4315432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50" name="Text Box 10"/>
          <p:cNvSpPr txBox="1">
            <a:spLocks noChangeArrowheads="1"/>
          </p:cNvSpPr>
          <p:nvPr/>
        </p:nvSpPr>
        <p:spPr bwMode="auto">
          <a:xfrm>
            <a:off x="6223081" y="227237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JMP</a:t>
            </a:r>
          </a:p>
        </p:txBody>
      </p:sp>
      <p:sp>
        <p:nvSpPr>
          <p:cNvPr id="215051" name="Text Box 11"/>
          <p:cNvSpPr txBox="1">
            <a:spLocks noChangeArrowheads="1"/>
          </p:cNvSpPr>
          <p:nvPr/>
        </p:nvSpPr>
        <p:spPr bwMode="auto">
          <a:xfrm>
            <a:off x="4809261" y="3910422"/>
            <a:ext cx="109554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Label</a:t>
            </a:r>
            <a:endParaRPr kumimoji="1" lang="en-US" altLang="zh-CN" sz="2400">
              <a:solidFill>
                <a:schemeClr val="tx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215052" name="Text Box 12"/>
          <p:cNvSpPr txBox="1">
            <a:spLocks noChangeArrowheads="1"/>
          </p:cNvSpPr>
          <p:nvPr/>
        </p:nvSpPr>
        <p:spPr bwMode="auto">
          <a:xfrm>
            <a:off x="6311865" y="3307404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5053" name="Text Box 13"/>
          <p:cNvSpPr txBox="1">
            <a:spLocks noChangeArrowheads="1"/>
          </p:cNvSpPr>
          <p:nvPr/>
        </p:nvSpPr>
        <p:spPr bwMode="auto">
          <a:xfrm>
            <a:off x="6311865" y="4459436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5054" name="Text Box 14"/>
          <p:cNvSpPr txBox="1">
            <a:spLocks noChangeArrowheads="1"/>
          </p:cNvSpPr>
          <p:nvPr/>
        </p:nvSpPr>
        <p:spPr bwMode="auto">
          <a:xfrm>
            <a:off x="6311865" y="1651361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5055" name="AutoShape 15"/>
          <p:cNvSpPr>
            <a:spLocks/>
          </p:cNvSpPr>
          <p:nvPr/>
        </p:nvSpPr>
        <p:spPr bwMode="auto">
          <a:xfrm>
            <a:off x="7598374" y="1723362"/>
            <a:ext cx="241221" cy="2952080"/>
          </a:xfrm>
          <a:prstGeom prst="rightBrace">
            <a:avLst>
              <a:gd name="adj1" fmla="val 11388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5056" name="Text Box 16"/>
          <p:cNvSpPr txBox="1">
            <a:spLocks noChangeArrowheads="1"/>
          </p:cNvSpPr>
          <p:nvPr/>
        </p:nvSpPr>
        <p:spPr bwMode="auto">
          <a:xfrm>
            <a:off x="7881473" y="2719391"/>
            <a:ext cx="48746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代码段</a:t>
            </a:r>
          </a:p>
        </p:txBody>
      </p:sp>
      <p:sp>
        <p:nvSpPr>
          <p:cNvPr id="215057" name="Line 17"/>
          <p:cNvSpPr>
            <a:spLocks noChangeShapeType="1"/>
          </p:cNvSpPr>
          <p:nvPr/>
        </p:nvSpPr>
        <p:spPr bwMode="auto">
          <a:xfrm>
            <a:off x="4993527" y="2309877"/>
            <a:ext cx="67508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58" name="Line 18"/>
          <p:cNvSpPr>
            <a:spLocks noChangeShapeType="1"/>
          </p:cNvSpPr>
          <p:nvPr/>
        </p:nvSpPr>
        <p:spPr bwMode="auto">
          <a:xfrm>
            <a:off x="4993527" y="3883420"/>
            <a:ext cx="67508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59" name="Line 19"/>
          <p:cNvSpPr>
            <a:spLocks noChangeShapeType="1"/>
          </p:cNvSpPr>
          <p:nvPr/>
        </p:nvSpPr>
        <p:spPr bwMode="auto">
          <a:xfrm>
            <a:off x="5373784" y="2378879"/>
            <a:ext cx="0" cy="144003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triangle" w="lg" len="lg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5060" name="AutoShape 20"/>
          <p:cNvSpPr>
            <a:spLocks/>
          </p:cNvSpPr>
          <p:nvPr/>
        </p:nvSpPr>
        <p:spPr bwMode="auto">
          <a:xfrm>
            <a:off x="3624935" y="3019397"/>
            <a:ext cx="1065390" cy="447012"/>
          </a:xfrm>
          <a:prstGeom prst="borderCallout1">
            <a:avLst>
              <a:gd name="adj1" fmla="val 24162"/>
              <a:gd name="adj2" fmla="val 107546"/>
              <a:gd name="adj3" fmla="val -35236"/>
              <a:gd name="adj4" fmla="val 151259"/>
            </a:avLst>
          </a:prstGeom>
          <a:noFill/>
          <a:ln w="6350" cap="sq">
            <a:solidFill>
              <a:srgbClr val="FF0000"/>
            </a:solidFill>
            <a:miter lim="800000"/>
            <a:headEnd type="none" w="lg" len="lg"/>
            <a:tailEnd type="triangle" w="lg" len="lg"/>
          </a:ln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位移量</a:t>
            </a:r>
          </a:p>
        </p:txBody>
      </p:sp>
      <p:sp>
        <p:nvSpPr>
          <p:cNvPr id="215061" name="Text Box 21"/>
          <p:cNvSpPr txBox="1">
            <a:spLocks noChangeArrowheads="1"/>
          </p:cNvSpPr>
          <p:nvPr/>
        </p:nvSpPr>
        <p:spPr bwMode="auto">
          <a:xfrm>
            <a:off x="1100570" y="5377056"/>
            <a:ext cx="7523067" cy="3877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80000"/>
              </a:lnSpc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下一条要执行指令的偏移地址=当前</a:t>
            </a:r>
            <a:r>
              <a:rPr kumimoji="1" lang="en-US" altLang="zh-CN" sz="240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IP+</a:t>
            </a:r>
            <a:r>
              <a:rPr kumimoji="1" lang="zh-CN" altLang="en-US" sz="240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位移量</a:t>
            </a:r>
          </a:p>
        </p:txBody>
      </p:sp>
      <p:sp>
        <p:nvSpPr>
          <p:cNvPr id="215062" name="Text Box 22"/>
          <p:cNvSpPr txBox="1">
            <a:spLocks noChangeArrowheads="1"/>
          </p:cNvSpPr>
          <p:nvPr/>
        </p:nvSpPr>
        <p:spPr bwMode="auto">
          <a:xfrm>
            <a:off x="964807" y="1486859"/>
            <a:ext cx="243230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>
                <a:latin typeface="Arial" charset="0"/>
                <a:ea typeface="宋体" charset="-122"/>
              </a:rPr>
              <a:t>JMP  Label</a:t>
            </a:r>
            <a:endParaRPr lang="zh-CN" altLang="en-US">
              <a:latin typeface="Arial" charset="0"/>
              <a:ea typeface="宋体" charset="-122"/>
            </a:endParaRPr>
          </a:p>
        </p:txBody>
      </p:sp>
      <p:sp>
        <p:nvSpPr>
          <p:cNvPr id="23" name="Text Box 11"/>
          <p:cNvSpPr txBox="1">
            <a:spLocks noChangeArrowheads="1"/>
          </p:cNvSpPr>
          <p:nvPr/>
        </p:nvSpPr>
        <p:spPr bwMode="auto">
          <a:xfrm>
            <a:off x="4537886" y="2089372"/>
            <a:ext cx="71528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IP</a:t>
            </a:r>
          </a:p>
        </p:txBody>
      </p:sp>
    </p:spTree>
    <p:extLst>
      <p:ext uri="{BB962C8B-B14F-4D97-AF65-F5344CB8AC3E}">
        <p14:creationId xmlns:p14="http://schemas.microsoft.com/office/powerpoint/2010/main" val="806839029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5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5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5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50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5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5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5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5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150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15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5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15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5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5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15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5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5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15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15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15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15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5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5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15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15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15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215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215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150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44" grpId="0" animBg="1"/>
      <p:bldP spid="215045" grpId="0" animBg="1"/>
      <p:bldP spid="215046" grpId="0" animBg="1"/>
      <p:bldP spid="215047" grpId="0" animBg="1"/>
      <p:bldP spid="215048" grpId="0" animBg="1"/>
      <p:bldP spid="215049" grpId="0" animBg="1"/>
      <p:bldP spid="215050" grpId="0"/>
      <p:bldP spid="215051" grpId="0"/>
      <p:bldP spid="215052" grpId="0"/>
      <p:bldP spid="215053" grpId="0"/>
      <p:bldP spid="215054" grpId="0"/>
      <p:bldP spid="215055" grpId="0" animBg="1"/>
      <p:bldP spid="215056" grpId="0"/>
      <p:bldP spid="215057" grpId="0" animBg="1"/>
      <p:bldP spid="215058" grpId="0" animBg="1"/>
      <p:bldP spid="215059" grpId="0" animBg="1"/>
      <p:bldP spid="215060" grpId="0" animBg="1"/>
      <p:bldP spid="215062" grpId="0"/>
      <p:bldP spid="23" grpId="0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57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817476" y="5979063"/>
            <a:ext cx="740414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88196D3-1DBE-479C-9D20-7684BE000D0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2579" name="Rectangle 2"/>
          <p:cNvSpPr>
            <a:spLocks noGrp="1" noChangeArrowheads="1"/>
          </p:cNvSpPr>
          <p:nvPr>
            <p:ph type="title"/>
          </p:nvPr>
        </p:nvSpPr>
        <p:spPr>
          <a:xfrm>
            <a:off x="455048" y="242022"/>
            <a:ext cx="8223277" cy="693809"/>
          </a:xfrm>
        </p:spPr>
        <p:txBody>
          <a:bodyPr/>
          <a:lstStyle/>
          <a:p>
            <a:pPr eaLnBrk="1" hangingPunct="1"/>
            <a:r>
              <a:rPr lang="zh-CN" altLang="en-US" dirty="0"/>
              <a:t>段内间接转移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516" y="1269610"/>
            <a:ext cx="8174700" cy="4030608"/>
          </a:xfrm>
        </p:spPr>
        <p:txBody>
          <a:bodyPr/>
          <a:lstStyle/>
          <a:p>
            <a:pPr eaLnBrk="1" hangingPunct="1">
              <a:spcBef>
                <a:spcPct val="40000"/>
              </a:spcBef>
              <a:spcAft>
                <a:spcPct val="10000"/>
              </a:spcAft>
            </a:pPr>
            <a:r>
              <a:rPr lang="zh-CN" altLang="en-US" dirty="0"/>
              <a:t>段内间接转移</a:t>
            </a:r>
          </a:p>
          <a:p>
            <a:pPr lvl="1" eaLnBrk="1" hangingPunct="1">
              <a:spcBef>
                <a:spcPct val="0"/>
              </a:spcBef>
              <a:spcAft>
                <a:spcPct val="10000"/>
              </a:spcAft>
            </a:pPr>
            <a:r>
              <a:rPr lang="zh-CN" altLang="en-US" dirty="0"/>
              <a:t>转移的目标地址存放在某个</a:t>
            </a:r>
            <a:r>
              <a:rPr lang="en-US" altLang="zh-CN" dirty="0"/>
              <a:t>16</a:t>
            </a:r>
            <a:r>
              <a:rPr lang="zh-CN" altLang="en-US" dirty="0"/>
              <a:t>位寄存器或存储器的某两个单元中</a:t>
            </a:r>
          </a:p>
          <a:p>
            <a:pPr eaLnBrk="1" hangingPunct="1">
              <a:spcBef>
                <a:spcPct val="40000"/>
              </a:spcBef>
            </a:pPr>
            <a:r>
              <a:rPr lang="zh-CN" altLang="en-US" dirty="0"/>
              <a:t>例：</a:t>
            </a:r>
          </a:p>
          <a:p>
            <a:pPr lvl="1" eaLnBrk="1" hangingPunct="1">
              <a:spcBef>
                <a:spcPct val="10000"/>
              </a:spcBef>
              <a:spcAft>
                <a:spcPct val="0"/>
              </a:spcAft>
            </a:pPr>
            <a:r>
              <a:rPr lang="en-US" altLang="zh-CN" dirty="0">
                <a:latin typeface="Times New Roman" pitchFamily="18" charset="0"/>
              </a:rPr>
              <a:t>MOV  BX</a:t>
            </a:r>
            <a:r>
              <a:rPr lang="zh-CN" altLang="en-US" dirty="0">
                <a:latin typeface="Times New Roman" pitchFamily="18" charset="0"/>
              </a:rPr>
              <a:t>，</a:t>
            </a:r>
            <a:r>
              <a:rPr lang="en-US" altLang="zh-CN" dirty="0">
                <a:latin typeface="Times New Roman" pitchFamily="18" charset="0"/>
              </a:rPr>
              <a:t>1200H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>
                <a:latin typeface="Times New Roman" pitchFamily="18" charset="0"/>
              </a:rPr>
              <a:t>JMP  BX</a:t>
            </a:r>
          </a:p>
          <a:p>
            <a:pPr eaLnBrk="1" hangingPunct="1">
              <a:spcBef>
                <a:spcPct val="10000"/>
              </a:spcBef>
              <a:spcAft>
                <a:spcPct val="0"/>
              </a:spcAft>
            </a:pPr>
            <a:r>
              <a:rPr lang="zh-CN" altLang="en-US" dirty="0"/>
              <a:t>执行完上述指令后：</a:t>
            </a:r>
            <a:endParaRPr lang="en-US" altLang="zh-CN" dirty="0"/>
          </a:p>
          <a:p>
            <a:pPr lvl="1" eaLnBrk="1" hangingPunct="1">
              <a:spcBef>
                <a:spcPct val="10000"/>
              </a:spcBef>
            </a:pPr>
            <a:r>
              <a:rPr lang="en-US" altLang="zh-CN" dirty="0"/>
              <a:t>IP=1200H</a:t>
            </a:r>
            <a:endParaRPr lang="en-US" altLang="zh-CN" dirty="0">
              <a:latin typeface="Times New Roman" pitchFamily="18" charset="0"/>
            </a:endParaRPr>
          </a:p>
        </p:txBody>
      </p:sp>
      <p:sp>
        <p:nvSpPr>
          <p:cNvPr id="114792" name="Rectangle 104"/>
          <p:cNvSpPr>
            <a:spLocks noChangeArrowheads="1"/>
          </p:cNvSpPr>
          <p:nvPr/>
        </p:nvSpPr>
        <p:spPr bwMode="auto">
          <a:xfrm>
            <a:off x="6722457" y="2579144"/>
            <a:ext cx="1608138" cy="2994081"/>
          </a:xfrm>
          <a:prstGeom prst="rect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4793" name="Line 105"/>
          <p:cNvSpPr>
            <a:spLocks noChangeShapeType="1"/>
          </p:cNvSpPr>
          <p:nvPr/>
        </p:nvSpPr>
        <p:spPr bwMode="auto">
          <a:xfrm>
            <a:off x="6722457" y="3108659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794" name="Line 106"/>
          <p:cNvSpPr>
            <a:spLocks noChangeShapeType="1"/>
          </p:cNvSpPr>
          <p:nvPr/>
        </p:nvSpPr>
        <p:spPr bwMode="auto">
          <a:xfrm>
            <a:off x="6722457" y="3540670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795" name="Line 107"/>
          <p:cNvSpPr>
            <a:spLocks noChangeShapeType="1"/>
          </p:cNvSpPr>
          <p:nvPr/>
        </p:nvSpPr>
        <p:spPr bwMode="auto">
          <a:xfrm>
            <a:off x="6722457" y="3972682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796" name="Line 108"/>
          <p:cNvSpPr>
            <a:spLocks noChangeShapeType="1"/>
          </p:cNvSpPr>
          <p:nvPr/>
        </p:nvSpPr>
        <p:spPr bwMode="auto">
          <a:xfrm>
            <a:off x="6722457" y="4764703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797" name="Line 109"/>
          <p:cNvSpPr>
            <a:spLocks noChangeShapeType="1"/>
          </p:cNvSpPr>
          <p:nvPr/>
        </p:nvSpPr>
        <p:spPr bwMode="auto">
          <a:xfrm>
            <a:off x="6722457" y="5196715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798" name="Text Box 110"/>
          <p:cNvSpPr txBox="1">
            <a:spLocks noChangeArrowheads="1"/>
          </p:cNvSpPr>
          <p:nvPr/>
        </p:nvSpPr>
        <p:spPr bwMode="auto">
          <a:xfrm>
            <a:off x="6936271" y="310865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JMP</a:t>
            </a:r>
          </a:p>
        </p:txBody>
      </p:sp>
      <p:sp>
        <p:nvSpPr>
          <p:cNvPr id="114799" name="Text Box 111"/>
          <p:cNvSpPr txBox="1">
            <a:spLocks noChangeArrowheads="1"/>
          </p:cNvSpPr>
          <p:nvPr/>
        </p:nvSpPr>
        <p:spPr bwMode="auto">
          <a:xfrm>
            <a:off x="7247297" y="4188689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4801" name="Text Box 113"/>
          <p:cNvSpPr txBox="1">
            <a:spLocks noChangeArrowheads="1"/>
          </p:cNvSpPr>
          <p:nvPr/>
        </p:nvSpPr>
        <p:spPr bwMode="auto">
          <a:xfrm>
            <a:off x="7204900" y="2622646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4802" name="AutoShape 114"/>
          <p:cNvSpPr>
            <a:spLocks/>
          </p:cNvSpPr>
          <p:nvPr/>
        </p:nvSpPr>
        <p:spPr bwMode="auto">
          <a:xfrm>
            <a:off x="8467959" y="2604646"/>
            <a:ext cx="264672" cy="2764574"/>
          </a:xfrm>
          <a:prstGeom prst="rightBrace">
            <a:avLst>
              <a:gd name="adj1" fmla="val 9720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4803" name="Text Box 115"/>
          <p:cNvSpPr txBox="1">
            <a:spLocks noChangeArrowheads="1"/>
          </p:cNvSpPr>
          <p:nvPr/>
        </p:nvSpPr>
        <p:spPr bwMode="auto">
          <a:xfrm>
            <a:off x="8804662" y="3516671"/>
            <a:ext cx="487467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114804" name="Text Box 116"/>
          <p:cNvSpPr txBox="1">
            <a:spLocks noChangeArrowheads="1"/>
          </p:cNvSpPr>
          <p:nvPr/>
        </p:nvSpPr>
        <p:spPr bwMode="auto">
          <a:xfrm>
            <a:off x="5700621" y="4790203"/>
            <a:ext cx="109554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  <a:cs typeface="Tahoma" pitchFamily="34" charset="0"/>
              </a:rPr>
              <a:t>1200H</a:t>
            </a:r>
          </a:p>
        </p:txBody>
      </p:sp>
      <p:sp>
        <p:nvSpPr>
          <p:cNvPr id="114805" name="Text Box 117"/>
          <p:cNvSpPr txBox="1">
            <a:spLocks noChangeArrowheads="1"/>
          </p:cNvSpPr>
          <p:nvPr/>
        </p:nvSpPr>
        <p:spPr bwMode="auto">
          <a:xfrm>
            <a:off x="6936271" y="4790204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MOV</a:t>
            </a:r>
          </a:p>
        </p:txBody>
      </p:sp>
    </p:spTree>
    <p:extLst>
      <p:ext uri="{BB962C8B-B14F-4D97-AF65-F5344CB8AC3E}">
        <p14:creationId xmlns:p14="http://schemas.microsoft.com/office/powerpoint/2010/main" val="24245208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46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46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146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146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46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146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47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47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47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147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47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47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47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47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47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47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47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47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47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47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47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47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48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148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148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148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48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48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80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148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148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114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86" presetID="3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8" dur="500"/>
                                        <p:tgtEl>
                                          <p:spTgt spid="1148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792" grpId="0" animBg="1"/>
      <p:bldP spid="114793" grpId="0" animBg="1"/>
      <p:bldP spid="114794" grpId="0" animBg="1"/>
      <p:bldP spid="114795" grpId="0" animBg="1"/>
      <p:bldP spid="114796" grpId="0" animBg="1"/>
      <p:bldP spid="114797" grpId="0" animBg="1"/>
      <p:bldP spid="114798" grpId="0"/>
      <p:bldP spid="114799" grpId="0"/>
      <p:bldP spid="114801" grpId="0"/>
      <p:bldP spid="114802" grpId="0" animBg="1"/>
      <p:bldP spid="114803" grpId="0"/>
      <p:bldP spid="114804" grpId="0"/>
      <p:bldP spid="114805" grpId="0"/>
    </p:bld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02485" y="5997468"/>
            <a:ext cx="676757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86622ED-CE3A-47CB-A397-5853093261F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3603" name="Rectangle 2"/>
          <p:cNvSpPr>
            <a:spLocks noGrp="1" noChangeArrowheads="1"/>
          </p:cNvSpPr>
          <p:nvPr>
            <p:ph type="title"/>
          </p:nvPr>
        </p:nvSpPr>
        <p:spPr>
          <a:xfrm>
            <a:off x="423812" y="206971"/>
            <a:ext cx="8223277" cy="762743"/>
          </a:xfrm>
        </p:spPr>
        <p:txBody>
          <a:bodyPr/>
          <a:lstStyle/>
          <a:p>
            <a:pPr eaLnBrk="1" hangingPunct="1"/>
            <a:r>
              <a:rPr lang="zh-CN" altLang="en-US" dirty="0"/>
              <a:t>段内间接转移例</a:t>
            </a:r>
            <a:endParaRPr lang="en-US" altLang="zh-CN" dirty="0"/>
          </a:p>
        </p:txBody>
      </p:sp>
      <p:sp>
        <p:nvSpPr>
          <p:cNvPr id="21606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98922" y="1447792"/>
            <a:ext cx="4487708" cy="1401038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en-US" altLang="zh-CN" sz="2600">
                <a:latin typeface="Times New Roman" pitchFamily="18" charset="0"/>
              </a:rPr>
              <a:t>MOV  BX</a:t>
            </a:r>
            <a:r>
              <a:rPr lang="zh-CN" altLang="en-US" sz="2600">
                <a:latin typeface="Times New Roman" pitchFamily="18" charset="0"/>
              </a:rPr>
              <a:t>，</a:t>
            </a:r>
            <a:r>
              <a:rPr lang="en-US" altLang="zh-CN" sz="2600">
                <a:latin typeface="Times New Roman" pitchFamily="18" charset="0"/>
              </a:rPr>
              <a:t>1200</a:t>
            </a:r>
          </a:p>
          <a:p>
            <a:pPr eaLnBrk="1" hangingPunct="1">
              <a:lnSpc>
                <a:spcPct val="115000"/>
              </a:lnSpc>
            </a:pPr>
            <a:r>
              <a:rPr lang="en-US" altLang="zh-CN" sz="2600">
                <a:latin typeface="Times New Roman" pitchFamily="18" charset="0"/>
              </a:rPr>
              <a:t>JMP WORD  PTR[BX]</a:t>
            </a:r>
            <a:endParaRPr lang="zh-CN" altLang="en-US" sz="2600"/>
          </a:p>
        </p:txBody>
      </p:sp>
      <p:sp>
        <p:nvSpPr>
          <p:cNvPr id="216068" name="Rectangle 4"/>
          <p:cNvSpPr>
            <a:spLocks noChangeArrowheads="1"/>
          </p:cNvSpPr>
          <p:nvPr/>
        </p:nvSpPr>
        <p:spPr bwMode="auto">
          <a:xfrm>
            <a:off x="6776489" y="1488291"/>
            <a:ext cx="1608138" cy="4423621"/>
          </a:xfrm>
          <a:prstGeom prst="rect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6069" name="Line 5"/>
          <p:cNvSpPr>
            <a:spLocks noChangeShapeType="1"/>
          </p:cNvSpPr>
          <p:nvPr/>
        </p:nvSpPr>
        <p:spPr bwMode="auto">
          <a:xfrm>
            <a:off x="6776489" y="1951804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70" name="Line 6"/>
          <p:cNvSpPr>
            <a:spLocks noChangeShapeType="1"/>
          </p:cNvSpPr>
          <p:nvPr/>
        </p:nvSpPr>
        <p:spPr bwMode="auto">
          <a:xfrm>
            <a:off x="6776489" y="2365815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71" name="Line 7"/>
          <p:cNvSpPr>
            <a:spLocks noChangeShapeType="1"/>
          </p:cNvSpPr>
          <p:nvPr/>
        </p:nvSpPr>
        <p:spPr bwMode="auto">
          <a:xfrm>
            <a:off x="6776489" y="2743826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72" name="Line 8"/>
          <p:cNvSpPr>
            <a:spLocks noChangeShapeType="1"/>
          </p:cNvSpPr>
          <p:nvPr/>
        </p:nvSpPr>
        <p:spPr bwMode="auto">
          <a:xfrm>
            <a:off x="6776489" y="3319842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73" name="Line 9"/>
          <p:cNvSpPr>
            <a:spLocks noChangeShapeType="1"/>
          </p:cNvSpPr>
          <p:nvPr/>
        </p:nvSpPr>
        <p:spPr bwMode="auto">
          <a:xfrm>
            <a:off x="6776489" y="468787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74" name="Text Box 10"/>
          <p:cNvSpPr txBox="1">
            <a:spLocks noChangeArrowheads="1"/>
          </p:cNvSpPr>
          <p:nvPr/>
        </p:nvSpPr>
        <p:spPr bwMode="auto">
          <a:xfrm>
            <a:off x="7098118" y="1951805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JMP</a:t>
            </a:r>
          </a:p>
        </p:txBody>
      </p:sp>
      <p:sp>
        <p:nvSpPr>
          <p:cNvPr id="216075" name="Text Box 11"/>
          <p:cNvSpPr txBox="1">
            <a:spLocks noChangeArrowheads="1"/>
          </p:cNvSpPr>
          <p:nvPr/>
        </p:nvSpPr>
        <p:spPr bwMode="auto">
          <a:xfrm>
            <a:off x="7309186" y="2815829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6076" name="Text Box 12"/>
          <p:cNvSpPr txBox="1">
            <a:spLocks noChangeArrowheads="1"/>
          </p:cNvSpPr>
          <p:nvPr/>
        </p:nvSpPr>
        <p:spPr bwMode="auto">
          <a:xfrm>
            <a:off x="7304161" y="4183865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6077" name="Text Box 13"/>
          <p:cNvSpPr txBox="1">
            <a:spLocks noChangeArrowheads="1"/>
          </p:cNvSpPr>
          <p:nvPr/>
        </p:nvSpPr>
        <p:spPr bwMode="auto">
          <a:xfrm>
            <a:off x="7339339" y="1447791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6078" name="AutoShape 14"/>
          <p:cNvSpPr>
            <a:spLocks/>
          </p:cNvSpPr>
          <p:nvPr/>
        </p:nvSpPr>
        <p:spPr bwMode="auto">
          <a:xfrm>
            <a:off x="8545441" y="1624797"/>
            <a:ext cx="321627" cy="2559069"/>
          </a:xfrm>
          <a:prstGeom prst="rightBrace">
            <a:avLst>
              <a:gd name="adj1" fmla="val 7404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6079" name="Text Box 15"/>
          <p:cNvSpPr txBox="1">
            <a:spLocks noChangeArrowheads="1"/>
          </p:cNvSpPr>
          <p:nvPr/>
        </p:nvSpPr>
        <p:spPr bwMode="auto">
          <a:xfrm>
            <a:off x="8867069" y="2413819"/>
            <a:ext cx="56284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216080" name="Line 16"/>
          <p:cNvSpPr>
            <a:spLocks noChangeShapeType="1"/>
          </p:cNvSpPr>
          <p:nvPr/>
        </p:nvSpPr>
        <p:spPr bwMode="auto">
          <a:xfrm>
            <a:off x="6776489" y="504788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81" name="AutoShape 17"/>
          <p:cNvSpPr>
            <a:spLocks/>
          </p:cNvSpPr>
          <p:nvPr/>
        </p:nvSpPr>
        <p:spPr bwMode="auto">
          <a:xfrm>
            <a:off x="8545441" y="4471872"/>
            <a:ext cx="241221" cy="1152032"/>
          </a:xfrm>
          <a:prstGeom prst="rightBrace">
            <a:avLst>
              <a:gd name="adj1" fmla="val 4444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6082" name="Text Box 18"/>
          <p:cNvSpPr txBox="1">
            <a:spLocks noChangeArrowheads="1"/>
          </p:cNvSpPr>
          <p:nvPr/>
        </p:nvSpPr>
        <p:spPr bwMode="auto">
          <a:xfrm>
            <a:off x="8776612" y="4543876"/>
            <a:ext cx="487468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数据段</a:t>
            </a:r>
          </a:p>
        </p:txBody>
      </p:sp>
      <p:sp>
        <p:nvSpPr>
          <p:cNvPr id="216083" name="Text Box 19"/>
          <p:cNvSpPr txBox="1">
            <a:spLocks noChangeArrowheads="1"/>
          </p:cNvSpPr>
          <p:nvPr/>
        </p:nvSpPr>
        <p:spPr bwMode="auto">
          <a:xfrm>
            <a:off x="4846727" y="4515374"/>
            <a:ext cx="128986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BX=1200</a:t>
            </a:r>
          </a:p>
        </p:txBody>
      </p:sp>
      <p:sp>
        <p:nvSpPr>
          <p:cNvPr id="216084" name="Line 20"/>
          <p:cNvSpPr>
            <a:spLocks noChangeShapeType="1"/>
          </p:cNvSpPr>
          <p:nvPr/>
        </p:nvSpPr>
        <p:spPr bwMode="auto">
          <a:xfrm>
            <a:off x="6098058" y="4705879"/>
            <a:ext cx="56284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85" name="Line 21"/>
          <p:cNvSpPr>
            <a:spLocks noChangeShapeType="1"/>
          </p:cNvSpPr>
          <p:nvPr/>
        </p:nvSpPr>
        <p:spPr bwMode="auto">
          <a:xfrm>
            <a:off x="6776489" y="3679851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86" name="Line 22"/>
          <p:cNvSpPr>
            <a:spLocks noChangeShapeType="1"/>
          </p:cNvSpPr>
          <p:nvPr/>
        </p:nvSpPr>
        <p:spPr bwMode="auto">
          <a:xfrm>
            <a:off x="6776489" y="4039860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87" name="Line 23"/>
          <p:cNvSpPr>
            <a:spLocks noChangeShapeType="1"/>
          </p:cNvSpPr>
          <p:nvPr/>
        </p:nvSpPr>
        <p:spPr bwMode="auto">
          <a:xfrm>
            <a:off x="6776489" y="540789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88" name="Text Box 24"/>
          <p:cNvSpPr txBox="1">
            <a:spLocks noChangeArrowheads="1"/>
          </p:cNvSpPr>
          <p:nvPr/>
        </p:nvSpPr>
        <p:spPr bwMode="auto">
          <a:xfrm>
            <a:off x="7324264" y="5479899"/>
            <a:ext cx="56284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16089" name="Text Box 25"/>
          <p:cNvSpPr txBox="1">
            <a:spLocks noChangeArrowheads="1"/>
          </p:cNvSpPr>
          <p:nvPr/>
        </p:nvSpPr>
        <p:spPr bwMode="auto">
          <a:xfrm>
            <a:off x="7178525" y="468787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216090" name="Text Box 26"/>
          <p:cNvSpPr txBox="1">
            <a:spLocks noChangeArrowheads="1"/>
          </p:cNvSpPr>
          <p:nvPr/>
        </p:nvSpPr>
        <p:spPr bwMode="auto">
          <a:xfrm>
            <a:off x="7178525" y="504788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216091" name="Line 27"/>
          <p:cNvSpPr>
            <a:spLocks noChangeShapeType="1"/>
          </p:cNvSpPr>
          <p:nvPr/>
        </p:nvSpPr>
        <p:spPr bwMode="auto">
          <a:xfrm flipH="1">
            <a:off x="2903559" y="5230892"/>
            <a:ext cx="4023695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2" name="Line 28"/>
          <p:cNvSpPr>
            <a:spLocks noChangeShapeType="1"/>
          </p:cNvSpPr>
          <p:nvPr/>
        </p:nvSpPr>
        <p:spPr bwMode="auto">
          <a:xfrm flipH="1">
            <a:off x="3670775" y="4959386"/>
            <a:ext cx="325647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3" name="Line 29"/>
          <p:cNvSpPr>
            <a:spLocks noChangeShapeType="1"/>
          </p:cNvSpPr>
          <p:nvPr/>
        </p:nvSpPr>
        <p:spPr bwMode="auto">
          <a:xfrm flipV="1">
            <a:off x="3670774" y="4293367"/>
            <a:ext cx="0" cy="666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4" name="Line 30"/>
          <p:cNvSpPr>
            <a:spLocks noChangeShapeType="1"/>
          </p:cNvSpPr>
          <p:nvPr/>
        </p:nvSpPr>
        <p:spPr bwMode="auto">
          <a:xfrm flipH="1" flipV="1">
            <a:off x="2886809" y="4297870"/>
            <a:ext cx="6700" cy="933025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5" name="Rectangle 31"/>
          <p:cNvSpPr>
            <a:spLocks noChangeArrowheads="1"/>
          </p:cNvSpPr>
          <p:nvPr/>
        </p:nvSpPr>
        <p:spPr bwMode="auto">
          <a:xfrm>
            <a:off x="2501525" y="3789353"/>
            <a:ext cx="1688544" cy="504014"/>
          </a:xfrm>
          <a:prstGeom prst="rect">
            <a:avLst/>
          </a:prstGeom>
          <a:noFill/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6096" name="Line 32"/>
          <p:cNvSpPr>
            <a:spLocks noChangeShapeType="1"/>
          </p:cNvSpPr>
          <p:nvPr/>
        </p:nvSpPr>
        <p:spPr bwMode="auto">
          <a:xfrm>
            <a:off x="3305594" y="3789353"/>
            <a:ext cx="0" cy="504014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7" name="Text Box 33"/>
          <p:cNvSpPr txBox="1">
            <a:spLocks noChangeArrowheads="1"/>
          </p:cNvSpPr>
          <p:nvPr/>
        </p:nvSpPr>
        <p:spPr bwMode="auto">
          <a:xfrm>
            <a:off x="3064374" y="3426344"/>
            <a:ext cx="68178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IP</a:t>
            </a:r>
          </a:p>
        </p:txBody>
      </p:sp>
      <p:sp>
        <p:nvSpPr>
          <p:cNvPr id="216098" name="Line 34"/>
          <p:cNvSpPr>
            <a:spLocks noChangeShapeType="1"/>
          </p:cNvSpPr>
          <p:nvPr/>
        </p:nvSpPr>
        <p:spPr bwMode="auto">
          <a:xfrm flipV="1">
            <a:off x="3670774" y="3529848"/>
            <a:ext cx="2908049" cy="10800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6099" name="Text Box 35"/>
          <p:cNvSpPr txBox="1">
            <a:spLocks noChangeArrowheads="1"/>
          </p:cNvSpPr>
          <p:nvPr/>
        </p:nvSpPr>
        <p:spPr bwMode="auto">
          <a:xfrm>
            <a:off x="6850196" y="3304841"/>
            <a:ext cx="136691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latin typeface="华文中宋" pitchFamily="2" charset="-122"/>
                <a:ea typeface="华文中宋" pitchFamily="2" charset="-122"/>
              </a:rPr>
              <a:t>指令码</a:t>
            </a:r>
          </a:p>
        </p:txBody>
      </p:sp>
      <p:sp>
        <p:nvSpPr>
          <p:cNvPr id="2" name="椭圆 1"/>
          <p:cNvSpPr>
            <a:spLocks noChangeArrowheads="1"/>
          </p:cNvSpPr>
          <p:nvPr/>
        </p:nvSpPr>
        <p:spPr bwMode="auto">
          <a:xfrm>
            <a:off x="2088108" y="2015951"/>
            <a:ext cx="2986782" cy="574516"/>
          </a:xfrm>
          <a:prstGeom prst="ellipse">
            <a:avLst/>
          </a:prstGeom>
          <a:noFill/>
          <a:ln w="63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3" name="任意多边形 2"/>
          <p:cNvSpPr>
            <a:spLocks/>
          </p:cNvSpPr>
          <p:nvPr/>
        </p:nvSpPr>
        <p:spPr bwMode="auto">
          <a:xfrm rot="19401767">
            <a:off x="1023666" y="2892240"/>
            <a:ext cx="1537782" cy="327930"/>
          </a:xfrm>
          <a:custGeom>
            <a:avLst/>
            <a:gdLst>
              <a:gd name="T0" fmla="*/ 1456159 w 1338943"/>
              <a:gd name="T1" fmla="*/ 46513 h 650670"/>
              <a:gd name="T2" fmla="*/ 1367369 w 1338943"/>
              <a:gd name="T3" fmla="*/ 62842 h 650670"/>
              <a:gd name="T4" fmla="*/ 390676 w 1338943"/>
              <a:gd name="T5" fmla="*/ 111828 h 650670"/>
              <a:gd name="T6" fmla="*/ 372919 w 1338943"/>
              <a:gd name="T7" fmla="*/ 160813 h 650670"/>
              <a:gd name="T8" fmla="*/ 621531 w 1338943"/>
              <a:gd name="T9" fmla="*/ 193470 h 650670"/>
              <a:gd name="T10" fmla="*/ 674806 w 1338943"/>
              <a:gd name="T11" fmla="*/ 160813 h 650670"/>
              <a:gd name="T12" fmla="*/ 621531 w 1338943"/>
              <a:gd name="T13" fmla="*/ 144485 h 650670"/>
              <a:gd name="T14" fmla="*/ 514982 w 1338943"/>
              <a:gd name="T15" fmla="*/ 177142 h 650670"/>
              <a:gd name="T16" fmla="*/ 461709 w 1338943"/>
              <a:gd name="T17" fmla="*/ 209799 h 650670"/>
              <a:gd name="T18" fmla="*/ 408435 w 1338943"/>
              <a:gd name="T19" fmla="*/ 258785 h 650670"/>
              <a:gd name="T20" fmla="*/ 337403 w 1338943"/>
              <a:gd name="T21" fmla="*/ 275113 h 650670"/>
              <a:gd name="T22" fmla="*/ 230854 w 1338943"/>
              <a:gd name="T23" fmla="*/ 373085 h 650670"/>
              <a:gd name="T24" fmla="*/ 159822 w 1338943"/>
              <a:gd name="T25" fmla="*/ 438399 h 650670"/>
              <a:gd name="T26" fmla="*/ 53274 w 1338943"/>
              <a:gd name="T27" fmla="*/ 601685 h 650670"/>
              <a:gd name="T28" fmla="*/ 0 w 1338943"/>
              <a:gd name="T29" fmla="*/ 650670 h 65067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338943" h="650670">
                <a:moveTo>
                  <a:pt x="1338943" y="46513"/>
                </a:moveTo>
                <a:cubicBezTo>
                  <a:pt x="1311729" y="51956"/>
                  <a:pt x="1285037" y="61886"/>
                  <a:pt x="1257300" y="62842"/>
                </a:cubicBezTo>
                <a:cubicBezTo>
                  <a:pt x="362248" y="93706"/>
                  <a:pt x="596662" y="-125606"/>
                  <a:pt x="359228" y="111828"/>
                </a:cubicBezTo>
                <a:cubicBezTo>
                  <a:pt x="353785" y="128156"/>
                  <a:pt x="340070" y="143836"/>
                  <a:pt x="342900" y="160813"/>
                </a:cubicBezTo>
                <a:cubicBezTo>
                  <a:pt x="360863" y="268587"/>
                  <a:pt x="526491" y="197221"/>
                  <a:pt x="571500" y="193470"/>
                </a:cubicBezTo>
                <a:cubicBezTo>
                  <a:pt x="587829" y="182584"/>
                  <a:pt x="620486" y="180438"/>
                  <a:pt x="620486" y="160813"/>
                </a:cubicBezTo>
                <a:cubicBezTo>
                  <a:pt x="620486" y="143601"/>
                  <a:pt x="588607" y="142584"/>
                  <a:pt x="571500" y="144485"/>
                </a:cubicBezTo>
                <a:cubicBezTo>
                  <a:pt x="537287" y="148287"/>
                  <a:pt x="502170" y="158047"/>
                  <a:pt x="473528" y="177142"/>
                </a:cubicBezTo>
                <a:cubicBezTo>
                  <a:pt x="457200" y="188028"/>
                  <a:pt x="439619" y="197236"/>
                  <a:pt x="424543" y="209799"/>
                </a:cubicBezTo>
                <a:cubicBezTo>
                  <a:pt x="406803" y="224582"/>
                  <a:pt x="395607" y="247328"/>
                  <a:pt x="375557" y="258785"/>
                </a:cubicBezTo>
                <a:cubicBezTo>
                  <a:pt x="356072" y="269919"/>
                  <a:pt x="332014" y="269670"/>
                  <a:pt x="310243" y="275113"/>
                </a:cubicBezTo>
                <a:lnTo>
                  <a:pt x="212271" y="373085"/>
                </a:lnTo>
                <a:cubicBezTo>
                  <a:pt x="190500" y="394856"/>
                  <a:pt x="160726" y="410860"/>
                  <a:pt x="146957" y="438399"/>
                </a:cubicBezTo>
                <a:cubicBezTo>
                  <a:pt x="121188" y="489936"/>
                  <a:pt x="88392" y="562281"/>
                  <a:pt x="48986" y="601685"/>
                </a:cubicBezTo>
                <a:lnTo>
                  <a:pt x="0" y="650670"/>
                </a:ln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63757" y="3568847"/>
            <a:ext cx="1952484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just" eaLnBrk="1" hangingPunct="1"/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转移的目标地址在数据段、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BX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指向的字单元中</a:t>
            </a:r>
          </a:p>
        </p:txBody>
      </p:sp>
    </p:spTree>
    <p:extLst>
      <p:ext uri="{BB962C8B-B14F-4D97-AF65-F5344CB8AC3E}">
        <p14:creationId xmlns:p14="http://schemas.microsoft.com/office/powerpoint/2010/main" val="1831070536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60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60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60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60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60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60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60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60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160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60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60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60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160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160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16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6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6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16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16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16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6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6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16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16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16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16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6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6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16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16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16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16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160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2160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160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160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160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16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16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216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 nodeType="clickPar">
                      <p:stCondLst>
                        <p:cond delay="indefinite"/>
                      </p:stCondLst>
                      <p:childTnLst>
                        <p:par>
                          <p:cTn id="10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16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16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216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216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216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216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8" dur="500"/>
                                        <p:tgtEl>
                                          <p:spTgt spid="216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216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6" dur="500"/>
                                        <p:tgtEl>
                                          <p:spTgt spid="216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2160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2160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216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2160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60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2160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 nodeType="clickPar">
                      <p:stCondLst>
                        <p:cond delay="indefinite"/>
                      </p:stCondLst>
                      <p:childTnLst>
                        <p:par>
                          <p:cTn id="1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216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500"/>
                            </p:stCondLst>
                            <p:childTnLst>
                              <p:par>
                                <p:cTn id="1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216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068" grpId="0" animBg="1"/>
      <p:bldP spid="216069" grpId="0" animBg="1"/>
      <p:bldP spid="216070" grpId="0" animBg="1"/>
      <p:bldP spid="216071" grpId="0" animBg="1"/>
      <p:bldP spid="216072" grpId="0" animBg="1"/>
      <p:bldP spid="216073" grpId="0" animBg="1"/>
      <p:bldP spid="216074" grpId="0"/>
      <p:bldP spid="216075" grpId="0"/>
      <p:bldP spid="216076" grpId="0"/>
      <p:bldP spid="216077" grpId="0"/>
      <p:bldP spid="216078" grpId="0" animBg="1"/>
      <p:bldP spid="216079" grpId="0"/>
      <p:bldP spid="216080" grpId="0" animBg="1"/>
      <p:bldP spid="216081" grpId="0" animBg="1"/>
      <p:bldP spid="216082" grpId="0"/>
      <p:bldP spid="216083" grpId="0"/>
      <p:bldP spid="216084" grpId="0" animBg="1"/>
      <p:bldP spid="216085" grpId="0" animBg="1"/>
      <p:bldP spid="216086" grpId="0" animBg="1"/>
      <p:bldP spid="216087" grpId="0" animBg="1"/>
      <p:bldP spid="216088" grpId="0"/>
      <p:bldP spid="216089" grpId="0"/>
      <p:bldP spid="216090" grpId="0"/>
      <p:bldP spid="216091" grpId="0" animBg="1"/>
      <p:bldP spid="216092" grpId="0" animBg="1"/>
      <p:bldP spid="216093" grpId="0" animBg="1"/>
      <p:bldP spid="216094" grpId="0" animBg="1"/>
      <p:bldP spid="216095" grpId="0" animBg="1"/>
      <p:bldP spid="216096" grpId="0" animBg="1"/>
      <p:bldP spid="216097" grpId="0"/>
      <p:bldP spid="216098" grpId="0" animBg="1"/>
      <p:bldP spid="216099" grpId="0"/>
      <p:bldP spid="2" grpId="0" animBg="1"/>
      <p:bldP spid="3" grpId="0" animBg="1"/>
      <p:bldP spid="4" grpId="0"/>
    </p:bld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62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489626" y="6006163"/>
            <a:ext cx="1045290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91E266B-438B-4C3B-A089-CB1F1A54530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462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17559" y="215751"/>
            <a:ext cx="8223277" cy="762743"/>
          </a:xfrm>
        </p:spPr>
        <p:txBody>
          <a:bodyPr/>
          <a:lstStyle/>
          <a:p>
            <a:pPr eaLnBrk="1" hangingPunct="1"/>
            <a:r>
              <a:rPr lang="en-US" altLang="zh-CN" dirty="0"/>
              <a:t>2</a:t>
            </a:r>
            <a:r>
              <a:rPr lang="zh-CN" altLang="en-US" dirty="0"/>
              <a:t>）无条件段间转移</a:t>
            </a:r>
            <a:endParaRPr lang="zh-CN" altLang="en-US" sz="2000" dirty="0">
              <a:solidFill>
                <a:schemeClr val="tx1"/>
              </a:solidFill>
            </a:endParaRPr>
          </a:p>
        </p:txBody>
      </p:sp>
      <p:sp>
        <p:nvSpPr>
          <p:cNvPr id="120837" name="Rectangle 1029"/>
          <p:cNvSpPr>
            <a:spLocks noGrp="1" noChangeArrowheads="1"/>
          </p:cNvSpPr>
          <p:nvPr>
            <p:ph type="body" idx="1"/>
          </p:nvPr>
        </p:nvSpPr>
        <p:spPr>
          <a:xfrm>
            <a:off x="821721" y="1447791"/>
            <a:ext cx="8201502" cy="1470040"/>
          </a:xfrm>
        </p:spPr>
        <p:txBody>
          <a:bodyPr lIns="92075" tIns="46038" rIns="92075" bIns="46038"/>
          <a:lstStyle/>
          <a:p>
            <a:pPr eaLnBrk="1" hangingPunct="1">
              <a:spcBef>
                <a:spcPct val="50000"/>
              </a:spcBef>
            </a:pPr>
            <a:r>
              <a:rPr lang="zh-CN" altLang="en-US" sz="2600" dirty="0"/>
              <a:t>转移的</a:t>
            </a:r>
            <a:r>
              <a:rPr lang="zh-CN" altLang="en-US" sz="2600" dirty="0">
                <a:solidFill>
                  <a:schemeClr val="tx1"/>
                </a:solidFill>
              </a:rPr>
              <a:t>目标地址</a:t>
            </a:r>
            <a:r>
              <a:rPr lang="zh-CN" altLang="en-US" sz="2600" dirty="0"/>
              <a:t>不在当前代码段内。</a:t>
            </a:r>
          </a:p>
          <a:p>
            <a:pPr eaLnBrk="1" hangingPunct="1">
              <a:spcBef>
                <a:spcPts val="1200"/>
              </a:spcBef>
            </a:pPr>
            <a:r>
              <a:rPr lang="zh-CN" altLang="en-US" sz="2600" u="sng" dirty="0">
                <a:solidFill>
                  <a:srgbClr val="A50021"/>
                </a:solidFill>
              </a:rPr>
              <a:t>目标地址</a:t>
            </a:r>
            <a:r>
              <a:rPr lang="zh-CN" altLang="en-US" sz="2600" dirty="0">
                <a:solidFill>
                  <a:schemeClr val="tx1"/>
                </a:solidFill>
              </a:rPr>
              <a:t>为</a:t>
            </a:r>
            <a:r>
              <a:rPr lang="en-US" altLang="zh-CN" sz="2600" dirty="0">
                <a:solidFill>
                  <a:schemeClr val="tx1"/>
                </a:solidFill>
              </a:rPr>
              <a:t>32</a:t>
            </a:r>
            <a:r>
              <a:rPr lang="zh-CN" altLang="en-US" sz="2600" dirty="0">
                <a:solidFill>
                  <a:schemeClr val="tx1"/>
                </a:solidFill>
              </a:rPr>
              <a:t>位，包括段地址和偏移地址。</a:t>
            </a:r>
            <a:endParaRPr lang="en-US" altLang="zh-CN" sz="2600" dirty="0"/>
          </a:p>
        </p:txBody>
      </p:sp>
      <p:sp>
        <p:nvSpPr>
          <p:cNvPr id="120839" name="Text Box 1031"/>
          <p:cNvSpPr txBox="1">
            <a:spLocks noChangeArrowheads="1"/>
          </p:cNvSpPr>
          <p:nvPr/>
        </p:nvSpPr>
        <p:spPr bwMode="auto">
          <a:xfrm>
            <a:off x="917205" y="3211839"/>
            <a:ext cx="226479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指令中直接给出目标地址</a:t>
            </a:r>
          </a:p>
        </p:txBody>
      </p:sp>
      <p:sp>
        <p:nvSpPr>
          <p:cNvPr id="120840" name="Text Box 1032"/>
          <p:cNvSpPr txBox="1">
            <a:spLocks noChangeArrowheads="1"/>
          </p:cNvSpPr>
          <p:nvPr/>
        </p:nvSpPr>
        <p:spPr bwMode="auto">
          <a:xfrm>
            <a:off x="3500276" y="3346842"/>
            <a:ext cx="31928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由指令中的32位存储器操作数指出目标地址</a:t>
            </a:r>
          </a:p>
        </p:txBody>
      </p:sp>
      <p:sp>
        <p:nvSpPr>
          <p:cNvPr id="120841" name="Text Box 1033"/>
          <p:cNvSpPr txBox="1">
            <a:spLocks noChangeArrowheads="1"/>
          </p:cNvSpPr>
          <p:nvPr/>
        </p:nvSpPr>
        <p:spPr bwMode="auto">
          <a:xfrm>
            <a:off x="746339" y="4755379"/>
            <a:ext cx="249261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段间直接转移</a:t>
            </a:r>
          </a:p>
        </p:txBody>
      </p:sp>
      <p:sp>
        <p:nvSpPr>
          <p:cNvPr id="120842" name="Text Box 1034"/>
          <p:cNvSpPr txBox="1">
            <a:spLocks noChangeArrowheads="1"/>
          </p:cNvSpPr>
          <p:nvPr/>
        </p:nvSpPr>
        <p:spPr bwMode="auto">
          <a:xfrm>
            <a:off x="3840330" y="4657878"/>
            <a:ext cx="2492613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段间间接转移</a:t>
            </a:r>
          </a:p>
        </p:txBody>
      </p:sp>
      <p:sp>
        <p:nvSpPr>
          <p:cNvPr id="120843" name="Line 1035"/>
          <p:cNvSpPr>
            <a:spLocks noChangeShapeType="1"/>
          </p:cNvSpPr>
          <p:nvPr/>
        </p:nvSpPr>
        <p:spPr bwMode="auto">
          <a:xfrm flipH="1">
            <a:off x="1980922" y="3939358"/>
            <a:ext cx="13401" cy="816022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0844" name="Line 1036"/>
          <p:cNvSpPr>
            <a:spLocks noChangeShapeType="1"/>
          </p:cNvSpPr>
          <p:nvPr/>
        </p:nvSpPr>
        <p:spPr bwMode="auto">
          <a:xfrm>
            <a:off x="5096687" y="4090732"/>
            <a:ext cx="0" cy="589515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0845" name="Line 1037"/>
          <p:cNvSpPr>
            <a:spLocks noChangeShapeType="1"/>
          </p:cNvSpPr>
          <p:nvPr/>
        </p:nvSpPr>
        <p:spPr bwMode="auto">
          <a:xfrm flipH="1">
            <a:off x="2011482" y="2691739"/>
            <a:ext cx="0" cy="544514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0846" name="Line 1038"/>
          <p:cNvSpPr>
            <a:spLocks noChangeShapeType="1"/>
          </p:cNvSpPr>
          <p:nvPr/>
        </p:nvSpPr>
        <p:spPr bwMode="auto">
          <a:xfrm>
            <a:off x="2588997" y="2646322"/>
            <a:ext cx="1899613" cy="681018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3464079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08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08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208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208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208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208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120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208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208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20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839" grpId="0"/>
      <p:bldP spid="120840" grpId="0"/>
      <p:bldP spid="120841" grpId="0"/>
      <p:bldP spid="120842" grpId="0"/>
      <p:bldP spid="120843" grpId="0" animBg="1"/>
      <p:bldP spid="120844" grpId="0" animBg="1"/>
      <p:bldP spid="120845" grpId="0" animBg="1"/>
      <p:bldP spid="120846" grpId="0" animBg="1"/>
    </p:bld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65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823772" y="5997468"/>
            <a:ext cx="73411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812C7B6-BEDE-4129-9D1E-8D6DF0B4227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159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565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27163" y="206971"/>
            <a:ext cx="8223277" cy="762743"/>
          </a:xfrm>
        </p:spPr>
        <p:txBody>
          <a:bodyPr/>
          <a:lstStyle/>
          <a:p>
            <a:pPr eaLnBrk="1" hangingPunct="1"/>
            <a:r>
              <a:rPr lang="zh-CN" altLang="en-US" dirty="0"/>
              <a:t>段间直接转移</a:t>
            </a:r>
          </a:p>
        </p:txBody>
      </p:sp>
      <p:sp>
        <p:nvSpPr>
          <p:cNvPr id="155652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910442" y="1272982"/>
            <a:ext cx="5851274" cy="2520068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dirty="0"/>
              <a:t>段间直接转移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  <a:spcAft>
                <a:spcPct val="40000"/>
              </a:spcAft>
            </a:pPr>
            <a:r>
              <a:rPr lang="zh-CN" altLang="en-US" dirty="0"/>
              <a:t>转移的目标地址由指令直接给出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>
                <a:latin typeface="Times New Roman" pitchFamily="18" charset="0"/>
              </a:rPr>
              <a:t>格式：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>
                <a:latin typeface="Times New Roman" pitchFamily="18" charset="0"/>
              </a:rPr>
              <a:t>JMP  </a:t>
            </a:r>
            <a:r>
              <a:rPr lang="en-US" altLang="zh-CN" dirty="0">
                <a:solidFill>
                  <a:srgbClr val="C00000"/>
                </a:solidFill>
                <a:latin typeface="Times New Roman" pitchFamily="18" charset="0"/>
              </a:rPr>
              <a:t>FAR</a:t>
            </a:r>
            <a:r>
              <a:rPr lang="en-US" altLang="zh-CN" dirty="0">
                <a:latin typeface="Times New Roman" pitchFamily="18" charset="0"/>
              </a:rPr>
              <a:t> Label</a:t>
            </a:r>
          </a:p>
        </p:txBody>
      </p:sp>
      <p:sp>
        <p:nvSpPr>
          <p:cNvPr id="67589" name="AutoShape 1028"/>
          <p:cNvSpPr>
            <a:spLocks/>
          </p:cNvSpPr>
          <p:nvPr/>
        </p:nvSpPr>
        <p:spPr bwMode="auto">
          <a:xfrm>
            <a:off x="2241342" y="4271626"/>
            <a:ext cx="1594737" cy="475513"/>
          </a:xfrm>
          <a:prstGeom prst="borderCallout1">
            <a:avLst>
              <a:gd name="adj1" fmla="val 22713"/>
              <a:gd name="adj2" fmla="val -5042"/>
              <a:gd name="adj3" fmla="val -162120"/>
              <a:gd name="adj4" fmla="val 84194"/>
            </a:avLst>
          </a:prstGeom>
          <a:noFill/>
          <a:ln w="15875" cap="sq">
            <a:solidFill>
              <a:srgbClr val="FF0000"/>
            </a:solidFill>
            <a:miter lim="800000"/>
            <a:headEnd type="none" w="lg" len="lg"/>
            <a:tailEnd type="triangle" w="lg" len="lg"/>
          </a:ln>
        </p:spPr>
        <p:txBody>
          <a:bodyPr anchor="ctr" anchorCtr="1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defRPr/>
            </a:pPr>
            <a:r>
              <a:rPr kumimoji="1" lang="zh-CN" altLang="en-US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远地址标号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6881488" y="1585660"/>
            <a:ext cx="1608138" cy="4176113"/>
          </a:xfrm>
          <a:prstGeom prst="rect">
            <a:avLst/>
          </a:prstGeom>
          <a:solidFill>
            <a:schemeClr val="accent5">
              <a:lumMod val="25000"/>
            </a:schemeClr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8" name="Line 5"/>
          <p:cNvSpPr>
            <a:spLocks noChangeShapeType="1"/>
          </p:cNvSpPr>
          <p:nvPr/>
        </p:nvSpPr>
        <p:spPr bwMode="auto">
          <a:xfrm>
            <a:off x="6881488" y="2305679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Line 6"/>
          <p:cNvSpPr>
            <a:spLocks noChangeShapeType="1"/>
          </p:cNvSpPr>
          <p:nvPr/>
        </p:nvSpPr>
        <p:spPr bwMode="auto">
          <a:xfrm>
            <a:off x="6881488" y="2665689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>
            <a:off x="6881488" y="302569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6881488" y="3385709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6881488" y="5127256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7131762" y="226517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JMP</a:t>
            </a:r>
          </a:p>
        </p:txBody>
      </p:sp>
      <p:sp>
        <p:nvSpPr>
          <p:cNvPr id="14" name="Text Box 11"/>
          <p:cNvSpPr txBox="1">
            <a:spLocks noChangeArrowheads="1"/>
          </p:cNvSpPr>
          <p:nvPr/>
        </p:nvSpPr>
        <p:spPr bwMode="auto">
          <a:xfrm>
            <a:off x="5811073" y="4695245"/>
            <a:ext cx="10955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Label</a:t>
            </a:r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7414185" y="424973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7429261" y="5289260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7" name="Text Box 14"/>
          <p:cNvSpPr txBox="1">
            <a:spLocks noChangeArrowheads="1"/>
          </p:cNvSpPr>
          <p:nvPr/>
        </p:nvSpPr>
        <p:spPr bwMode="auto">
          <a:xfrm>
            <a:off x="7409159" y="1729664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8" name="AutoShape 15"/>
          <p:cNvSpPr>
            <a:spLocks/>
          </p:cNvSpPr>
          <p:nvPr/>
        </p:nvSpPr>
        <p:spPr bwMode="auto">
          <a:xfrm>
            <a:off x="8650441" y="1801667"/>
            <a:ext cx="201018" cy="2370063"/>
          </a:xfrm>
          <a:prstGeom prst="rightBrace">
            <a:avLst>
              <a:gd name="adj1" fmla="val 9430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9" name="Text Box 16"/>
          <p:cNvSpPr txBox="1">
            <a:spLocks noChangeArrowheads="1"/>
          </p:cNvSpPr>
          <p:nvPr/>
        </p:nvSpPr>
        <p:spPr bwMode="auto">
          <a:xfrm>
            <a:off x="8851457" y="2407683"/>
            <a:ext cx="48244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代码段1</a:t>
            </a:r>
          </a:p>
        </p:txBody>
      </p:sp>
      <p:sp>
        <p:nvSpPr>
          <p:cNvPr id="20" name="Line 18"/>
          <p:cNvSpPr>
            <a:spLocks noChangeShapeType="1"/>
          </p:cNvSpPr>
          <p:nvPr/>
        </p:nvSpPr>
        <p:spPr bwMode="auto">
          <a:xfrm>
            <a:off x="6881488" y="4753745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" name="AutoShape 19"/>
          <p:cNvSpPr>
            <a:spLocks/>
          </p:cNvSpPr>
          <p:nvPr/>
        </p:nvSpPr>
        <p:spPr bwMode="auto">
          <a:xfrm>
            <a:off x="8650440" y="4537738"/>
            <a:ext cx="241221" cy="1080030"/>
          </a:xfrm>
          <a:prstGeom prst="rightBrace">
            <a:avLst>
              <a:gd name="adj1" fmla="val 41667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" name="Text Box 20"/>
          <p:cNvSpPr txBox="1">
            <a:spLocks noChangeArrowheads="1"/>
          </p:cNvSpPr>
          <p:nvPr/>
        </p:nvSpPr>
        <p:spPr bwMode="auto">
          <a:xfrm>
            <a:off x="8818430" y="4487845"/>
            <a:ext cx="54777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rgbClr val="A50021"/>
                </a:solidFill>
                <a:latin typeface="华文中宋" pitchFamily="2" charset="-122"/>
                <a:ea typeface="华文中宋" pitchFamily="2" charset="-122"/>
              </a:rPr>
              <a:t>代码段2</a:t>
            </a:r>
          </a:p>
        </p:txBody>
      </p:sp>
      <p:sp>
        <p:nvSpPr>
          <p:cNvPr id="23" name="Line 21"/>
          <p:cNvSpPr>
            <a:spLocks noChangeShapeType="1"/>
          </p:cNvSpPr>
          <p:nvPr/>
        </p:nvSpPr>
        <p:spPr bwMode="auto">
          <a:xfrm>
            <a:off x="6881488" y="374571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" name="Line 22"/>
          <p:cNvSpPr>
            <a:spLocks noChangeShapeType="1"/>
          </p:cNvSpPr>
          <p:nvPr/>
        </p:nvSpPr>
        <p:spPr bwMode="auto">
          <a:xfrm>
            <a:off x="6881488" y="4105728"/>
            <a:ext cx="160813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Text Box 23"/>
          <p:cNvSpPr txBox="1">
            <a:spLocks noChangeArrowheads="1"/>
          </p:cNvSpPr>
          <p:nvPr/>
        </p:nvSpPr>
        <p:spPr bwMode="auto">
          <a:xfrm>
            <a:off x="7121712" y="263418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</a:t>
            </a:r>
          </a:p>
        </p:txBody>
      </p:sp>
      <p:sp>
        <p:nvSpPr>
          <p:cNvPr id="26" name="Text Box 24"/>
          <p:cNvSpPr txBox="1">
            <a:spLocks noChangeArrowheads="1"/>
          </p:cNvSpPr>
          <p:nvPr/>
        </p:nvSpPr>
        <p:spPr bwMode="auto">
          <a:xfrm>
            <a:off x="7121712" y="302569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</a:t>
            </a:r>
          </a:p>
        </p:txBody>
      </p:sp>
      <p:sp>
        <p:nvSpPr>
          <p:cNvPr id="27" name="Text Box 25"/>
          <p:cNvSpPr txBox="1">
            <a:spLocks noChangeArrowheads="1"/>
          </p:cNvSpPr>
          <p:nvPr/>
        </p:nvSpPr>
        <p:spPr bwMode="auto">
          <a:xfrm>
            <a:off x="7136789" y="337220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</a:t>
            </a:r>
          </a:p>
        </p:txBody>
      </p:sp>
      <p:sp>
        <p:nvSpPr>
          <p:cNvPr id="28" name="Text Box 26"/>
          <p:cNvSpPr txBox="1">
            <a:spLocks noChangeArrowheads="1"/>
          </p:cNvSpPr>
          <p:nvPr/>
        </p:nvSpPr>
        <p:spPr bwMode="auto">
          <a:xfrm>
            <a:off x="7136789" y="371871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</a:t>
            </a:r>
          </a:p>
        </p:txBody>
      </p:sp>
    </p:spTree>
    <p:extLst>
      <p:ext uri="{BB962C8B-B14F-4D97-AF65-F5344CB8AC3E}">
        <p14:creationId xmlns:p14="http://schemas.microsoft.com/office/powerpoint/2010/main" val="62185896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67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589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/>
      <p:bldP spid="14" grpId="0"/>
      <p:bldP spid="15" grpId="0"/>
      <p:bldP spid="16" grpId="0"/>
      <p:bldP spid="17" grpId="0"/>
      <p:bldP spid="18" grpId="0" animBg="1"/>
      <p:bldP spid="19" grpId="0"/>
      <p:bldP spid="20" grpId="0" animBg="1"/>
      <p:bldP spid="21" grpId="0" animBg="1"/>
      <p:bldP spid="22" grpId="0"/>
      <p:bldP spid="23" grpId="0" animBg="1"/>
      <p:bldP spid="24" grpId="0" animBg="1"/>
      <p:bldP spid="25" grpId="0"/>
      <p:bldP spid="26" grpId="0"/>
      <p:bldP spid="27" grpId="0"/>
      <p:bldP spid="2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6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634ABA3-A9DE-43C6-8190-3C8C4D49F04B}" type="slidenum">
              <a:rPr lang="zh-CN" altLang="en-US" smtClean="0">
                <a:ea typeface="宋体" charset="-122"/>
              </a:rPr>
              <a:pPr/>
              <a:t>16</a:t>
            </a:fld>
            <a:endParaRPr lang="en-US" altLang="zh-CN">
              <a:ea typeface="宋体" charset="-122"/>
            </a:endParaRPr>
          </a:p>
        </p:txBody>
      </p:sp>
      <p:sp>
        <p:nvSpPr>
          <p:cNvPr id="4403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025189" y="2146582"/>
            <a:ext cx="7295249" cy="1381537"/>
          </a:xfrm>
        </p:spPr>
        <p:txBody>
          <a:bodyPr/>
          <a:lstStyle/>
          <a:p>
            <a:pPr algn="ctr" eaLnBrk="1" hangingPunct="1"/>
            <a:r>
              <a:rPr lang="zh-CN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/>
                <a:ea typeface="华文行楷"/>
                <a:cs typeface="华文行楷"/>
              </a:rPr>
              <a:t>二、寻址方式</a:t>
            </a:r>
          </a:p>
        </p:txBody>
      </p:sp>
    </p:spTree>
    <p:extLst>
      <p:ext uri="{BB962C8B-B14F-4D97-AF65-F5344CB8AC3E}">
        <p14:creationId xmlns:p14="http://schemas.microsoft.com/office/powerpoint/2010/main" val="359174830"/>
      </p:ext>
    </p:extLst>
  </p:cSld>
  <p:clrMapOvr>
    <a:masterClrMapping/>
  </p:clrMapOvr>
  <p:transition spd="med">
    <p:blinds/>
  </p:transition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7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48431" y="138036"/>
            <a:ext cx="8223277" cy="831678"/>
          </a:xfrm>
        </p:spPr>
        <p:txBody>
          <a:bodyPr/>
          <a:lstStyle/>
          <a:p>
            <a:pPr eaLnBrk="1" hangingPunct="1"/>
            <a:r>
              <a:rPr lang="zh-CN" altLang="en-US" dirty="0"/>
              <a:t>段间间接转移</a:t>
            </a:r>
          </a:p>
        </p:txBody>
      </p:sp>
      <p:sp>
        <p:nvSpPr>
          <p:cNvPr id="11673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647948" y="1223863"/>
            <a:ext cx="5395636" cy="3511594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sz="2600" dirty="0"/>
              <a:t>段间间接转移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zh-CN" altLang="en-US" sz="2200" dirty="0"/>
              <a:t>转移的目标地址由指令中的</a:t>
            </a:r>
            <a:r>
              <a:rPr lang="en-US" altLang="zh-CN" sz="2200" dirty="0"/>
              <a:t>32</a:t>
            </a:r>
            <a:r>
              <a:rPr lang="zh-CN" altLang="en-US" sz="2200" dirty="0"/>
              <a:t>位操作数给出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sz="2200" dirty="0"/>
              <a:t>32</a:t>
            </a:r>
            <a:r>
              <a:rPr lang="zh-CN" altLang="en-US" sz="2200" dirty="0"/>
              <a:t>位目标地址须存放于内存中</a:t>
            </a:r>
            <a:endParaRPr lang="en-US" altLang="zh-CN" sz="2200" dirty="0"/>
          </a:p>
          <a:p>
            <a:pPr eaLnBrk="1" hangingPunct="1">
              <a:lnSpc>
                <a:spcPct val="115000"/>
              </a:lnSpc>
            </a:pPr>
            <a:r>
              <a:rPr lang="zh-CN" altLang="en-US" sz="2600" dirty="0"/>
              <a:t>例：</a:t>
            </a:r>
          </a:p>
          <a:p>
            <a:pPr lvl="1" eaLnBrk="1" hangingPunct="1">
              <a:lnSpc>
                <a:spcPct val="115000"/>
              </a:lnSpc>
              <a:spcBef>
                <a:spcPct val="5000"/>
              </a:spcBef>
            </a:pPr>
            <a:r>
              <a:rPr lang="en-US" altLang="zh-CN" sz="2200" dirty="0">
                <a:latin typeface="Times New Roman" pitchFamily="18" charset="0"/>
              </a:rPr>
              <a:t>JMP  DWORD  PTR[BX]</a:t>
            </a:r>
            <a:endParaRPr lang="zh-CN" altLang="en-US" sz="2200" dirty="0">
              <a:latin typeface="Times New Roman" pitchFamily="18" charset="0"/>
            </a:endParaRPr>
          </a:p>
        </p:txBody>
      </p:sp>
      <p:sp>
        <p:nvSpPr>
          <p:cNvPr id="116740" name="Rectangle 1028"/>
          <p:cNvSpPr>
            <a:spLocks noChangeArrowheads="1"/>
          </p:cNvSpPr>
          <p:nvPr/>
        </p:nvSpPr>
        <p:spPr bwMode="auto">
          <a:xfrm>
            <a:off x="6944460" y="1450647"/>
            <a:ext cx="1768952" cy="4392119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41" name="Line 1029"/>
          <p:cNvSpPr>
            <a:spLocks noChangeShapeType="1"/>
          </p:cNvSpPr>
          <p:nvPr/>
        </p:nvSpPr>
        <p:spPr bwMode="auto">
          <a:xfrm>
            <a:off x="6944460" y="2961188"/>
            <a:ext cx="1768952" cy="15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2" name="Line 1030"/>
          <p:cNvSpPr>
            <a:spLocks noChangeShapeType="1"/>
          </p:cNvSpPr>
          <p:nvPr/>
        </p:nvSpPr>
        <p:spPr bwMode="auto">
          <a:xfrm>
            <a:off x="6944460" y="3334699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4" name="Line 1032"/>
          <p:cNvSpPr>
            <a:spLocks noChangeShapeType="1"/>
          </p:cNvSpPr>
          <p:nvPr/>
        </p:nvSpPr>
        <p:spPr bwMode="auto">
          <a:xfrm>
            <a:off x="6944460" y="4330725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5" name="Line 1033"/>
          <p:cNvSpPr>
            <a:spLocks noChangeShapeType="1"/>
          </p:cNvSpPr>
          <p:nvPr/>
        </p:nvSpPr>
        <p:spPr bwMode="auto">
          <a:xfrm>
            <a:off x="6944460" y="4618733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6" name="Line 1034"/>
          <p:cNvSpPr>
            <a:spLocks noChangeShapeType="1"/>
          </p:cNvSpPr>
          <p:nvPr/>
        </p:nvSpPr>
        <p:spPr bwMode="auto">
          <a:xfrm>
            <a:off x="6944460" y="4906741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7" name="Line 1035"/>
          <p:cNvSpPr>
            <a:spLocks noChangeShapeType="1"/>
          </p:cNvSpPr>
          <p:nvPr/>
        </p:nvSpPr>
        <p:spPr bwMode="auto">
          <a:xfrm>
            <a:off x="6944460" y="5251751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8" name="Line 1036"/>
          <p:cNvSpPr>
            <a:spLocks noChangeShapeType="1"/>
          </p:cNvSpPr>
          <p:nvPr/>
        </p:nvSpPr>
        <p:spPr bwMode="auto">
          <a:xfrm>
            <a:off x="6944460" y="3970716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49" name="Text Box 1037"/>
          <p:cNvSpPr txBox="1">
            <a:spLocks noChangeArrowheads="1"/>
          </p:cNvSpPr>
          <p:nvPr/>
        </p:nvSpPr>
        <p:spPr bwMode="auto">
          <a:xfrm>
            <a:off x="7376647" y="3925714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16750" name="Text Box 1038"/>
          <p:cNvSpPr txBox="1">
            <a:spLocks noChangeArrowheads="1"/>
          </p:cNvSpPr>
          <p:nvPr/>
        </p:nvSpPr>
        <p:spPr bwMode="auto">
          <a:xfrm>
            <a:off x="7396749" y="425872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16751" name="Text Box 1039"/>
          <p:cNvSpPr txBox="1">
            <a:spLocks noChangeArrowheads="1"/>
          </p:cNvSpPr>
          <p:nvPr/>
        </p:nvSpPr>
        <p:spPr bwMode="auto">
          <a:xfrm>
            <a:off x="7396749" y="454673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16752" name="Text Box 1040"/>
          <p:cNvSpPr txBox="1">
            <a:spLocks noChangeArrowheads="1"/>
          </p:cNvSpPr>
          <p:nvPr/>
        </p:nvSpPr>
        <p:spPr bwMode="auto">
          <a:xfrm>
            <a:off x="7401774" y="487974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16753" name="Text Box 1041"/>
          <p:cNvSpPr txBox="1">
            <a:spLocks noChangeArrowheads="1"/>
          </p:cNvSpPr>
          <p:nvPr/>
        </p:nvSpPr>
        <p:spPr bwMode="auto">
          <a:xfrm>
            <a:off x="5617747" y="3888159"/>
            <a:ext cx="7588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BX</a:t>
            </a:r>
          </a:p>
        </p:txBody>
      </p:sp>
      <p:sp>
        <p:nvSpPr>
          <p:cNvPr id="116755" name="Line 1043"/>
          <p:cNvSpPr>
            <a:spLocks noChangeShapeType="1"/>
          </p:cNvSpPr>
          <p:nvPr/>
        </p:nvSpPr>
        <p:spPr bwMode="auto">
          <a:xfrm flipV="1">
            <a:off x="6200697" y="4104183"/>
            <a:ext cx="631529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56" name="AutoShape 1044"/>
          <p:cNvSpPr>
            <a:spLocks/>
          </p:cNvSpPr>
          <p:nvPr/>
        </p:nvSpPr>
        <p:spPr bwMode="auto">
          <a:xfrm>
            <a:off x="6681462" y="4136199"/>
            <a:ext cx="182591" cy="432011"/>
          </a:xfrm>
          <a:prstGeom prst="leftBrace">
            <a:avLst>
              <a:gd name="adj1" fmla="val 22018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57" name="AutoShape 1045"/>
          <p:cNvSpPr>
            <a:spLocks/>
          </p:cNvSpPr>
          <p:nvPr/>
        </p:nvSpPr>
        <p:spPr bwMode="auto">
          <a:xfrm>
            <a:off x="6681462" y="4712214"/>
            <a:ext cx="182591" cy="472513"/>
          </a:xfrm>
          <a:prstGeom prst="leftBrace">
            <a:avLst>
              <a:gd name="adj1" fmla="val 240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58" name="Text Box 1046"/>
          <p:cNvSpPr txBox="1">
            <a:spLocks noChangeArrowheads="1"/>
          </p:cNvSpPr>
          <p:nvPr/>
        </p:nvSpPr>
        <p:spPr bwMode="auto">
          <a:xfrm>
            <a:off x="5235814" y="4436207"/>
            <a:ext cx="56284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IP</a:t>
            </a:r>
          </a:p>
        </p:txBody>
      </p:sp>
      <p:sp>
        <p:nvSpPr>
          <p:cNvPr id="116759" name="Text Box 1047"/>
          <p:cNvSpPr txBox="1">
            <a:spLocks noChangeArrowheads="1"/>
          </p:cNvSpPr>
          <p:nvPr/>
        </p:nvSpPr>
        <p:spPr bwMode="auto">
          <a:xfrm>
            <a:off x="5374852" y="5072225"/>
            <a:ext cx="62147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CS</a:t>
            </a:r>
          </a:p>
        </p:txBody>
      </p:sp>
      <p:sp>
        <p:nvSpPr>
          <p:cNvPr id="116760" name="Line 1048"/>
          <p:cNvSpPr>
            <a:spLocks noChangeShapeType="1"/>
          </p:cNvSpPr>
          <p:nvPr/>
        </p:nvSpPr>
        <p:spPr bwMode="auto">
          <a:xfrm flipH="1">
            <a:off x="5668001" y="4436208"/>
            <a:ext cx="876101" cy="204005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61" name="Line 1049"/>
          <p:cNvSpPr>
            <a:spLocks noChangeShapeType="1"/>
          </p:cNvSpPr>
          <p:nvPr/>
        </p:nvSpPr>
        <p:spPr bwMode="auto">
          <a:xfrm flipH="1">
            <a:off x="5877396" y="4979223"/>
            <a:ext cx="727012" cy="273007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62" name="Text Box 1050"/>
          <p:cNvSpPr txBox="1">
            <a:spLocks noChangeArrowheads="1"/>
          </p:cNvSpPr>
          <p:nvPr/>
        </p:nvSpPr>
        <p:spPr bwMode="auto">
          <a:xfrm>
            <a:off x="7426901" y="1999662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JMP</a:t>
            </a:r>
          </a:p>
        </p:txBody>
      </p:sp>
      <p:sp>
        <p:nvSpPr>
          <p:cNvPr id="116763" name="Line 1051"/>
          <p:cNvSpPr>
            <a:spLocks noChangeShapeType="1"/>
          </p:cNvSpPr>
          <p:nvPr/>
        </p:nvSpPr>
        <p:spPr bwMode="auto">
          <a:xfrm>
            <a:off x="6944460" y="2025163"/>
            <a:ext cx="1768952" cy="15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64" name="Line 1052"/>
          <p:cNvSpPr>
            <a:spLocks noChangeShapeType="1"/>
          </p:cNvSpPr>
          <p:nvPr/>
        </p:nvSpPr>
        <p:spPr bwMode="auto">
          <a:xfrm>
            <a:off x="6944460" y="2386674"/>
            <a:ext cx="1768952" cy="1499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6765" name="Text Box 1053"/>
          <p:cNvSpPr txBox="1">
            <a:spLocks noChangeArrowheads="1"/>
          </p:cNvSpPr>
          <p:nvPr/>
        </p:nvSpPr>
        <p:spPr bwMode="auto">
          <a:xfrm>
            <a:off x="7567613" y="1522650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6766" name="Text Box 1054"/>
          <p:cNvSpPr txBox="1">
            <a:spLocks noChangeArrowheads="1"/>
          </p:cNvSpPr>
          <p:nvPr/>
        </p:nvSpPr>
        <p:spPr bwMode="auto">
          <a:xfrm>
            <a:off x="7572639" y="2485675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6767" name="Text Box 1055"/>
          <p:cNvSpPr txBox="1">
            <a:spLocks noChangeArrowheads="1"/>
          </p:cNvSpPr>
          <p:nvPr/>
        </p:nvSpPr>
        <p:spPr bwMode="auto">
          <a:xfrm>
            <a:off x="7557563" y="346670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6768" name="Text Box 1056"/>
          <p:cNvSpPr txBox="1">
            <a:spLocks noChangeArrowheads="1"/>
          </p:cNvSpPr>
          <p:nvPr/>
        </p:nvSpPr>
        <p:spPr bwMode="auto">
          <a:xfrm>
            <a:off x="7587715" y="533875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16769" name="Text Box 1057"/>
          <p:cNvSpPr txBox="1">
            <a:spLocks noChangeArrowheads="1"/>
          </p:cNvSpPr>
          <p:nvPr/>
        </p:nvSpPr>
        <p:spPr bwMode="auto">
          <a:xfrm>
            <a:off x="7202432" y="2976188"/>
            <a:ext cx="130158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华文中宋" pitchFamily="2" charset="-122"/>
                <a:ea typeface="华文中宋" pitchFamily="2" charset="-122"/>
              </a:rPr>
              <a:t>指令码</a:t>
            </a:r>
          </a:p>
        </p:txBody>
      </p:sp>
      <p:sp>
        <p:nvSpPr>
          <p:cNvPr id="116770" name="AutoShape 1058"/>
          <p:cNvSpPr>
            <a:spLocks/>
          </p:cNvSpPr>
          <p:nvPr/>
        </p:nvSpPr>
        <p:spPr bwMode="auto">
          <a:xfrm>
            <a:off x="8874225" y="1594652"/>
            <a:ext cx="160813" cy="936025"/>
          </a:xfrm>
          <a:prstGeom prst="rightBrace">
            <a:avLst>
              <a:gd name="adj1" fmla="val 54167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71" name="AutoShape 1059"/>
          <p:cNvSpPr>
            <a:spLocks/>
          </p:cNvSpPr>
          <p:nvPr/>
        </p:nvSpPr>
        <p:spPr bwMode="auto">
          <a:xfrm>
            <a:off x="8844072" y="2746682"/>
            <a:ext cx="190967" cy="936025"/>
          </a:xfrm>
          <a:prstGeom prst="rightBrace">
            <a:avLst>
              <a:gd name="adj1" fmla="val 4561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72" name="AutoShape 1060"/>
          <p:cNvSpPr>
            <a:spLocks/>
          </p:cNvSpPr>
          <p:nvPr/>
        </p:nvSpPr>
        <p:spPr bwMode="auto">
          <a:xfrm>
            <a:off x="8874225" y="3898714"/>
            <a:ext cx="160813" cy="1656045"/>
          </a:xfrm>
          <a:prstGeom prst="rightBrace">
            <a:avLst>
              <a:gd name="adj1" fmla="val 9583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6773" name="Text Box 1061"/>
          <p:cNvSpPr txBox="1">
            <a:spLocks noChangeArrowheads="1"/>
          </p:cNvSpPr>
          <p:nvPr/>
        </p:nvSpPr>
        <p:spPr bwMode="auto">
          <a:xfrm>
            <a:off x="9035039" y="1497148"/>
            <a:ext cx="48244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代码段1</a:t>
            </a:r>
          </a:p>
        </p:txBody>
      </p:sp>
      <p:sp>
        <p:nvSpPr>
          <p:cNvPr id="116774" name="Text Box 1062"/>
          <p:cNvSpPr txBox="1">
            <a:spLocks noChangeArrowheads="1"/>
          </p:cNvSpPr>
          <p:nvPr/>
        </p:nvSpPr>
        <p:spPr bwMode="auto">
          <a:xfrm>
            <a:off x="9035039" y="2713682"/>
            <a:ext cx="482442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代码段2</a:t>
            </a:r>
          </a:p>
        </p:txBody>
      </p:sp>
      <p:sp>
        <p:nvSpPr>
          <p:cNvPr id="116775" name="Text Box 1063"/>
          <p:cNvSpPr txBox="1">
            <a:spLocks noChangeArrowheads="1"/>
          </p:cNvSpPr>
          <p:nvPr/>
        </p:nvSpPr>
        <p:spPr bwMode="auto">
          <a:xfrm>
            <a:off x="9035040" y="4357725"/>
            <a:ext cx="489141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rgbClr val="FF0000"/>
                </a:solidFill>
                <a:latin typeface="华文中宋" pitchFamily="2" charset="-122"/>
                <a:ea typeface="华文中宋" pitchFamily="2" charset="-122"/>
              </a:rPr>
              <a:t>数据段</a:t>
            </a:r>
          </a:p>
        </p:txBody>
      </p:sp>
      <p:cxnSp>
        <p:nvCxnSpPr>
          <p:cNvPr id="41" name="直接连接符 40"/>
          <p:cNvCxnSpPr>
            <a:cxnSpLocks noChangeShapeType="1"/>
          </p:cNvCxnSpPr>
          <p:nvPr/>
        </p:nvCxnSpPr>
        <p:spPr bwMode="auto">
          <a:xfrm flipH="1">
            <a:off x="6147093" y="2169166"/>
            <a:ext cx="685134" cy="0"/>
          </a:xfrm>
          <a:prstGeom prst="line">
            <a:avLst/>
          </a:prstGeom>
          <a:noFill/>
          <a:ln w="25400" cap="sq" algn="ctr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2" name="直接连接符 41"/>
          <p:cNvCxnSpPr>
            <a:cxnSpLocks noChangeShapeType="1"/>
          </p:cNvCxnSpPr>
          <p:nvPr/>
        </p:nvCxnSpPr>
        <p:spPr bwMode="auto">
          <a:xfrm flipV="1">
            <a:off x="6147091" y="2169167"/>
            <a:ext cx="0" cy="945025"/>
          </a:xfrm>
          <a:prstGeom prst="line">
            <a:avLst/>
          </a:prstGeom>
          <a:noFill/>
          <a:ln w="25400" cap="sq" algn="ctr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5" name="直接连接符 44"/>
          <p:cNvCxnSpPr>
            <a:cxnSpLocks noChangeShapeType="1"/>
          </p:cNvCxnSpPr>
          <p:nvPr/>
        </p:nvCxnSpPr>
        <p:spPr bwMode="auto">
          <a:xfrm>
            <a:off x="6147093" y="3121691"/>
            <a:ext cx="760516" cy="0"/>
          </a:xfrm>
          <a:prstGeom prst="line">
            <a:avLst/>
          </a:prstGeom>
          <a:noFill/>
          <a:ln w="25400" cap="sq" algn="ctr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3" name="椭圆 42"/>
          <p:cNvSpPr>
            <a:spLocks noChangeArrowheads="1"/>
          </p:cNvSpPr>
          <p:nvPr/>
        </p:nvSpPr>
        <p:spPr bwMode="auto">
          <a:xfrm>
            <a:off x="2044772" y="3635526"/>
            <a:ext cx="2851648" cy="574515"/>
          </a:xfrm>
          <a:prstGeom prst="ellipse">
            <a:avLst/>
          </a:prstGeom>
          <a:noFill/>
          <a:ln w="63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44" name="任意多边形 43"/>
          <p:cNvSpPr>
            <a:spLocks/>
          </p:cNvSpPr>
          <p:nvPr/>
        </p:nvSpPr>
        <p:spPr bwMode="auto">
          <a:xfrm rot="-814284">
            <a:off x="1403086" y="4374226"/>
            <a:ext cx="1340115" cy="615017"/>
          </a:xfrm>
          <a:custGeom>
            <a:avLst/>
            <a:gdLst>
              <a:gd name="T0" fmla="*/ 1269886 w 1338943"/>
              <a:gd name="T1" fmla="*/ 46513 h 650670"/>
              <a:gd name="T2" fmla="*/ 1192454 w 1338943"/>
              <a:gd name="T3" fmla="*/ 62842 h 650670"/>
              <a:gd name="T4" fmla="*/ 340701 w 1338943"/>
              <a:gd name="T5" fmla="*/ 111828 h 650670"/>
              <a:gd name="T6" fmla="*/ 325215 w 1338943"/>
              <a:gd name="T7" fmla="*/ 160813 h 650670"/>
              <a:gd name="T8" fmla="*/ 542024 w 1338943"/>
              <a:gd name="T9" fmla="*/ 193470 h 650670"/>
              <a:gd name="T10" fmla="*/ 588484 w 1338943"/>
              <a:gd name="T11" fmla="*/ 160813 h 650670"/>
              <a:gd name="T12" fmla="*/ 542024 w 1338943"/>
              <a:gd name="T13" fmla="*/ 144485 h 650670"/>
              <a:gd name="T14" fmla="*/ 449105 w 1338943"/>
              <a:gd name="T15" fmla="*/ 177142 h 650670"/>
              <a:gd name="T16" fmla="*/ 402647 w 1338943"/>
              <a:gd name="T17" fmla="*/ 209799 h 650670"/>
              <a:gd name="T18" fmla="*/ 356187 w 1338943"/>
              <a:gd name="T19" fmla="*/ 258785 h 650670"/>
              <a:gd name="T20" fmla="*/ 294242 w 1338943"/>
              <a:gd name="T21" fmla="*/ 275113 h 650670"/>
              <a:gd name="T22" fmla="*/ 201323 w 1338943"/>
              <a:gd name="T23" fmla="*/ 373085 h 650670"/>
              <a:gd name="T24" fmla="*/ 139378 w 1338943"/>
              <a:gd name="T25" fmla="*/ 438399 h 650670"/>
              <a:gd name="T26" fmla="*/ 46460 w 1338943"/>
              <a:gd name="T27" fmla="*/ 601685 h 650670"/>
              <a:gd name="T28" fmla="*/ 0 w 1338943"/>
              <a:gd name="T29" fmla="*/ 650670 h 65067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1338943" h="650670">
                <a:moveTo>
                  <a:pt x="1338943" y="46513"/>
                </a:moveTo>
                <a:cubicBezTo>
                  <a:pt x="1311729" y="51956"/>
                  <a:pt x="1285037" y="61886"/>
                  <a:pt x="1257300" y="62842"/>
                </a:cubicBezTo>
                <a:cubicBezTo>
                  <a:pt x="362248" y="93706"/>
                  <a:pt x="596662" y="-125606"/>
                  <a:pt x="359228" y="111828"/>
                </a:cubicBezTo>
                <a:cubicBezTo>
                  <a:pt x="353785" y="128156"/>
                  <a:pt x="340070" y="143836"/>
                  <a:pt x="342900" y="160813"/>
                </a:cubicBezTo>
                <a:cubicBezTo>
                  <a:pt x="360863" y="268587"/>
                  <a:pt x="526491" y="197221"/>
                  <a:pt x="571500" y="193470"/>
                </a:cubicBezTo>
                <a:cubicBezTo>
                  <a:pt x="587829" y="182584"/>
                  <a:pt x="620486" y="180438"/>
                  <a:pt x="620486" y="160813"/>
                </a:cubicBezTo>
                <a:cubicBezTo>
                  <a:pt x="620486" y="143601"/>
                  <a:pt x="588607" y="142584"/>
                  <a:pt x="571500" y="144485"/>
                </a:cubicBezTo>
                <a:cubicBezTo>
                  <a:pt x="537287" y="148287"/>
                  <a:pt x="502170" y="158047"/>
                  <a:pt x="473528" y="177142"/>
                </a:cubicBezTo>
                <a:cubicBezTo>
                  <a:pt x="457200" y="188028"/>
                  <a:pt x="439619" y="197236"/>
                  <a:pt x="424543" y="209799"/>
                </a:cubicBezTo>
                <a:cubicBezTo>
                  <a:pt x="406803" y="224582"/>
                  <a:pt x="395607" y="247328"/>
                  <a:pt x="375557" y="258785"/>
                </a:cubicBezTo>
                <a:cubicBezTo>
                  <a:pt x="356072" y="269919"/>
                  <a:pt x="332014" y="269670"/>
                  <a:pt x="310243" y="275113"/>
                </a:cubicBezTo>
                <a:lnTo>
                  <a:pt x="212271" y="373085"/>
                </a:lnTo>
                <a:cubicBezTo>
                  <a:pt x="190500" y="394856"/>
                  <a:pt x="160726" y="410860"/>
                  <a:pt x="146957" y="438399"/>
                </a:cubicBezTo>
                <a:cubicBezTo>
                  <a:pt x="121188" y="489936"/>
                  <a:pt x="88392" y="562281"/>
                  <a:pt x="48986" y="601685"/>
                </a:cubicBezTo>
                <a:lnTo>
                  <a:pt x="0" y="650670"/>
                </a:ln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600693" y="5094245"/>
            <a:ext cx="2119056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/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32</a:t>
            </a: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位目标地址存放在数据段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BX</a:t>
            </a: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指向的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4</a:t>
            </a: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个字节单元</a:t>
            </a:r>
          </a:p>
        </p:txBody>
      </p:sp>
    </p:spTree>
    <p:extLst>
      <p:ext uri="{BB962C8B-B14F-4D97-AF65-F5344CB8AC3E}">
        <p14:creationId xmlns:p14="http://schemas.microsoft.com/office/powerpoint/2010/main" val="418154306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6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6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67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67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67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67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67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67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67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67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67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67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167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167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167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6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6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6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16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16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16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16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16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6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6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6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6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167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167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16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16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167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167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167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167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16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116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16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16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16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16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16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116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 nodeType="clickPar">
                      <p:stCondLst>
                        <p:cond delay="indefinite"/>
                      </p:stCondLst>
                      <p:childTnLst>
                        <p:par>
                          <p:cTn id="1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5" dur="500"/>
                                        <p:tgtEl>
                                          <p:spTgt spid="1167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1167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 nodeType="clickPar">
                      <p:stCondLst>
                        <p:cond delay="indefinite"/>
                      </p:stCondLst>
                      <p:childTnLst>
                        <p:par>
                          <p:cTn id="1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67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67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67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67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67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67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67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67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 nodeType="clickPar">
                      <p:stCondLst>
                        <p:cond delay="indefinite"/>
                      </p:stCondLst>
                      <p:childTnLst>
                        <p:par>
                          <p:cTn id="1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2" dur="500"/>
                                        <p:tgtEl>
                                          <p:spTgt spid="1167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6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6" dur="500"/>
                                        <p:tgtEl>
                                          <p:spTgt spid="1167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0" dur="500"/>
                                        <p:tgtEl>
                                          <p:spTgt spid="1167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2" presetID="18" presetClass="entr" presetSubtype="12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4" dur="500"/>
                                        <p:tgtEl>
                                          <p:spTgt spid="1167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7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8" dur="500"/>
                                        <p:tgtEl>
                                          <p:spTgt spid="1167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2" dur="500"/>
                                        <p:tgtEl>
                                          <p:spTgt spid="1167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 nodeType="clickPar">
                      <p:stCondLst>
                        <p:cond delay="indefinite"/>
                      </p:stCondLst>
                      <p:childTnLst>
                        <p:par>
                          <p:cTn id="1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9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40" grpId="0" animBg="1"/>
      <p:bldP spid="116741" grpId="0" animBg="1"/>
      <p:bldP spid="116742" grpId="0" animBg="1"/>
      <p:bldP spid="116744" grpId="0" animBg="1"/>
      <p:bldP spid="116745" grpId="0" animBg="1"/>
      <p:bldP spid="116746" grpId="0" animBg="1"/>
      <p:bldP spid="116747" grpId="0" animBg="1"/>
      <p:bldP spid="116748" grpId="0" animBg="1"/>
      <p:bldP spid="116749" grpId="0"/>
      <p:bldP spid="116750" grpId="0"/>
      <p:bldP spid="116751" grpId="0"/>
      <p:bldP spid="116752" grpId="0"/>
      <p:bldP spid="116753" grpId="0"/>
      <p:bldP spid="116755" grpId="0" animBg="1"/>
      <p:bldP spid="116756" grpId="0" animBg="1"/>
      <p:bldP spid="116757" grpId="0" animBg="1"/>
      <p:bldP spid="116758" grpId="0"/>
      <p:bldP spid="116759" grpId="0"/>
      <p:bldP spid="116760" grpId="0" animBg="1"/>
      <p:bldP spid="116761" grpId="0" animBg="1"/>
      <p:bldP spid="116762" grpId="0"/>
      <p:bldP spid="116763" grpId="0" animBg="1"/>
      <p:bldP spid="116764" grpId="0" animBg="1"/>
      <p:bldP spid="116765" grpId="0"/>
      <p:bldP spid="116766" grpId="0"/>
      <p:bldP spid="116767" grpId="0"/>
      <p:bldP spid="116768" grpId="0"/>
      <p:bldP spid="116769" grpId="0"/>
      <p:bldP spid="116770" grpId="0" animBg="1"/>
      <p:bldP spid="116771" grpId="0" animBg="1"/>
      <p:bldP spid="116772" grpId="0" animBg="1"/>
      <p:bldP spid="116773" grpId="0"/>
      <p:bldP spid="116774" grpId="0"/>
      <p:bldP spid="116775" grpId="0"/>
      <p:bldP spid="43" grpId="0" animBg="1"/>
      <p:bldP spid="44" grpId="0" animBg="1"/>
      <p:bldP spid="46" grpId="0"/>
    </p:bld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9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624999" y="5832375"/>
            <a:ext cx="2010172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9E9056E-6C35-4C39-96E6-FC7B74E0C63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7699" name="Rectangle 2"/>
          <p:cNvSpPr>
            <a:spLocks noGrp="1" noChangeArrowheads="1"/>
          </p:cNvSpPr>
          <p:nvPr>
            <p:ph type="title"/>
          </p:nvPr>
        </p:nvSpPr>
        <p:spPr>
          <a:xfrm>
            <a:off x="382225" y="275905"/>
            <a:ext cx="8223277" cy="722535"/>
          </a:xfrm>
        </p:spPr>
        <p:txBody>
          <a:bodyPr/>
          <a:lstStyle/>
          <a:p>
            <a:pPr eaLnBrk="1" hangingPunct="1"/>
            <a:r>
              <a:rPr lang="zh-CN" altLang="en-US" dirty="0"/>
              <a:t>例</a:t>
            </a:r>
            <a:r>
              <a:rPr lang="en-US" altLang="zh-CN" dirty="0"/>
              <a:t>1</a:t>
            </a:r>
          </a:p>
        </p:txBody>
      </p:sp>
      <p:sp>
        <p:nvSpPr>
          <p:cNvPr id="3297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3516" y="1223863"/>
            <a:ext cx="7675507" cy="3888105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solidFill>
                  <a:srgbClr val="C00000"/>
                </a:solidFill>
                <a:latin typeface="Tahoma" pitchFamily="34" charset="0"/>
              </a:rPr>
              <a:t>         CS</a:t>
            </a:r>
            <a:r>
              <a:rPr lang="zh-CN" altLang="en-US" sz="2400" dirty="0">
                <a:solidFill>
                  <a:srgbClr val="C00000"/>
                </a:solidFill>
                <a:latin typeface="Tahoma" pitchFamily="34" charset="0"/>
              </a:rPr>
              <a:t>： </a:t>
            </a:r>
            <a:r>
              <a:rPr lang="en-US" altLang="zh-CN" sz="2400" dirty="0">
                <a:solidFill>
                  <a:srgbClr val="C00000"/>
                </a:solidFill>
                <a:latin typeface="Tahoma" pitchFamily="34" charset="0"/>
              </a:rPr>
              <a:t>IP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(1) 2000:0100               MOV  AX,1200H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(2) 2000:0103               JMP NEXT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  <a:cs typeface="Tahoma" pitchFamily="34" charset="0"/>
              </a:rPr>
              <a:t>                           ┅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  <a:cs typeface="Tahoma" pitchFamily="34" charset="0"/>
              </a:rPr>
              <a:t>(3) 2000:0120    NEXT: MOV BX,1200H</a:t>
            </a:r>
            <a:r>
              <a:rPr lang="en-US" altLang="zh-CN" sz="2400" dirty="0">
                <a:latin typeface="Tahoma" pitchFamily="34" charset="0"/>
              </a:rPr>
              <a:t>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(4)                                   JMP  BX 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                           ┅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solidFill>
                  <a:schemeClr val="tx1"/>
                </a:solidFill>
                <a:latin typeface="Tahoma" pitchFamily="34" charset="0"/>
              </a:rPr>
              <a:t>(5) 2000:1200 </a:t>
            </a:r>
          </a:p>
        </p:txBody>
      </p:sp>
      <p:sp>
        <p:nvSpPr>
          <p:cNvPr id="2" name="任意多边形 1"/>
          <p:cNvSpPr/>
          <p:nvPr/>
        </p:nvSpPr>
        <p:spPr bwMode="auto">
          <a:xfrm>
            <a:off x="3816300" y="2665816"/>
            <a:ext cx="3005824" cy="934311"/>
          </a:xfrm>
          <a:custGeom>
            <a:avLst/>
            <a:gdLst>
              <a:gd name="connsiteX0" fmla="*/ 2433921 w 3089887"/>
              <a:gd name="connsiteY0" fmla="*/ 9071 h 988786"/>
              <a:gd name="connsiteX1" fmla="*/ 2972763 w 3089887"/>
              <a:gd name="connsiteY1" fmla="*/ 90714 h 988786"/>
              <a:gd name="connsiteX2" fmla="*/ 441835 w 3089887"/>
              <a:gd name="connsiteY2" fmla="*/ 662214 h 988786"/>
              <a:gd name="connsiteX3" fmla="*/ 17292 w 3089887"/>
              <a:gd name="connsiteY3" fmla="*/ 988786 h 988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89887" h="988786">
                <a:moveTo>
                  <a:pt x="2433921" y="9071"/>
                </a:moveTo>
                <a:cubicBezTo>
                  <a:pt x="2869349" y="-4536"/>
                  <a:pt x="3304777" y="-18143"/>
                  <a:pt x="2972763" y="90714"/>
                </a:cubicBezTo>
                <a:cubicBezTo>
                  <a:pt x="2640749" y="199571"/>
                  <a:pt x="934413" y="512535"/>
                  <a:pt x="441835" y="662214"/>
                </a:cubicBezTo>
                <a:cubicBezTo>
                  <a:pt x="-50743" y="811893"/>
                  <a:pt x="-16726" y="900339"/>
                  <a:pt x="17292" y="988786"/>
                </a:cubicBezTo>
              </a:path>
            </a:pathLst>
          </a:custGeom>
          <a:noFill/>
          <a:ln w="9525" cap="flat" cmpd="sng" algn="ctr">
            <a:solidFill>
              <a:schemeClr val="tx1">
                <a:lumMod val="95000"/>
                <a:lumOff val="5000"/>
              </a:schemeClr>
            </a:solidFill>
            <a:prstDash val="sysDash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3" name="任意多边形 2"/>
          <p:cNvSpPr/>
          <p:nvPr/>
        </p:nvSpPr>
        <p:spPr bwMode="auto">
          <a:xfrm>
            <a:off x="1728068" y="4447753"/>
            <a:ext cx="2515404" cy="952574"/>
          </a:xfrm>
          <a:custGeom>
            <a:avLst/>
            <a:gdLst>
              <a:gd name="connsiteX0" fmla="*/ 1861458 w 1861458"/>
              <a:gd name="connsiteY0" fmla="*/ 0 h 1420586"/>
              <a:gd name="connsiteX1" fmla="*/ 408215 w 1861458"/>
              <a:gd name="connsiteY1" fmla="*/ 604157 h 1420586"/>
              <a:gd name="connsiteX2" fmla="*/ 0 w 1861458"/>
              <a:gd name="connsiteY2" fmla="*/ 1420586 h 142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61458" h="1420586">
                <a:moveTo>
                  <a:pt x="1861458" y="0"/>
                </a:moveTo>
                <a:cubicBezTo>
                  <a:pt x="1289958" y="183696"/>
                  <a:pt x="718458" y="367393"/>
                  <a:pt x="408215" y="604157"/>
                </a:cubicBezTo>
                <a:cubicBezTo>
                  <a:pt x="97972" y="840921"/>
                  <a:pt x="65314" y="1289958"/>
                  <a:pt x="0" y="1420586"/>
                </a:cubicBezTo>
              </a:path>
            </a:pathLst>
          </a:custGeom>
          <a:noFill/>
          <a:ln w="9525" cap="flat" cmpd="sng" algn="ctr">
            <a:solidFill>
              <a:schemeClr val="tx1">
                <a:lumMod val="95000"/>
                <a:lumOff val="5000"/>
              </a:schemeClr>
            </a:solidFill>
            <a:prstDash val="sysDash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5908309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297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" dur="250" fill="hold"/>
                                        <p:tgtEl>
                                          <p:spTgt spid="3297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297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2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ECE7D19-1CED-4DBB-AB95-5F82F8F96D4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8723" name="Rectangle 2"/>
          <p:cNvSpPr>
            <a:spLocks noGrp="1" noChangeArrowheads="1"/>
          </p:cNvSpPr>
          <p:nvPr>
            <p:ph type="title"/>
          </p:nvPr>
        </p:nvSpPr>
        <p:spPr>
          <a:xfrm>
            <a:off x="382225" y="143743"/>
            <a:ext cx="8223277" cy="900612"/>
          </a:xfrm>
        </p:spPr>
        <p:txBody>
          <a:bodyPr/>
          <a:lstStyle/>
          <a:p>
            <a:pPr eaLnBrk="1" hangingPunct="1"/>
            <a:r>
              <a:rPr lang="zh-CN" altLang="en-US" dirty="0"/>
              <a:t>例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5872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5048" y="1511895"/>
            <a:ext cx="6154477" cy="3130585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Tahoma" pitchFamily="34" charset="0"/>
              </a:rPr>
              <a:t>MOV  SI</a:t>
            </a:r>
            <a:r>
              <a:rPr lang="zh-CN" altLang="en-US" sz="2400" dirty="0">
                <a:latin typeface="Tahoma" pitchFamily="34" charset="0"/>
              </a:rPr>
              <a:t>，</a:t>
            </a:r>
            <a:r>
              <a:rPr lang="en-US" altLang="zh-CN" sz="2400" dirty="0">
                <a:latin typeface="Tahoma" pitchFamily="34" charset="0"/>
              </a:rPr>
              <a:t>1122H</a:t>
            </a:r>
          </a:p>
          <a:p>
            <a:pPr eaLnBrk="1" hangingPunct="1"/>
            <a:r>
              <a:rPr lang="en-US" altLang="zh-CN" sz="2400" dirty="0">
                <a:latin typeface="Tahoma" pitchFamily="34" charset="0"/>
              </a:rPr>
              <a:t>MOV  WORD PTR[SI]</a:t>
            </a:r>
            <a:r>
              <a:rPr lang="zh-CN" altLang="en-US" sz="2400" dirty="0">
                <a:latin typeface="Tahoma" pitchFamily="34" charset="0"/>
              </a:rPr>
              <a:t>，</a:t>
            </a:r>
            <a:r>
              <a:rPr lang="en-US" altLang="zh-CN" sz="2400" dirty="0">
                <a:latin typeface="Tahoma" pitchFamily="34" charset="0"/>
              </a:rPr>
              <a:t>0120H</a:t>
            </a:r>
          </a:p>
          <a:p>
            <a:pPr eaLnBrk="1" hangingPunct="1"/>
            <a:r>
              <a:rPr lang="en-US" altLang="zh-CN" sz="2400" dirty="0">
                <a:latin typeface="Tahoma" pitchFamily="34" charset="0"/>
              </a:rPr>
              <a:t>ADD  SI</a:t>
            </a:r>
            <a:r>
              <a:rPr lang="zh-CN" altLang="en-US" sz="2400" dirty="0">
                <a:latin typeface="Tahoma" pitchFamily="34" charset="0"/>
              </a:rPr>
              <a:t>，</a:t>
            </a:r>
            <a:r>
              <a:rPr lang="en-US" altLang="zh-CN" sz="2400" dirty="0">
                <a:latin typeface="Tahoma" pitchFamily="34" charset="0"/>
              </a:rPr>
              <a:t>2</a:t>
            </a:r>
          </a:p>
          <a:p>
            <a:pPr eaLnBrk="1" hangingPunct="1"/>
            <a:r>
              <a:rPr lang="en-US" altLang="zh-CN" sz="2400" dirty="0">
                <a:latin typeface="Tahoma" pitchFamily="34" charset="0"/>
              </a:rPr>
              <a:t>MOV  WORD PTR[SI]</a:t>
            </a:r>
            <a:r>
              <a:rPr lang="zh-CN" altLang="en-US" sz="2400" dirty="0">
                <a:latin typeface="Tahoma" pitchFamily="34" charset="0"/>
              </a:rPr>
              <a:t>，</a:t>
            </a:r>
            <a:r>
              <a:rPr lang="en-US" altLang="zh-CN" sz="2400" dirty="0">
                <a:latin typeface="Tahoma" pitchFamily="34" charset="0"/>
              </a:rPr>
              <a:t>0122H</a:t>
            </a:r>
          </a:p>
          <a:p>
            <a:pPr eaLnBrk="1" hangingPunct="1"/>
            <a:endParaRPr lang="en-US" altLang="zh-CN" dirty="0">
              <a:latin typeface="Tahoma" pitchFamily="34" charset="0"/>
            </a:endParaRPr>
          </a:p>
        </p:txBody>
      </p:sp>
      <p:sp>
        <p:nvSpPr>
          <p:cNvPr id="331780" name="Text Box 4"/>
          <p:cNvSpPr txBox="1">
            <a:spLocks noChangeArrowheads="1"/>
          </p:cNvSpPr>
          <p:nvPr/>
        </p:nvSpPr>
        <p:spPr bwMode="auto">
          <a:xfrm>
            <a:off x="758248" y="3807220"/>
            <a:ext cx="405887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JMP DWORD PTR[SI-2]</a:t>
            </a:r>
          </a:p>
        </p:txBody>
      </p:sp>
      <p:sp>
        <p:nvSpPr>
          <p:cNvPr id="331781" name="Text Box 5"/>
          <p:cNvSpPr txBox="1">
            <a:spLocks noChangeArrowheads="1"/>
          </p:cNvSpPr>
          <p:nvPr/>
        </p:nvSpPr>
        <p:spPr bwMode="auto">
          <a:xfrm>
            <a:off x="759925" y="3858542"/>
            <a:ext cx="357140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JMP  WORD PTR[SI]</a:t>
            </a:r>
            <a:endParaRPr lang="zh-CN" alt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宋体" charset="-122"/>
            </a:endParaRPr>
          </a:p>
        </p:txBody>
      </p:sp>
      <p:grpSp>
        <p:nvGrpSpPr>
          <p:cNvPr id="2" name="Group 35"/>
          <p:cNvGrpSpPr>
            <a:grpSpLocks/>
          </p:cNvGrpSpPr>
          <p:nvPr/>
        </p:nvGrpSpPr>
        <p:grpSpPr bwMode="auto">
          <a:xfrm>
            <a:off x="5773627" y="1722164"/>
            <a:ext cx="3618309" cy="4150611"/>
            <a:chOff x="3560" y="1389"/>
            <a:chExt cx="2160" cy="2767"/>
          </a:xfrm>
        </p:grpSpPr>
        <p:sp>
          <p:nvSpPr>
            <p:cNvPr id="158737" name="Rectangle 6"/>
            <p:cNvSpPr>
              <a:spLocks noChangeArrowheads="1"/>
            </p:cNvSpPr>
            <p:nvPr/>
          </p:nvSpPr>
          <p:spPr bwMode="auto">
            <a:xfrm>
              <a:off x="4199" y="1389"/>
              <a:ext cx="960" cy="2767"/>
            </a:xfrm>
            <a:prstGeom prst="rect">
              <a:avLst/>
            </a:prstGeom>
            <a:solidFill>
              <a:srgbClr val="339966"/>
            </a:solidFill>
            <a:ln w="25400" cap="sq">
              <a:solidFill>
                <a:srgbClr val="339966"/>
              </a:solidFill>
              <a:miter lim="800000"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8738" name="Line 7"/>
            <p:cNvSpPr>
              <a:spLocks noChangeShapeType="1"/>
            </p:cNvSpPr>
            <p:nvPr/>
          </p:nvSpPr>
          <p:spPr bwMode="auto">
            <a:xfrm>
              <a:off x="4199" y="1778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39" name="Line 8"/>
            <p:cNvSpPr>
              <a:spLocks noChangeShapeType="1"/>
            </p:cNvSpPr>
            <p:nvPr/>
          </p:nvSpPr>
          <p:spPr bwMode="auto">
            <a:xfrm>
              <a:off x="4199" y="2018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40" name="Line 9"/>
            <p:cNvSpPr>
              <a:spLocks noChangeShapeType="1"/>
            </p:cNvSpPr>
            <p:nvPr/>
          </p:nvSpPr>
          <p:spPr bwMode="auto">
            <a:xfrm>
              <a:off x="4199" y="2258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41" name="Line 10"/>
            <p:cNvSpPr>
              <a:spLocks noChangeShapeType="1"/>
            </p:cNvSpPr>
            <p:nvPr/>
          </p:nvSpPr>
          <p:spPr bwMode="auto">
            <a:xfrm>
              <a:off x="4195" y="2750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42" name="Line 11"/>
            <p:cNvSpPr>
              <a:spLocks noChangeShapeType="1"/>
            </p:cNvSpPr>
            <p:nvPr/>
          </p:nvSpPr>
          <p:spPr bwMode="auto">
            <a:xfrm>
              <a:off x="4199" y="3659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43" name="Text Box 12"/>
            <p:cNvSpPr txBox="1">
              <a:spLocks noChangeArrowheads="1"/>
            </p:cNvSpPr>
            <p:nvPr/>
          </p:nvSpPr>
          <p:spPr bwMode="auto">
            <a:xfrm>
              <a:off x="4436" y="1751"/>
              <a:ext cx="672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JMP</a:t>
              </a:r>
            </a:p>
          </p:txBody>
        </p:sp>
        <p:sp>
          <p:nvSpPr>
            <p:cNvPr id="158744" name="Text Box 13"/>
            <p:cNvSpPr txBox="1">
              <a:spLocks noChangeArrowheads="1"/>
            </p:cNvSpPr>
            <p:nvPr/>
          </p:nvSpPr>
          <p:spPr bwMode="auto">
            <a:xfrm>
              <a:off x="3560" y="2704"/>
              <a:ext cx="65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rgbClr val="FF0000"/>
                  </a:solidFill>
                  <a:latin typeface="Times New Roman" pitchFamily="18" charset="0"/>
                  <a:ea typeface="宋体" charset="-122"/>
                </a:rPr>
                <a:t>1122H</a:t>
              </a:r>
            </a:p>
          </p:txBody>
        </p:sp>
        <p:sp>
          <p:nvSpPr>
            <p:cNvPr id="158745" name="Text Box 14"/>
            <p:cNvSpPr txBox="1">
              <a:spLocks noChangeArrowheads="1"/>
            </p:cNvSpPr>
            <p:nvPr/>
          </p:nvSpPr>
          <p:spPr bwMode="auto">
            <a:xfrm>
              <a:off x="4468" y="3748"/>
              <a:ext cx="336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  <a:cs typeface="Times New Roman" pitchFamily="18" charset="0"/>
                </a:rPr>
                <a:t>┇</a:t>
              </a:r>
            </a:p>
          </p:txBody>
        </p:sp>
        <p:sp>
          <p:nvSpPr>
            <p:cNvPr id="158746" name="Text Box 15"/>
            <p:cNvSpPr txBox="1">
              <a:spLocks noChangeArrowheads="1"/>
            </p:cNvSpPr>
            <p:nvPr/>
          </p:nvSpPr>
          <p:spPr bwMode="auto">
            <a:xfrm>
              <a:off x="4526" y="2296"/>
              <a:ext cx="336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  <a:cs typeface="Times New Roman" pitchFamily="18" charset="0"/>
                </a:rPr>
                <a:t>┇</a:t>
              </a:r>
            </a:p>
          </p:txBody>
        </p:sp>
        <p:sp>
          <p:nvSpPr>
            <p:cNvPr id="158747" name="Text Box 16"/>
            <p:cNvSpPr txBox="1">
              <a:spLocks noChangeArrowheads="1"/>
            </p:cNvSpPr>
            <p:nvPr/>
          </p:nvSpPr>
          <p:spPr bwMode="auto">
            <a:xfrm>
              <a:off x="4514" y="1464"/>
              <a:ext cx="336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  <a:cs typeface="Times New Roman" pitchFamily="18" charset="0"/>
                </a:rPr>
                <a:t>┇</a:t>
              </a:r>
            </a:p>
          </p:txBody>
        </p:sp>
        <p:sp>
          <p:nvSpPr>
            <p:cNvPr id="158748" name="AutoShape 17"/>
            <p:cNvSpPr>
              <a:spLocks/>
            </p:cNvSpPr>
            <p:nvPr/>
          </p:nvSpPr>
          <p:spPr bwMode="auto">
            <a:xfrm>
              <a:off x="5239" y="1616"/>
              <a:ext cx="136" cy="680"/>
            </a:xfrm>
            <a:prstGeom prst="rightBrace">
              <a:avLst>
                <a:gd name="adj1" fmla="val 41667"/>
                <a:gd name="adj2" fmla="val 50000"/>
              </a:avLst>
            </a:prstGeom>
            <a:noFill/>
            <a:ln w="25400" cap="sq">
              <a:solidFill>
                <a:srgbClr val="FF6600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8749" name="Text Box 18"/>
            <p:cNvSpPr txBox="1">
              <a:spLocks noChangeArrowheads="1"/>
            </p:cNvSpPr>
            <p:nvPr/>
          </p:nvSpPr>
          <p:spPr bwMode="auto">
            <a:xfrm>
              <a:off x="5375" y="1616"/>
              <a:ext cx="288" cy="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zh-CN" altLang="en-US" sz="200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代码段</a:t>
              </a:r>
            </a:p>
          </p:txBody>
        </p:sp>
        <p:sp>
          <p:nvSpPr>
            <p:cNvPr id="158750" name="Line 19"/>
            <p:cNvSpPr>
              <a:spLocks noChangeShapeType="1"/>
            </p:cNvSpPr>
            <p:nvPr/>
          </p:nvSpPr>
          <p:spPr bwMode="auto">
            <a:xfrm>
              <a:off x="4199" y="3410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51" name="AutoShape 20"/>
            <p:cNvSpPr>
              <a:spLocks/>
            </p:cNvSpPr>
            <p:nvPr/>
          </p:nvSpPr>
          <p:spPr bwMode="auto">
            <a:xfrm>
              <a:off x="5239" y="2659"/>
              <a:ext cx="181" cy="1361"/>
            </a:xfrm>
            <a:prstGeom prst="rightBrace">
              <a:avLst>
                <a:gd name="adj1" fmla="val 62661"/>
                <a:gd name="adj2" fmla="val 50000"/>
              </a:avLst>
            </a:prstGeom>
            <a:noFill/>
            <a:ln w="25400" cap="sq">
              <a:solidFill>
                <a:srgbClr val="FF6600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8752" name="Text Box 21"/>
            <p:cNvSpPr txBox="1">
              <a:spLocks noChangeArrowheads="1"/>
            </p:cNvSpPr>
            <p:nvPr/>
          </p:nvSpPr>
          <p:spPr bwMode="auto">
            <a:xfrm>
              <a:off x="5393" y="2977"/>
              <a:ext cx="327" cy="6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zh-CN" altLang="en-US" sz="200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数据段</a:t>
              </a:r>
            </a:p>
          </p:txBody>
        </p:sp>
        <p:sp>
          <p:nvSpPr>
            <p:cNvPr id="158753" name="Line 23"/>
            <p:cNvSpPr>
              <a:spLocks noChangeShapeType="1"/>
            </p:cNvSpPr>
            <p:nvPr/>
          </p:nvSpPr>
          <p:spPr bwMode="auto">
            <a:xfrm>
              <a:off x="4199" y="2978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54" name="Text Box 24"/>
            <p:cNvSpPr txBox="1">
              <a:spLocks noChangeArrowheads="1"/>
            </p:cNvSpPr>
            <p:nvPr/>
          </p:nvSpPr>
          <p:spPr bwMode="auto">
            <a:xfrm>
              <a:off x="4458" y="3407"/>
              <a:ext cx="454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01H</a:t>
              </a:r>
            </a:p>
          </p:txBody>
        </p:sp>
        <p:sp>
          <p:nvSpPr>
            <p:cNvPr id="158755" name="Text Box 26"/>
            <p:cNvSpPr txBox="1">
              <a:spLocks noChangeArrowheads="1"/>
            </p:cNvSpPr>
            <p:nvPr/>
          </p:nvSpPr>
          <p:spPr bwMode="auto">
            <a:xfrm>
              <a:off x="4467" y="3180"/>
              <a:ext cx="536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22H</a:t>
              </a:r>
            </a:p>
          </p:txBody>
        </p:sp>
        <p:sp>
          <p:nvSpPr>
            <p:cNvPr id="158756" name="Text Box 27"/>
            <p:cNvSpPr txBox="1">
              <a:spLocks noChangeArrowheads="1"/>
            </p:cNvSpPr>
            <p:nvPr/>
          </p:nvSpPr>
          <p:spPr bwMode="auto">
            <a:xfrm>
              <a:off x="4468" y="2750"/>
              <a:ext cx="482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20H</a:t>
              </a:r>
            </a:p>
          </p:txBody>
        </p:sp>
        <p:sp>
          <p:nvSpPr>
            <p:cNvPr id="158757" name="Line 33"/>
            <p:cNvSpPr>
              <a:spLocks noChangeShapeType="1"/>
            </p:cNvSpPr>
            <p:nvPr/>
          </p:nvSpPr>
          <p:spPr bwMode="auto">
            <a:xfrm>
              <a:off x="4195" y="3203"/>
              <a:ext cx="96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8758" name="Text Box 34"/>
            <p:cNvSpPr txBox="1">
              <a:spLocks noChangeArrowheads="1"/>
            </p:cNvSpPr>
            <p:nvPr/>
          </p:nvSpPr>
          <p:spPr bwMode="auto">
            <a:xfrm>
              <a:off x="4468" y="2976"/>
              <a:ext cx="482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 dirty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01H</a:t>
              </a:r>
            </a:p>
          </p:txBody>
        </p:sp>
      </p:grpSp>
      <p:sp>
        <p:nvSpPr>
          <p:cNvPr id="331812" name="AutoShape 36"/>
          <p:cNvSpPr>
            <a:spLocks/>
          </p:cNvSpPr>
          <p:nvPr/>
        </p:nvSpPr>
        <p:spPr bwMode="auto">
          <a:xfrm>
            <a:off x="6581047" y="4488237"/>
            <a:ext cx="180915" cy="636017"/>
          </a:xfrm>
          <a:prstGeom prst="leftBrace">
            <a:avLst>
              <a:gd name="adj1" fmla="val 32716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331813" name="Line 37"/>
          <p:cNvSpPr>
            <a:spLocks noChangeShapeType="1"/>
          </p:cNvSpPr>
          <p:nvPr/>
        </p:nvSpPr>
        <p:spPr bwMode="auto">
          <a:xfrm flipH="1">
            <a:off x="5773627" y="4783746"/>
            <a:ext cx="760516" cy="13650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1814" name="Text Box 38"/>
          <p:cNvSpPr txBox="1">
            <a:spLocks noChangeArrowheads="1"/>
          </p:cNvSpPr>
          <p:nvPr/>
        </p:nvSpPr>
        <p:spPr bwMode="auto">
          <a:xfrm>
            <a:off x="5165551" y="4716244"/>
            <a:ext cx="6080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IP</a:t>
            </a:r>
          </a:p>
        </p:txBody>
      </p:sp>
      <p:sp>
        <p:nvSpPr>
          <p:cNvPr id="331815" name="AutoShape 39"/>
          <p:cNvSpPr>
            <a:spLocks/>
          </p:cNvSpPr>
          <p:nvPr/>
        </p:nvSpPr>
        <p:spPr bwMode="auto">
          <a:xfrm>
            <a:off x="6579372" y="4579741"/>
            <a:ext cx="182591" cy="472514"/>
          </a:xfrm>
          <a:prstGeom prst="leftBrace">
            <a:avLst>
              <a:gd name="adj1" fmla="val 24083"/>
              <a:gd name="adj2" fmla="val 50000"/>
            </a:avLst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331816" name="Text Box 40"/>
          <p:cNvSpPr txBox="1">
            <a:spLocks noChangeArrowheads="1"/>
          </p:cNvSpPr>
          <p:nvPr/>
        </p:nvSpPr>
        <p:spPr bwMode="auto">
          <a:xfrm>
            <a:off x="5153824" y="4939750"/>
            <a:ext cx="80406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rgbClr val="990033"/>
                </a:solidFill>
                <a:latin typeface="Times New Roman" pitchFamily="18" charset="0"/>
                <a:ea typeface="宋体" charset="-122"/>
              </a:rPr>
              <a:t>CS</a:t>
            </a:r>
          </a:p>
        </p:txBody>
      </p:sp>
      <p:sp>
        <p:nvSpPr>
          <p:cNvPr id="331817" name="Line 41"/>
          <p:cNvSpPr>
            <a:spLocks noChangeShapeType="1"/>
          </p:cNvSpPr>
          <p:nvPr/>
        </p:nvSpPr>
        <p:spPr bwMode="auto">
          <a:xfrm flipH="1">
            <a:off x="5775303" y="4846748"/>
            <a:ext cx="727012" cy="273007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1818" name="AutoShape 42"/>
          <p:cNvSpPr>
            <a:spLocks/>
          </p:cNvSpPr>
          <p:nvPr/>
        </p:nvSpPr>
        <p:spPr bwMode="auto">
          <a:xfrm>
            <a:off x="6503989" y="3898722"/>
            <a:ext cx="182592" cy="472514"/>
          </a:xfrm>
          <a:prstGeom prst="leftBrace">
            <a:avLst>
              <a:gd name="adj1" fmla="val 24083"/>
              <a:gd name="adj2" fmla="val 50000"/>
            </a:avLst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331819" name="Text Box 43"/>
          <p:cNvSpPr txBox="1">
            <a:spLocks noChangeArrowheads="1"/>
          </p:cNvSpPr>
          <p:nvPr/>
        </p:nvSpPr>
        <p:spPr bwMode="auto">
          <a:xfrm>
            <a:off x="5078443" y="4258732"/>
            <a:ext cx="80406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rgbClr val="990033"/>
                </a:solidFill>
                <a:latin typeface="Times New Roman" pitchFamily="18" charset="0"/>
                <a:ea typeface="宋体" charset="-122"/>
              </a:rPr>
              <a:t>IP</a:t>
            </a:r>
          </a:p>
        </p:txBody>
      </p:sp>
      <p:sp>
        <p:nvSpPr>
          <p:cNvPr id="331820" name="Line 44"/>
          <p:cNvSpPr>
            <a:spLocks noChangeShapeType="1"/>
          </p:cNvSpPr>
          <p:nvPr/>
        </p:nvSpPr>
        <p:spPr bwMode="auto">
          <a:xfrm flipH="1">
            <a:off x="5699921" y="4165730"/>
            <a:ext cx="727012" cy="273007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750726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1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331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331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31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3317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1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3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3" dur="500"/>
                                        <p:tgtEl>
                                          <p:spTgt spid="3318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1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6" dur="500"/>
                                        <p:tgtEl>
                                          <p:spTgt spid="3318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1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9" dur="500"/>
                                        <p:tgtEl>
                                          <p:spTgt spid="3318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1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31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9" dur="500"/>
                                        <p:tgtEl>
                                          <p:spTgt spid="3318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318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3318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1" dur="500"/>
                                        <p:tgtEl>
                                          <p:spTgt spid="331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6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5" dur="500"/>
                                        <p:tgtEl>
                                          <p:spTgt spid="3318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8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3318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780" grpId="0"/>
      <p:bldP spid="331781" grpId="0"/>
      <p:bldP spid="331781" grpId="1"/>
      <p:bldP spid="331812" grpId="0" animBg="1"/>
      <p:bldP spid="331812" grpId="1" animBg="1"/>
      <p:bldP spid="331813" grpId="0" animBg="1"/>
      <p:bldP spid="331813" grpId="1" animBg="1"/>
      <p:bldP spid="331814" grpId="0"/>
      <p:bldP spid="331814" grpId="1"/>
      <p:bldP spid="331815" grpId="0" animBg="1"/>
      <p:bldP spid="331816" grpId="0"/>
      <p:bldP spid="331817" grpId="0" animBg="1"/>
      <p:bldP spid="331818" grpId="0" animBg="1"/>
      <p:bldP spid="331819" grpId="0"/>
      <p:bldP spid="331820" grpId="0" animBg="1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4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7A28D2C-F7CF-454A-A872-FD18F473F5B5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59747" name="Rectangle 2"/>
          <p:cNvSpPr>
            <a:spLocks noGrp="1" noChangeArrowheads="1"/>
          </p:cNvSpPr>
          <p:nvPr>
            <p:ph type="title"/>
          </p:nvPr>
        </p:nvSpPr>
        <p:spPr>
          <a:xfrm>
            <a:off x="382225" y="138036"/>
            <a:ext cx="8223277" cy="900612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  <a:ea typeface="BatangChe" pitchFamily="49" charset="-127"/>
              </a:rPr>
              <a:t>2. </a:t>
            </a:r>
            <a:r>
              <a:rPr lang="zh-CN" altLang="en-US" dirty="0"/>
              <a:t>条件转移指令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511895"/>
            <a:ext cx="8640960" cy="1858519"/>
          </a:xfrm>
        </p:spPr>
        <p:txBody>
          <a:bodyPr/>
          <a:lstStyle/>
          <a:p>
            <a:pPr eaLnBrk="1" hangingPunct="1"/>
            <a:r>
              <a:rPr lang="zh-CN" altLang="en-US" dirty="0"/>
              <a:t>在满足一定条件下，程序转移到目标地址继续执行</a:t>
            </a:r>
          </a:p>
          <a:p>
            <a:pPr eaLnBrk="1" hangingPunct="1"/>
            <a:r>
              <a:rPr lang="zh-CN" altLang="en-US" dirty="0"/>
              <a:t>条件转移指令均为段内短转移，即转移范围为：</a:t>
            </a:r>
          </a:p>
        </p:txBody>
      </p: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7863123" y="5349145"/>
            <a:ext cx="1045290" cy="720019"/>
            <a:chOff x="7451725" y="5661025"/>
            <a:chExt cx="990600" cy="762000"/>
          </a:xfrm>
        </p:grpSpPr>
        <p:sp>
          <p:nvSpPr>
            <p:cNvPr id="159751" name="Oval 4"/>
            <p:cNvSpPr>
              <a:spLocks noChangeArrowheads="1"/>
            </p:cNvSpPr>
            <p:nvPr/>
          </p:nvSpPr>
          <p:spPr bwMode="auto">
            <a:xfrm>
              <a:off x="7451725" y="5661025"/>
              <a:ext cx="990600" cy="762000"/>
            </a:xfrm>
            <a:prstGeom prst="ellipse">
              <a:avLst/>
            </a:prstGeom>
            <a:solidFill>
              <a:srgbClr val="FF6600"/>
            </a:solidFill>
            <a:ln w="25400" cap="sq">
              <a:solidFill>
                <a:srgbClr val="FF6600"/>
              </a:solidFill>
              <a:round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59752" name="Text Box 5"/>
            <p:cNvSpPr txBox="1">
              <a:spLocks noChangeArrowheads="1"/>
            </p:cNvSpPr>
            <p:nvPr/>
          </p:nvSpPr>
          <p:spPr bwMode="auto">
            <a:xfrm>
              <a:off x="7530872" y="5805488"/>
              <a:ext cx="838200" cy="4885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dirty="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p157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1728068" y="3024063"/>
            <a:ext cx="3114092" cy="46166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algn="ctr">
              <a:defRPr/>
            </a:pPr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-128</a:t>
            </a:r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宋体"/>
                <a:ea typeface="宋体"/>
              </a:rPr>
              <a:t>～</a:t>
            </a:r>
            <a:r>
              <a:rPr lang="zh-CN" altLang="en-US" sz="24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+127</a:t>
            </a:r>
          </a:p>
        </p:txBody>
      </p:sp>
    </p:spTree>
    <p:extLst>
      <p:ext uri="{BB962C8B-B14F-4D97-AF65-F5344CB8AC3E}">
        <p14:creationId xmlns:p14="http://schemas.microsoft.com/office/powerpoint/2010/main" val="190187720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77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77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77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4800A12-E749-4BCB-8873-F7CDC876256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0771" name="Rectangle 2"/>
          <p:cNvSpPr>
            <a:spLocks noGrp="1" noChangeArrowheads="1"/>
          </p:cNvSpPr>
          <p:nvPr>
            <p:ph type="title"/>
          </p:nvPr>
        </p:nvSpPr>
        <p:spPr>
          <a:xfrm>
            <a:off x="309403" y="138036"/>
            <a:ext cx="8223277" cy="797795"/>
          </a:xfrm>
        </p:spPr>
        <p:txBody>
          <a:bodyPr/>
          <a:lstStyle/>
          <a:p>
            <a:pPr eaLnBrk="1" hangingPunct="1"/>
            <a:r>
              <a:rPr lang="zh-CN" altLang="en-US" dirty="0"/>
              <a:t>条件转移指令的应用</a:t>
            </a:r>
          </a:p>
        </p:txBody>
      </p:sp>
      <p:sp>
        <p:nvSpPr>
          <p:cNvPr id="160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295871"/>
            <a:ext cx="8201502" cy="4824536"/>
          </a:xfrm>
        </p:spPr>
        <p:txBody>
          <a:bodyPr/>
          <a:lstStyle/>
          <a:p>
            <a:pPr eaLnBrk="1" hangingPunct="1"/>
            <a:r>
              <a:rPr lang="zh-CN" altLang="en-US" sz="2400" dirty="0"/>
              <a:t>几种条件转移指令的应用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/>
              <a:t>JC/JNC</a:t>
            </a:r>
          </a:p>
          <a:p>
            <a:pPr lvl="2" eaLnBrk="1" hangingPunct="1">
              <a:spcBef>
                <a:spcPct val="0"/>
              </a:spcBef>
            </a:pPr>
            <a:r>
              <a:rPr lang="zh-CN" altLang="en-US" sz="1800" dirty="0"/>
              <a:t>判断</a:t>
            </a:r>
            <a:r>
              <a:rPr lang="en-US" altLang="zh-CN" sz="1800" dirty="0"/>
              <a:t>CF</a:t>
            </a:r>
            <a:r>
              <a:rPr lang="zh-CN" altLang="en-US" sz="1800" dirty="0"/>
              <a:t>的状态。常用于比大小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/>
              <a:t>JZ/JNZ</a:t>
            </a:r>
          </a:p>
          <a:p>
            <a:pPr lvl="2" eaLnBrk="1" hangingPunct="1">
              <a:spcBef>
                <a:spcPct val="0"/>
              </a:spcBef>
            </a:pPr>
            <a:r>
              <a:rPr lang="zh-CN" altLang="en-US" sz="1800" dirty="0"/>
              <a:t>判断</a:t>
            </a:r>
            <a:r>
              <a:rPr lang="en-US" altLang="zh-CN" sz="1800" dirty="0"/>
              <a:t>ZF</a:t>
            </a:r>
            <a:r>
              <a:rPr lang="zh-CN" altLang="en-US" sz="1800" dirty="0"/>
              <a:t>的状态。常用于循环体的结束判断</a:t>
            </a:r>
            <a:endParaRPr lang="en-US" altLang="zh-CN" sz="1800" dirty="0"/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/>
              <a:t>JO/JNO</a:t>
            </a:r>
          </a:p>
          <a:p>
            <a:pPr lvl="2" eaLnBrk="1" hangingPunct="1">
              <a:spcBef>
                <a:spcPct val="0"/>
              </a:spcBef>
            </a:pPr>
            <a:r>
              <a:rPr lang="zh-CN" altLang="en-US" sz="1800" dirty="0"/>
              <a:t>判断</a:t>
            </a:r>
            <a:r>
              <a:rPr lang="en-US" altLang="zh-CN" sz="1800" dirty="0"/>
              <a:t>OF</a:t>
            </a:r>
            <a:r>
              <a:rPr lang="zh-CN" altLang="en-US" sz="1800" dirty="0"/>
              <a:t>的状态。常用于有符号数溢出的判断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/>
              <a:t>JP/JPE</a:t>
            </a:r>
          </a:p>
          <a:p>
            <a:pPr lvl="2" eaLnBrk="1" hangingPunct="1">
              <a:spcBef>
                <a:spcPct val="0"/>
              </a:spcBef>
            </a:pPr>
            <a:r>
              <a:rPr lang="zh-CN" altLang="en-US" sz="1800" dirty="0"/>
              <a:t>判断</a:t>
            </a:r>
            <a:r>
              <a:rPr lang="en-US" altLang="zh-CN" sz="1800" dirty="0"/>
              <a:t>PF</a:t>
            </a:r>
            <a:r>
              <a:rPr lang="zh-CN" altLang="en-US" sz="1800" dirty="0"/>
              <a:t>的状态。用于判断运算结果低</a:t>
            </a:r>
            <a:r>
              <a:rPr lang="en-US" altLang="zh-CN" sz="1800" dirty="0"/>
              <a:t>8</a:t>
            </a:r>
            <a:r>
              <a:rPr lang="zh-CN" altLang="en-US" sz="1800" dirty="0"/>
              <a:t>位中</a:t>
            </a:r>
            <a:r>
              <a:rPr lang="en-US" altLang="zh-CN" sz="1800" dirty="0"/>
              <a:t>1</a:t>
            </a:r>
            <a:r>
              <a:rPr lang="zh-CN" altLang="en-US" sz="1800" dirty="0"/>
              <a:t>的个数是否为偶数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/>
              <a:t>JA/JAE/JB/JBE</a:t>
            </a:r>
          </a:p>
          <a:p>
            <a:pPr lvl="2" eaLnBrk="1" hangingPunct="1">
              <a:spcBef>
                <a:spcPct val="0"/>
              </a:spcBef>
            </a:pPr>
            <a:r>
              <a:rPr lang="zh-CN" altLang="en-US" sz="1800" dirty="0"/>
              <a:t>判断</a:t>
            </a:r>
            <a:r>
              <a:rPr lang="en-US" altLang="zh-CN" sz="1800" dirty="0"/>
              <a:t>CF</a:t>
            </a:r>
            <a:r>
              <a:rPr lang="zh-CN" altLang="en-US" sz="1800" dirty="0"/>
              <a:t>或</a:t>
            </a:r>
            <a:r>
              <a:rPr lang="en-US" altLang="zh-CN" sz="1800" dirty="0"/>
              <a:t>CF+ZF</a:t>
            </a:r>
            <a:r>
              <a:rPr lang="zh-CN" altLang="en-US" sz="1800" dirty="0"/>
              <a:t>的状态。常用于无符号数的大小比较</a:t>
            </a:r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3119399610"/>
      </p:ext>
    </p:extLst>
  </p:cSld>
  <p:clrMapOvr>
    <a:masterClrMapping/>
  </p:clrMapOvr>
  <p:transition spd="med">
    <p:blinds/>
  </p:transition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79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3858717-B9BF-4F11-A564-AA584765142F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1795" name="Rectangle 2"/>
          <p:cNvSpPr>
            <a:spLocks noGrp="1" noChangeArrowheads="1"/>
          </p:cNvSpPr>
          <p:nvPr>
            <p:ph type="title"/>
          </p:nvPr>
        </p:nvSpPr>
        <p:spPr>
          <a:xfrm>
            <a:off x="455048" y="206971"/>
            <a:ext cx="8223277" cy="800868"/>
          </a:xfrm>
        </p:spPr>
        <p:txBody>
          <a:bodyPr/>
          <a:lstStyle/>
          <a:p>
            <a:pPr eaLnBrk="1" hangingPunct="1"/>
            <a:r>
              <a:rPr lang="zh-CN" altLang="en-US" dirty="0"/>
              <a:t>转移指令例</a:t>
            </a:r>
          </a:p>
        </p:txBody>
      </p:sp>
      <p:sp>
        <p:nvSpPr>
          <p:cNvPr id="1617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511895"/>
            <a:ext cx="8208912" cy="2520280"/>
          </a:xfrm>
        </p:spPr>
        <p:txBody>
          <a:bodyPr/>
          <a:lstStyle/>
          <a:p>
            <a:pPr marL="0" indent="0" algn="just" eaLnBrk="1" hangingPunct="1">
              <a:lnSpc>
                <a:spcPct val="130000"/>
              </a:lnSpc>
              <a:spcAft>
                <a:spcPct val="15000"/>
              </a:spcAft>
              <a:buNone/>
            </a:pPr>
            <a:r>
              <a:rPr lang="zh-CN" altLang="en-US" sz="2400" dirty="0"/>
              <a:t>    统计内存数据段中以</a:t>
            </a:r>
            <a:r>
              <a:rPr lang="en-US" altLang="zh-CN" sz="2400" dirty="0"/>
              <a:t>TABLE</a:t>
            </a:r>
            <a:r>
              <a:rPr lang="zh-CN" altLang="en-US" sz="2400" dirty="0"/>
              <a:t>为首地址的</a:t>
            </a:r>
            <a:r>
              <a:rPr lang="en-US" altLang="zh-CN" sz="2400" dirty="0"/>
              <a:t>100</a:t>
            </a:r>
            <a:r>
              <a:rPr lang="zh-CN" altLang="en-US" sz="2400" dirty="0"/>
              <a:t>个</a:t>
            </a:r>
            <a:r>
              <a:rPr lang="en-US" altLang="zh-CN" sz="2400" dirty="0"/>
              <a:t>8</a:t>
            </a:r>
            <a:r>
              <a:rPr lang="zh-CN" altLang="en-US" sz="2400" dirty="0"/>
              <a:t>位带符号数中正数、负数和零元数的个数。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880196" y="3024063"/>
            <a:ext cx="1872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P158 </a:t>
            </a:r>
            <a:r>
              <a:rPr lang="zh-CN" altLang="en-US" dirty="0"/>
              <a:t>例</a:t>
            </a:r>
            <a:r>
              <a:rPr lang="en-US" altLang="zh-CN" dirty="0"/>
              <a:t>3-35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6756849"/>
      </p:ext>
    </p:extLst>
  </p:cSld>
  <p:clrMapOvr>
    <a:masterClrMapping/>
  </p:clrMapOvr>
  <p:transition spd="med">
    <p:blinds/>
  </p:transition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26840" y="6006163"/>
            <a:ext cx="608076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EDF39C8-7730-48FB-AEC3-8F9E774CADC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5936" name="Rectangle 48"/>
          <p:cNvSpPr>
            <a:spLocks noChangeArrowheads="1"/>
          </p:cNvSpPr>
          <p:nvPr/>
        </p:nvSpPr>
        <p:spPr bwMode="auto">
          <a:xfrm>
            <a:off x="4926636" y="4934734"/>
            <a:ext cx="2894648" cy="576016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2820" name="Rectangle 2"/>
          <p:cNvSpPr>
            <a:spLocks noGrp="1" noChangeArrowheads="1"/>
          </p:cNvSpPr>
          <p:nvPr>
            <p:ph type="title"/>
          </p:nvPr>
        </p:nvSpPr>
        <p:spPr>
          <a:xfrm>
            <a:off x="409574" y="178248"/>
            <a:ext cx="8223277" cy="724191"/>
          </a:xfrm>
        </p:spPr>
        <p:txBody>
          <a:bodyPr/>
          <a:lstStyle/>
          <a:p>
            <a:pPr eaLnBrk="1" hangingPunct="1"/>
            <a:r>
              <a:rPr lang="zh-CN" altLang="en-US" dirty="0"/>
              <a:t>转移指令例（流程图）</a:t>
            </a:r>
          </a:p>
        </p:txBody>
      </p:sp>
      <p:sp>
        <p:nvSpPr>
          <p:cNvPr id="165893" name="Rectangle 5"/>
          <p:cNvSpPr>
            <a:spLocks noChangeArrowheads="1"/>
          </p:cNvSpPr>
          <p:nvPr/>
        </p:nvSpPr>
        <p:spPr bwMode="auto">
          <a:xfrm>
            <a:off x="1008715" y="1500908"/>
            <a:ext cx="2331799" cy="786021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 sz="16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895" name="Text Box 7"/>
          <p:cNvSpPr txBox="1">
            <a:spLocks noChangeArrowheads="1"/>
          </p:cNvSpPr>
          <p:nvPr/>
        </p:nvSpPr>
        <p:spPr bwMode="auto">
          <a:xfrm>
            <a:off x="1118795" y="1557480"/>
            <a:ext cx="2124081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存放统计值</a:t>
            </a:r>
            <a:endParaRPr kumimoji="1" lang="en-US" altLang="zh-CN" sz="2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  <a:p>
            <a:pPr algn="ctr" eaLnBrk="1" hangingPunct="1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的单元清零</a:t>
            </a:r>
          </a:p>
        </p:txBody>
      </p:sp>
      <p:sp>
        <p:nvSpPr>
          <p:cNvPr id="165897" name="Rectangle 9"/>
          <p:cNvSpPr>
            <a:spLocks noChangeArrowheads="1"/>
          </p:cNvSpPr>
          <p:nvPr/>
        </p:nvSpPr>
        <p:spPr bwMode="auto">
          <a:xfrm>
            <a:off x="1008715" y="2640938"/>
            <a:ext cx="2331799" cy="642017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898" name="Text Box 10"/>
          <p:cNvSpPr txBox="1">
            <a:spLocks noChangeArrowheads="1"/>
          </p:cNvSpPr>
          <p:nvPr/>
        </p:nvSpPr>
        <p:spPr bwMode="auto">
          <a:xfrm>
            <a:off x="1364160" y="2604296"/>
            <a:ext cx="1629914" cy="72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取首地址</a:t>
            </a:r>
          </a:p>
          <a:p>
            <a:pPr algn="ctr" eaLnBrk="1" hangingPunct="1">
              <a:lnSpc>
                <a:spcPct val="100000"/>
              </a:lnSpc>
              <a:spcBef>
                <a:spcPct val="5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设串长度</a:t>
            </a:r>
          </a:p>
        </p:txBody>
      </p:sp>
      <p:sp>
        <p:nvSpPr>
          <p:cNvPr id="165899" name="Rectangle 11"/>
          <p:cNvSpPr>
            <a:spLocks noChangeArrowheads="1"/>
          </p:cNvSpPr>
          <p:nvPr/>
        </p:nvSpPr>
        <p:spPr bwMode="auto">
          <a:xfrm>
            <a:off x="721307" y="3603110"/>
            <a:ext cx="2894648" cy="576016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900" name="Text Box 12"/>
          <p:cNvSpPr txBox="1">
            <a:spLocks noChangeArrowheads="1"/>
          </p:cNvSpPr>
          <p:nvPr/>
        </p:nvSpPr>
        <p:spPr bwMode="auto">
          <a:xfrm>
            <a:off x="1147511" y="3705971"/>
            <a:ext cx="204702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取一个字节数</a:t>
            </a:r>
          </a:p>
        </p:txBody>
      </p:sp>
      <p:sp>
        <p:nvSpPr>
          <p:cNvPr id="165901" name="Rectangle 13"/>
          <p:cNvSpPr>
            <a:spLocks noChangeArrowheads="1"/>
          </p:cNvSpPr>
          <p:nvPr/>
        </p:nvSpPr>
        <p:spPr bwMode="auto">
          <a:xfrm>
            <a:off x="4837376" y="2706940"/>
            <a:ext cx="2894648" cy="576016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902" name="Text Box 14"/>
          <p:cNvSpPr txBox="1">
            <a:spLocks noChangeArrowheads="1"/>
          </p:cNvSpPr>
          <p:nvPr/>
        </p:nvSpPr>
        <p:spPr bwMode="auto">
          <a:xfrm>
            <a:off x="5335131" y="2809801"/>
            <a:ext cx="18778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正数个数加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</a:p>
        </p:txBody>
      </p:sp>
      <p:sp>
        <p:nvSpPr>
          <p:cNvPr id="165903" name="Rectangle 15"/>
          <p:cNvSpPr>
            <a:spLocks noChangeArrowheads="1"/>
          </p:cNvSpPr>
          <p:nvPr/>
        </p:nvSpPr>
        <p:spPr bwMode="auto">
          <a:xfrm>
            <a:off x="4854606" y="3845705"/>
            <a:ext cx="2894648" cy="576016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905" name="Text Box 17"/>
          <p:cNvSpPr txBox="1">
            <a:spLocks noChangeArrowheads="1"/>
          </p:cNvSpPr>
          <p:nvPr/>
        </p:nvSpPr>
        <p:spPr bwMode="auto">
          <a:xfrm>
            <a:off x="5418170" y="5027309"/>
            <a:ext cx="160143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零元素加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</a:p>
        </p:txBody>
      </p:sp>
      <p:sp>
        <p:nvSpPr>
          <p:cNvPr id="165906" name="Line 18"/>
          <p:cNvSpPr>
            <a:spLocks noChangeShapeType="1"/>
          </p:cNvSpPr>
          <p:nvPr/>
        </p:nvSpPr>
        <p:spPr bwMode="auto">
          <a:xfrm>
            <a:off x="6273869" y="1198861"/>
            <a:ext cx="0" cy="30615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07" name="Line 19"/>
          <p:cNvSpPr>
            <a:spLocks noChangeShapeType="1"/>
          </p:cNvSpPr>
          <p:nvPr/>
        </p:nvSpPr>
        <p:spPr bwMode="auto">
          <a:xfrm>
            <a:off x="6278790" y="2232929"/>
            <a:ext cx="0" cy="466512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10" name="Line 22"/>
          <p:cNvSpPr>
            <a:spLocks noChangeShapeType="1"/>
          </p:cNvSpPr>
          <p:nvPr/>
        </p:nvSpPr>
        <p:spPr bwMode="auto">
          <a:xfrm flipH="1">
            <a:off x="6202807" y="5512249"/>
            <a:ext cx="0" cy="782384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15" name="Line 27"/>
          <p:cNvSpPr>
            <a:spLocks noChangeShapeType="1"/>
          </p:cNvSpPr>
          <p:nvPr/>
        </p:nvSpPr>
        <p:spPr bwMode="auto">
          <a:xfrm>
            <a:off x="2176050" y="2286930"/>
            <a:ext cx="0" cy="35400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16" name="Line 28"/>
          <p:cNvSpPr>
            <a:spLocks noChangeShapeType="1"/>
          </p:cNvSpPr>
          <p:nvPr/>
        </p:nvSpPr>
        <p:spPr bwMode="auto">
          <a:xfrm>
            <a:off x="2171742" y="5244645"/>
            <a:ext cx="0" cy="32400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17" name="Line 29"/>
          <p:cNvSpPr>
            <a:spLocks noChangeShapeType="1"/>
          </p:cNvSpPr>
          <p:nvPr/>
        </p:nvSpPr>
        <p:spPr bwMode="auto">
          <a:xfrm>
            <a:off x="3585563" y="4871280"/>
            <a:ext cx="531021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18" name="Line 30"/>
          <p:cNvSpPr>
            <a:spLocks noChangeShapeType="1"/>
          </p:cNvSpPr>
          <p:nvPr/>
        </p:nvSpPr>
        <p:spPr bwMode="auto">
          <a:xfrm flipV="1">
            <a:off x="4151045" y="1198862"/>
            <a:ext cx="0" cy="367380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19" name="Line 31"/>
          <p:cNvSpPr>
            <a:spLocks noChangeShapeType="1"/>
          </p:cNvSpPr>
          <p:nvPr/>
        </p:nvSpPr>
        <p:spPr bwMode="auto">
          <a:xfrm>
            <a:off x="4151044" y="1198861"/>
            <a:ext cx="2127300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21" name="AutoShape 33"/>
          <p:cNvSpPr>
            <a:spLocks noChangeArrowheads="1"/>
          </p:cNvSpPr>
          <p:nvPr/>
        </p:nvSpPr>
        <p:spPr bwMode="auto">
          <a:xfrm>
            <a:off x="806980" y="4532493"/>
            <a:ext cx="2735509" cy="684018"/>
          </a:xfrm>
          <a:prstGeom prst="flowChartDecision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922" name="Text Box 34"/>
          <p:cNvSpPr txBox="1">
            <a:spLocks noChangeArrowheads="1"/>
          </p:cNvSpPr>
          <p:nvPr/>
        </p:nvSpPr>
        <p:spPr bwMode="auto">
          <a:xfrm>
            <a:off x="1619510" y="4665568"/>
            <a:ext cx="11826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为负？</a:t>
            </a:r>
          </a:p>
        </p:txBody>
      </p:sp>
      <p:sp>
        <p:nvSpPr>
          <p:cNvPr id="165923" name="Line 35"/>
          <p:cNvSpPr>
            <a:spLocks noChangeShapeType="1"/>
          </p:cNvSpPr>
          <p:nvPr/>
        </p:nvSpPr>
        <p:spPr bwMode="auto">
          <a:xfrm>
            <a:off x="2176050" y="3301602"/>
            <a:ext cx="0" cy="31500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24" name="Line 36"/>
          <p:cNvSpPr>
            <a:spLocks noChangeShapeType="1"/>
          </p:cNvSpPr>
          <p:nvPr/>
        </p:nvSpPr>
        <p:spPr bwMode="auto">
          <a:xfrm flipH="1">
            <a:off x="2176050" y="4188125"/>
            <a:ext cx="0" cy="37418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25" name="AutoShape 37"/>
          <p:cNvSpPr>
            <a:spLocks noChangeArrowheads="1"/>
          </p:cNvSpPr>
          <p:nvPr/>
        </p:nvSpPr>
        <p:spPr bwMode="auto">
          <a:xfrm>
            <a:off x="4917003" y="1524910"/>
            <a:ext cx="2735510" cy="684018"/>
          </a:xfrm>
          <a:prstGeom prst="flowChartDecision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/>
          <a:p>
            <a:pPr>
              <a:defRPr/>
            </a:pPr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</a:endParaRPr>
          </a:p>
        </p:txBody>
      </p:sp>
      <p:sp>
        <p:nvSpPr>
          <p:cNvPr id="165926" name="Text Box 38"/>
          <p:cNvSpPr txBox="1">
            <a:spLocks noChangeArrowheads="1"/>
          </p:cNvSpPr>
          <p:nvPr/>
        </p:nvSpPr>
        <p:spPr bwMode="auto">
          <a:xfrm>
            <a:off x="5726096" y="1657983"/>
            <a:ext cx="118265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为零？</a:t>
            </a:r>
          </a:p>
        </p:txBody>
      </p:sp>
      <p:sp>
        <p:nvSpPr>
          <p:cNvPr id="165927" name="Text Box 39"/>
          <p:cNvSpPr txBox="1">
            <a:spLocks noChangeArrowheads="1"/>
          </p:cNvSpPr>
          <p:nvPr/>
        </p:nvSpPr>
        <p:spPr bwMode="auto">
          <a:xfrm>
            <a:off x="5302583" y="3934208"/>
            <a:ext cx="18778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负数个数加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</a:p>
        </p:txBody>
      </p:sp>
      <p:sp>
        <p:nvSpPr>
          <p:cNvPr id="165928" name="Line 40"/>
          <p:cNvSpPr>
            <a:spLocks noChangeShapeType="1"/>
          </p:cNvSpPr>
          <p:nvPr/>
        </p:nvSpPr>
        <p:spPr bwMode="auto">
          <a:xfrm flipV="1">
            <a:off x="4455920" y="3512051"/>
            <a:ext cx="0" cy="2092025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29" name="Line 41"/>
          <p:cNvSpPr>
            <a:spLocks noChangeShapeType="1"/>
          </p:cNvSpPr>
          <p:nvPr/>
        </p:nvSpPr>
        <p:spPr bwMode="auto">
          <a:xfrm>
            <a:off x="2171743" y="5597977"/>
            <a:ext cx="2268000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30" name="Line 42"/>
          <p:cNvSpPr>
            <a:spLocks noChangeShapeType="1"/>
          </p:cNvSpPr>
          <p:nvPr/>
        </p:nvSpPr>
        <p:spPr bwMode="auto">
          <a:xfrm>
            <a:off x="4455921" y="3512051"/>
            <a:ext cx="1785413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31" name="Text Box 43"/>
          <p:cNvSpPr txBox="1">
            <a:spLocks noChangeArrowheads="1"/>
          </p:cNvSpPr>
          <p:nvPr/>
        </p:nvSpPr>
        <p:spPr bwMode="auto">
          <a:xfrm>
            <a:off x="3542967" y="4498060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N</a:t>
            </a:r>
          </a:p>
        </p:txBody>
      </p:sp>
      <p:sp>
        <p:nvSpPr>
          <p:cNvPr id="165932" name="Text Box 44"/>
          <p:cNvSpPr txBox="1">
            <a:spLocks noChangeArrowheads="1"/>
          </p:cNvSpPr>
          <p:nvPr/>
        </p:nvSpPr>
        <p:spPr bwMode="auto">
          <a:xfrm>
            <a:off x="2444792" y="5167652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Y</a:t>
            </a:r>
          </a:p>
        </p:txBody>
      </p:sp>
      <p:sp>
        <p:nvSpPr>
          <p:cNvPr id="165933" name="Text Box 45"/>
          <p:cNvSpPr txBox="1">
            <a:spLocks noChangeArrowheads="1"/>
          </p:cNvSpPr>
          <p:nvPr/>
        </p:nvSpPr>
        <p:spPr bwMode="auto">
          <a:xfrm>
            <a:off x="6278477" y="2219428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N</a:t>
            </a:r>
          </a:p>
        </p:txBody>
      </p:sp>
      <p:sp>
        <p:nvSpPr>
          <p:cNvPr id="165934" name="Line 46"/>
          <p:cNvSpPr>
            <a:spLocks noChangeShapeType="1"/>
          </p:cNvSpPr>
          <p:nvPr/>
        </p:nvSpPr>
        <p:spPr bwMode="auto">
          <a:xfrm>
            <a:off x="7684340" y="1865417"/>
            <a:ext cx="64578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35" name="Line 47"/>
          <p:cNvSpPr>
            <a:spLocks noChangeShapeType="1"/>
          </p:cNvSpPr>
          <p:nvPr/>
        </p:nvSpPr>
        <p:spPr bwMode="auto">
          <a:xfrm flipV="1">
            <a:off x="8345604" y="1866918"/>
            <a:ext cx="0" cy="2721334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37" name="Line 49"/>
          <p:cNvSpPr>
            <a:spLocks noChangeShapeType="1"/>
          </p:cNvSpPr>
          <p:nvPr/>
        </p:nvSpPr>
        <p:spPr bwMode="auto">
          <a:xfrm>
            <a:off x="6218173" y="4616938"/>
            <a:ext cx="2127431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38" name="Text Box 50"/>
          <p:cNvSpPr txBox="1">
            <a:spLocks noChangeArrowheads="1"/>
          </p:cNvSpPr>
          <p:nvPr/>
        </p:nvSpPr>
        <p:spPr bwMode="auto">
          <a:xfrm>
            <a:off x="7729568" y="1538409"/>
            <a:ext cx="45564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Y</a:t>
            </a:r>
          </a:p>
        </p:txBody>
      </p:sp>
      <p:sp>
        <p:nvSpPr>
          <p:cNvPr id="165940" name="Line 52"/>
          <p:cNvSpPr>
            <a:spLocks noChangeShapeType="1"/>
          </p:cNvSpPr>
          <p:nvPr/>
        </p:nvSpPr>
        <p:spPr bwMode="auto">
          <a:xfrm>
            <a:off x="7737526" y="2981447"/>
            <a:ext cx="1063717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41" name="Line 53"/>
          <p:cNvSpPr>
            <a:spLocks noChangeShapeType="1"/>
          </p:cNvSpPr>
          <p:nvPr/>
        </p:nvSpPr>
        <p:spPr bwMode="auto">
          <a:xfrm>
            <a:off x="7782755" y="4145713"/>
            <a:ext cx="102518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42" name="Line 54"/>
          <p:cNvSpPr>
            <a:spLocks noChangeShapeType="1"/>
          </p:cNvSpPr>
          <p:nvPr/>
        </p:nvSpPr>
        <p:spPr bwMode="auto">
          <a:xfrm flipV="1">
            <a:off x="8801243" y="2981447"/>
            <a:ext cx="0" cy="285740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43" name="Line 55"/>
          <p:cNvSpPr>
            <a:spLocks noChangeShapeType="1"/>
          </p:cNvSpPr>
          <p:nvPr/>
        </p:nvSpPr>
        <p:spPr bwMode="auto">
          <a:xfrm>
            <a:off x="6218172" y="5825642"/>
            <a:ext cx="2583071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triangle" w="lg" len="lg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5944" name="Line 56"/>
          <p:cNvSpPr>
            <a:spLocks noChangeShapeType="1"/>
          </p:cNvSpPr>
          <p:nvPr/>
        </p:nvSpPr>
        <p:spPr bwMode="auto">
          <a:xfrm>
            <a:off x="6203096" y="4627868"/>
            <a:ext cx="0" cy="30615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5945" name="Line 57"/>
          <p:cNvSpPr>
            <a:spLocks noChangeShapeType="1"/>
          </p:cNvSpPr>
          <p:nvPr/>
        </p:nvSpPr>
        <p:spPr bwMode="auto">
          <a:xfrm>
            <a:off x="6202806" y="3506946"/>
            <a:ext cx="0" cy="34016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椭圆 1"/>
          <p:cNvSpPr/>
          <p:nvPr/>
        </p:nvSpPr>
        <p:spPr bwMode="auto">
          <a:xfrm>
            <a:off x="5953800" y="5621520"/>
            <a:ext cx="618232" cy="408245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ysDash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036244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58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658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659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658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658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59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658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59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65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59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659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59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1659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659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500"/>
                            </p:stCondLst>
                            <p:childTnLst>
                              <p:par>
                                <p:cTn id="61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3" dur="500"/>
                                        <p:tgtEl>
                                          <p:spTgt spid="1659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659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165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659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659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65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1659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165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659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2000"/>
                            </p:stCondLst>
                            <p:childTnLst>
                              <p:par>
                                <p:cTn id="9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1659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65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1659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65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659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659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2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4" dur="500"/>
                                        <p:tgtEl>
                                          <p:spTgt spid="165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2000"/>
                            </p:stCondLst>
                            <p:childTnLst>
                              <p:par>
                                <p:cTn id="1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8" dur="500"/>
                                        <p:tgtEl>
                                          <p:spTgt spid="1659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 nodeType="withGroup">
                            <p:stCondLst>
                              <p:cond delay="2500"/>
                            </p:stCondLst>
                            <p:childTnLst>
                              <p:par>
                                <p:cTn id="1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2" dur="500"/>
                                        <p:tgtEl>
                                          <p:spTgt spid="1659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659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 nodeType="clickPar">
                      <p:stCondLst>
                        <p:cond delay="indefinite"/>
                      </p:stCondLst>
                      <p:childTnLst>
                        <p:par>
                          <p:cTn id="1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8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40" dur="500"/>
                                        <p:tgtEl>
                                          <p:spTgt spid="1659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4" dur="500"/>
                                        <p:tgtEl>
                                          <p:spTgt spid="1659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 nodeType="clickPar">
                      <p:stCondLst>
                        <p:cond delay="indefinite"/>
                      </p:stCondLst>
                      <p:childTnLst>
                        <p:par>
                          <p:cTn id="1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1659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2" dur="500"/>
                                        <p:tgtEl>
                                          <p:spTgt spid="1659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 nodeType="clickPar">
                      <p:stCondLst>
                        <p:cond delay="indefinite"/>
                      </p:stCondLst>
                      <p:childTnLst>
                        <p:par>
                          <p:cTn id="1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7" dur="500"/>
                                        <p:tgtEl>
                                          <p:spTgt spid="165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65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165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6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9" dur="500"/>
                                        <p:tgtEl>
                                          <p:spTgt spid="1659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9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3" dur="500"/>
                                        <p:tgtEl>
                                          <p:spTgt spid="1659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8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5936" grpId="0" animBg="1"/>
      <p:bldP spid="165893" grpId="0" animBg="1"/>
      <p:bldP spid="165895" grpId="0"/>
      <p:bldP spid="165897" grpId="0" animBg="1"/>
      <p:bldP spid="165898" grpId="0"/>
      <p:bldP spid="165899" grpId="0" animBg="1"/>
      <p:bldP spid="165901" grpId="0" animBg="1"/>
      <p:bldP spid="165902" grpId="0"/>
      <p:bldP spid="165903" grpId="0" animBg="1"/>
      <p:bldP spid="165905" grpId="0"/>
      <p:bldP spid="165906" grpId="0" animBg="1"/>
      <p:bldP spid="165907" grpId="0" animBg="1"/>
      <p:bldP spid="165910" grpId="0" animBg="1"/>
      <p:bldP spid="165915" grpId="0" animBg="1"/>
      <p:bldP spid="165916" grpId="0" animBg="1"/>
      <p:bldP spid="165917" grpId="0" animBg="1"/>
      <p:bldP spid="165918" grpId="0" animBg="1"/>
      <p:bldP spid="165919" grpId="0" animBg="1"/>
      <p:bldP spid="165921" grpId="0" animBg="1"/>
      <p:bldP spid="165923" grpId="0" animBg="1"/>
      <p:bldP spid="165924" grpId="0" animBg="1"/>
      <p:bldP spid="165925" grpId="0" animBg="1"/>
      <p:bldP spid="165926" grpId="0"/>
      <p:bldP spid="165927" grpId="0"/>
      <p:bldP spid="165928" grpId="0" animBg="1"/>
      <p:bldP spid="165929" grpId="0" animBg="1"/>
      <p:bldP spid="165930" grpId="0" animBg="1"/>
      <p:bldP spid="165931" grpId="0"/>
      <p:bldP spid="165932" grpId="0"/>
      <p:bldP spid="165933" grpId="0"/>
      <p:bldP spid="165934" grpId="0" animBg="1"/>
      <p:bldP spid="165935" grpId="0" animBg="1"/>
      <p:bldP spid="165937" grpId="0" animBg="1"/>
      <p:bldP spid="165938" grpId="0"/>
      <p:bldP spid="165940" grpId="0" animBg="1"/>
      <p:bldP spid="165941" grpId="0" animBg="1"/>
      <p:bldP spid="165942" grpId="0" animBg="1"/>
      <p:bldP spid="165943" grpId="0" animBg="1"/>
      <p:bldP spid="165944" grpId="0" animBg="1"/>
      <p:bldP spid="165945" grpId="0" animBg="1"/>
      <p:bldP spid="2" grpId="0" animBg="1"/>
    </p:bld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9F07EC2-FCBF-429A-974C-2479D3441039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38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二、循环控制指令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996" y="1295871"/>
            <a:ext cx="7983732" cy="2694072"/>
          </a:xfrm>
        </p:spPr>
        <p:txBody>
          <a:bodyPr/>
          <a:lstStyle/>
          <a:p>
            <a:pPr eaLnBrk="1" hangingPunct="1"/>
            <a:r>
              <a:rPr lang="zh-CN" altLang="en-US">
                <a:latin typeface="Times New Roman" pitchFamily="18" charset="0"/>
              </a:rPr>
              <a:t>循环范围：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>
                <a:latin typeface="Times New Roman" pitchFamily="18" charset="0"/>
              </a:rPr>
              <a:t>以当前</a:t>
            </a:r>
            <a:r>
              <a:rPr lang="en-US" altLang="zh-CN">
                <a:latin typeface="Times New Roman" pitchFamily="18" charset="0"/>
              </a:rPr>
              <a:t>IP</a:t>
            </a:r>
            <a:r>
              <a:rPr lang="zh-CN" altLang="en-US">
                <a:latin typeface="Times New Roman" pitchFamily="18" charset="0"/>
              </a:rPr>
              <a:t>为中心的-128～+127范围内循环。</a:t>
            </a:r>
          </a:p>
          <a:p>
            <a:pPr eaLnBrk="1" hangingPunct="1">
              <a:spcBef>
                <a:spcPct val="45000"/>
              </a:spcBef>
            </a:pPr>
            <a:r>
              <a:rPr lang="zh-CN" altLang="en-US">
                <a:latin typeface="Times New Roman" pitchFamily="18" charset="0"/>
              </a:rPr>
              <a:t>循环次数由</a:t>
            </a:r>
            <a:r>
              <a:rPr lang="en-US" altLang="zh-CN">
                <a:latin typeface="Times New Roman" pitchFamily="18" charset="0"/>
              </a:rPr>
              <a:t>CX</a:t>
            </a:r>
            <a:r>
              <a:rPr lang="zh-CN" altLang="en-US">
                <a:latin typeface="Times New Roman" pitchFamily="18" charset="0"/>
              </a:rPr>
              <a:t>寄存器指定。</a:t>
            </a:r>
          </a:p>
          <a:p>
            <a:pPr eaLnBrk="1" hangingPunct="1">
              <a:spcBef>
                <a:spcPts val="1200"/>
              </a:spcBef>
            </a:pPr>
            <a:r>
              <a:rPr lang="zh-CN" altLang="en-US">
                <a:latin typeface="Times New Roman" pitchFamily="18" charset="0"/>
              </a:rPr>
              <a:t>循环指令：</a:t>
            </a:r>
          </a:p>
        </p:txBody>
      </p:sp>
      <p:sp>
        <p:nvSpPr>
          <p:cNvPr id="118788" name="Text Box 4"/>
          <p:cNvSpPr txBox="1">
            <a:spLocks noChangeArrowheads="1"/>
          </p:cNvSpPr>
          <p:nvPr/>
        </p:nvSpPr>
        <p:spPr bwMode="auto">
          <a:xfrm>
            <a:off x="1939343" y="4046691"/>
            <a:ext cx="1958243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LOOP       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*LOOPZ      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*LOOPNZ</a:t>
            </a:r>
          </a:p>
        </p:txBody>
      </p:sp>
      <p:sp>
        <p:nvSpPr>
          <p:cNvPr id="118789" name="AutoShape 5"/>
          <p:cNvSpPr>
            <a:spLocks/>
          </p:cNvSpPr>
          <p:nvPr/>
        </p:nvSpPr>
        <p:spPr bwMode="auto">
          <a:xfrm>
            <a:off x="1617715" y="4262697"/>
            <a:ext cx="241221" cy="1080030"/>
          </a:xfrm>
          <a:prstGeom prst="leftBrace">
            <a:avLst>
              <a:gd name="adj1" fmla="val 41667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18790" name="Line 6"/>
          <p:cNvSpPr>
            <a:spLocks noChangeShapeType="1"/>
          </p:cNvSpPr>
          <p:nvPr/>
        </p:nvSpPr>
        <p:spPr bwMode="auto">
          <a:xfrm>
            <a:off x="3137072" y="4262697"/>
            <a:ext cx="760516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8791" name="Text Box 7"/>
          <p:cNvSpPr txBox="1">
            <a:spLocks noChangeArrowheads="1"/>
          </p:cNvSpPr>
          <p:nvPr/>
        </p:nvSpPr>
        <p:spPr bwMode="auto">
          <a:xfrm>
            <a:off x="4003120" y="4043692"/>
            <a:ext cx="25847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无条件循环指令</a:t>
            </a:r>
          </a:p>
        </p:txBody>
      </p:sp>
      <p:sp>
        <p:nvSpPr>
          <p:cNvPr id="118792" name="Text Box 8"/>
          <p:cNvSpPr txBox="1">
            <a:spLocks noChangeArrowheads="1"/>
          </p:cNvSpPr>
          <p:nvPr/>
        </p:nvSpPr>
        <p:spPr bwMode="auto">
          <a:xfrm>
            <a:off x="3720885" y="4863319"/>
            <a:ext cx="258474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条件循环指令</a:t>
            </a:r>
          </a:p>
        </p:txBody>
      </p:sp>
      <p:sp>
        <p:nvSpPr>
          <p:cNvPr id="118793" name="AutoShape 9"/>
          <p:cNvSpPr>
            <a:spLocks/>
          </p:cNvSpPr>
          <p:nvPr/>
        </p:nvSpPr>
        <p:spPr bwMode="auto">
          <a:xfrm>
            <a:off x="3600276" y="4723815"/>
            <a:ext cx="150763" cy="748520"/>
          </a:xfrm>
          <a:prstGeom prst="rightBrace">
            <a:avLst>
              <a:gd name="adj1" fmla="val 4620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18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87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87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87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187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187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187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8788" grpId="0"/>
      <p:bldP spid="118789" grpId="0" animBg="1"/>
      <p:bldP spid="118790" grpId="0" animBg="1"/>
      <p:bldP spid="118791" grpId="0"/>
      <p:bldP spid="118792" grpId="0"/>
      <p:bldP spid="118793" grpId="0" animBg="1"/>
    </p:bld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86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无条件循环指令</a:t>
            </a:r>
          </a:p>
        </p:txBody>
      </p:sp>
      <p:sp>
        <p:nvSpPr>
          <p:cNvPr id="1218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34002" y="1313004"/>
            <a:ext cx="5167817" cy="3606098"/>
          </a:xfrm>
        </p:spPr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zh-CN" altLang="en-US"/>
              <a:t>格式：</a:t>
            </a:r>
            <a:endParaRPr lang="en-US" altLang="zh-CN"/>
          </a:p>
          <a:p>
            <a:pPr lvl="1" eaLnBrk="1" hangingPunct="1">
              <a:spcBef>
                <a:spcPct val="0"/>
              </a:spcBef>
              <a:spcAft>
                <a:spcPct val="20000"/>
              </a:spcAft>
            </a:pPr>
            <a:r>
              <a:rPr lang="en-US" altLang="zh-CN"/>
              <a:t>LOOP  LABEL</a:t>
            </a:r>
          </a:p>
          <a:p>
            <a:pPr eaLnBrk="1" hangingPunct="1">
              <a:spcAft>
                <a:spcPct val="0"/>
              </a:spcAft>
            </a:pPr>
            <a:r>
              <a:rPr lang="zh-CN" altLang="en-US"/>
              <a:t>循环条件：</a:t>
            </a:r>
            <a:endParaRPr lang="en-US" altLang="zh-CN"/>
          </a:p>
          <a:p>
            <a:pPr lvl="1" eaLnBrk="1" hangingPunct="1">
              <a:spcBef>
                <a:spcPct val="0"/>
              </a:spcBef>
            </a:pPr>
            <a:r>
              <a:rPr lang="en-US" altLang="zh-CN"/>
              <a:t>CX </a:t>
            </a:r>
            <a:r>
              <a:rPr lang="en-US" altLang="zh-CN">
                <a:cs typeface="Arial" charset="0"/>
              </a:rPr>
              <a:t>≠ 0</a:t>
            </a:r>
          </a:p>
          <a:p>
            <a:pPr eaLnBrk="1" hangingPunct="1">
              <a:spcBef>
                <a:spcPts val="1200"/>
              </a:spcBef>
            </a:pPr>
            <a:r>
              <a:rPr lang="zh-CN" altLang="en-US"/>
              <a:t>操作： 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sz="2400"/>
              <a:t>                          </a:t>
            </a:r>
            <a:endParaRPr lang="zh-CN" altLang="en-US" sz="2400">
              <a:solidFill>
                <a:schemeClr val="tx1"/>
              </a:solidFill>
            </a:endParaRPr>
          </a:p>
        </p:txBody>
      </p:sp>
      <p:sp>
        <p:nvSpPr>
          <p:cNvPr id="121860" name="AutoShape 4"/>
          <p:cNvSpPr>
            <a:spLocks/>
          </p:cNvSpPr>
          <p:nvPr/>
        </p:nvSpPr>
        <p:spPr bwMode="auto">
          <a:xfrm>
            <a:off x="3093641" y="4350183"/>
            <a:ext cx="152437" cy="544515"/>
          </a:xfrm>
          <a:prstGeom prst="leftBrace">
            <a:avLst>
              <a:gd name="adj1" fmla="val 37397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1282811" y="4395184"/>
            <a:ext cx="189961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完全相当于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321461" y="4032175"/>
            <a:ext cx="2583071" cy="120032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lnSpc>
                <a:spcPct val="150000"/>
              </a:lnSpc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+mn-lt"/>
                <a:ea typeface="华文中宋"/>
                <a:cs typeface="华文中宋"/>
              </a:rPr>
              <a:t>DEC  CX</a:t>
            </a:r>
          </a:p>
          <a:p>
            <a:pPr>
              <a:lnSpc>
                <a:spcPct val="150000"/>
              </a:lnSpc>
              <a:buFont typeface="Wingdings" pitchFamily="2" charset="2"/>
              <a:buNone/>
              <a:defRPr/>
            </a:pPr>
            <a:r>
              <a:rPr lang="en-US" altLang="zh-CN" sz="2400" b="1" dirty="0">
                <a:latin typeface="+mn-lt"/>
                <a:ea typeface="华文中宋"/>
                <a:cs typeface="华文中宋"/>
              </a:rPr>
              <a:t>JNZ   </a:t>
            </a:r>
            <a:r>
              <a:rPr lang="zh-CN" altLang="en-US" sz="2400" b="1" dirty="0">
                <a:latin typeface="+mn-lt"/>
                <a:ea typeface="华文中宋"/>
                <a:cs typeface="华文中宋"/>
              </a:rPr>
              <a:t>符号地址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192564" y="1583903"/>
            <a:ext cx="2659420" cy="4081117"/>
          </a:xfrm>
          <a:prstGeom prst="rect">
            <a:avLst/>
          </a:prstGeom>
          <a:noFill/>
          <a:ln w="3175">
            <a:solidFill>
              <a:schemeClr val="accent1">
                <a:lumMod val="20000"/>
                <a:lumOff val="80000"/>
              </a:schemeClr>
            </a:solidFill>
          </a:ln>
        </p:spPr>
        <p:txBody>
          <a:bodyPr wrap="square" rtlCol="0">
            <a:spAutoFit/>
          </a:bodyPr>
          <a:lstStyle/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LEA  SI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M1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XOR  AX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AX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MOV  CX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99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MOV  AL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[SI]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INC  SI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rgbClr val="A5002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</a:t>
            </a:r>
            <a:r>
              <a:rPr lang="zh-CN" altLang="en-US" b="1" dirty="0">
                <a:solidFill>
                  <a:srgbClr val="A5002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：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ADD  AL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[SI]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ADC  AH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0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INC  SI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solidFill>
                  <a:srgbClr val="A5002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LOOP  L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MOV  SUM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AX</a:t>
            </a:r>
          </a:p>
          <a:p>
            <a:pPr indent="441325"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HLT</a:t>
            </a:r>
          </a:p>
          <a:p>
            <a:pPr indent="441325">
              <a:lnSpc>
                <a:spcPct val="120000"/>
              </a:lnSpc>
            </a:pPr>
            <a:endParaRPr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24612" y="4217203"/>
            <a:ext cx="2227372" cy="14219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rgbClr val="A5002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DEC  CX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solidFill>
                  <a:srgbClr val="A5002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JNZ   L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MOV  SUM</a:t>
            </a:r>
            <a:r>
              <a:rPr lang="zh-CN" altLang="en-US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AX</a:t>
            </a:r>
          </a:p>
          <a:p>
            <a:pPr>
              <a:lnSpc>
                <a:spcPct val="120000"/>
              </a:lnSpc>
            </a:pPr>
            <a:r>
              <a:rPr lang="en-US" altLang="zh-CN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HLT</a:t>
            </a:r>
            <a:endParaRPr lang="zh-CN" altLang="en-US" b="1" dirty="0"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18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18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18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18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18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21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1860" grpId="0" animBg="1"/>
      <p:bldP spid="6" grpId="0"/>
      <p:bldP spid="2" grpId="0"/>
      <p:bldP spid="4" grpId="0" animBg="1"/>
      <p:bldP spid="5" grpId="0" animBg="1"/>
    </p:bld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89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BF79F45-2D3D-4FF3-9422-E4E01E2804CB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169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5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三、过程调用和返回</a:t>
            </a:r>
          </a:p>
        </p:txBody>
      </p:sp>
      <p:sp>
        <p:nvSpPr>
          <p:cNvPr id="2181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439887"/>
            <a:ext cx="4559740" cy="4014108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zh-CN" altLang="en-US"/>
              <a:t>过程调用指令</a:t>
            </a:r>
            <a:endParaRPr lang="en-US" altLang="zh-CN"/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/>
              <a:t>用于调用一个子过程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/>
              <a:t>与转移指令的比较</a:t>
            </a:r>
            <a:endParaRPr lang="en-US" altLang="zh-CN"/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/>
              <a:t>子过程执行结束后要返回原调用处</a:t>
            </a:r>
            <a:endParaRPr lang="en-US" altLang="zh-CN"/>
          </a:p>
          <a:p>
            <a:pPr lvl="2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/>
              <a:t>必须保护返回地址</a:t>
            </a:r>
          </a:p>
        </p:txBody>
      </p:sp>
      <p:sp>
        <p:nvSpPr>
          <p:cNvPr id="218119" name="Text Box 7"/>
          <p:cNvSpPr txBox="1">
            <a:spLocks noChangeArrowheads="1"/>
          </p:cNvSpPr>
          <p:nvPr/>
        </p:nvSpPr>
        <p:spPr bwMode="auto">
          <a:xfrm>
            <a:off x="5938051" y="2323410"/>
            <a:ext cx="144397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调用程序</a:t>
            </a:r>
          </a:p>
        </p:txBody>
      </p:sp>
      <p:sp>
        <p:nvSpPr>
          <p:cNvPr id="218120" name="Line 8"/>
          <p:cNvSpPr>
            <a:spLocks noChangeShapeType="1"/>
          </p:cNvSpPr>
          <p:nvPr/>
        </p:nvSpPr>
        <p:spPr bwMode="auto">
          <a:xfrm>
            <a:off x="6670566" y="2746423"/>
            <a:ext cx="0" cy="85802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21" name="Line 9"/>
          <p:cNvSpPr>
            <a:spLocks noChangeShapeType="1"/>
          </p:cNvSpPr>
          <p:nvPr/>
        </p:nvSpPr>
        <p:spPr bwMode="auto">
          <a:xfrm flipV="1">
            <a:off x="6660036" y="3028429"/>
            <a:ext cx="964883" cy="57601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22" name="Line 10"/>
          <p:cNvSpPr>
            <a:spLocks noChangeShapeType="1"/>
          </p:cNvSpPr>
          <p:nvPr/>
        </p:nvSpPr>
        <p:spPr bwMode="auto">
          <a:xfrm>
            <a:off x="7624919" y="3100432"/>
            <a:ext cx="0" cy="180004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23" name="Line 11"/>
          <p:cNvSpPr>
            <a:spLocks noChangeShapeType="1"/>
          </p:cNvSpPr>
          <p:nvPr/>
        </p:nvSpPr>
        <p:spPr bwMode="auto">
          <a:xfrm flipH="1" flipV="1">
            <a:off x="6660036" y="3820449"/>
            <a:ext cx="964883" cy="108003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24" name="Line 12"/>
          <p:cNvSpPr>
            <a:spLocks noChangeShapeType="1"/>
          </p:cNvSpPr>
          <p:nvPr/>
        </p:nvSpPr>
        <p:spPr bwMode="auto">
          <a:xfrm>
            <a:off x="6660036" y="3820449"/>
            <a:ext cx="0" cy="1152032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18125" name="Oval 13"/>
          <p:cNvSpPr>
            <a:spLocks noChangeArrowheads="1"/>
          </p:cNvSpPr>
          <p:nvPr/>
        </p:nvSpPr>
        <p:spPr bwMode="auto">
          <a:xfrm>
            <a:off x="6479121" y="3676447"/>
            <a:ext cx="482442" cy="432011"/>
          </a:xfrm>
          <a:prstGeom prst="ellipse">
            <a:avLst/>
          </a:prstGeom>
          <a:noFill/>
          <a:ln w="25400">
            <a:solidFill>
              <a:schemeClr val="tx1"/>
            </a:solidFill>
            <a:prstDash val="dash"/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8126" name="AutoShape 14"/>
          <p:cNvSpPr>
            <a:spLocks noChangeArrowheads="1"/>
          </p:cNvSpPr>
          <p:nvPr/>
        </p:nvSpPr>
        <p:spPr bwMode="auto">
          <a:xfrm>
            <a:off x="5055249" y="4535971"/>
            <a:ext cx="835897" cy="441012"/>
          </a:xfrm>
          <a:prstGeom prst="wedgeRoundRectCallout">
            <a:avLst>
              <a:gd name="adj1" fmla="val 116532"/>
              <a:gd name="adj2" fmla="val -165306"/>
              <a:gd name="adj3" fmla="val 16667"/>
            </a:avLst>
          </a:prstGeom>
          <a:noFill/>
          <a:ln w="15875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断点</a:t>
            </a:r>
          </a:p>
        </p:txBody>
      </p:sp>
      <p:sp>
        <p:nvSpPr>
          <p:cNvPr id="218127" name="Oval 15"/>
          <p:cNvSpPr>
            <a:spLocks noChangeArrowheads="1"/>
          </p:cNvSpPr>
          <p:nvPr/>
        </p:nvSpPr>
        <p:spPr bwMode="auto">
          <a:xfrm>
            <a:off x="7288215" y="2897926"/>
            <a:ext cx="482442" cy="432011"/>
          </a:xfrm>
          <a:prstGeom prst="ellipse">
            <a:avLst/>
          </a:prstGeom>
          <a:noFill/>
          <a:ln w="25400">
            <a:solidFill>
              <a:schemeClr val="tx1"/>
            </a:solidFill>
            <a:prstDash val="dash"/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8128" name="AutoShape 16"/>
          <p:cNvSpPr>
            <a:spLocks noChangeArrowheads="1"/>
          </p:cNvSpPr>
          <p:nvPr/>
        </p:nvSpPr>
        <p:spPr bwMode="auto">
          <a:xfrm>
            <a:off x="8325129" y="3071930"/>
            <a:ext cx="758840" cy="681018"/>
          </a:xfrm>
          <a:prstGeom prst="wedgeRoundRectCallout">
            <a:avLst>
              <a:gd name="adj1" fmla="val -109602"/>
              <a:gd name="adj2" fmla="val -35463"/>
              <a:gd name="adj3" fmla="val 16667"/>
            </a:avLst>
          </a:prstGeom>
          <a:noFill/>
          <a:ln w="15875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入口地址</a:t>
            </a:r>
          </a:p>
        </p:txBody>
      </p:sp>
      <p:sp>
        <p:nvSpPr>
          <p:cNvPr id="218130" name="Oval 18"/>
          <p:cNvSpPr>
            <a:spLocks noChangeArrowheads="1"/>
          </p:cNvSpPr>
          <p:nvPr/>
        </p:nvSpPr>
        <p:spPr bwMode="auto">
          <a:xfrm>
            <a:off x="6637064" y="3560943"/>
            <a:ext cx="77056" cy="69002"/>
          </a:xfrm>
          <a:prstGeom prst="ellipse">
            <a:avLst/>
          </a:prstGeom>
          <a:solidFill>
            <a:schemeClr val="tx1"/>
          </a:solidFill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18135" name="Text Box 23"/>
          <p:cNvSpPr txBox="1">
            <a:spLocks noChangeArrowheads="1"/>
          </p:cNvSpPr>
          <p:nvPr/>
        </p:nvSpPr>
        <p:spPr bwMode="auto">
          <a:xfrm>
            <a:off x="7107301" y="2492915"/>
            <a:ext cx="121615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子程序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8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81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8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8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8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18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18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1" dur="500"/>
                                        <p:tgtEl>
                                          <p:spTgt spid="218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3" presetID="33" presetClass="emph" presetSubtype="0" repeatCount="300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4" dur="250" accel="50000" autoRev="1" fill="hold" tmFilter="0, 0; .33333, 1; 1, 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animClr clrSpc="rgb" dir="cw">
                                      <p:cBhvr>
                                        <p:cTn id="45" dur="250" accel="50000" autoRev="1" fill="hold" tmFilter="0, 0; .33333, 1; 1, 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46" dur="500" fill="hold"/>
                                        <p:tgtEl>
                                          <p:spTgt spid="2181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7" dur="500" fill="hold"/>
                                        <p:tgtEl>
                                          <p:spTgt spid="2181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  <p:animScale>
                                      <p:cBhvr>
                                        <p:cTn id="48" dur="250" accel="50000" autoRev="1" fill="hold" tmFilter="0, 0; .33333, 1; 1, 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30"/>
                                        </p:tgtEl>
                                      </p:cBhvr>
                                      <p:from x="100000" y="100000"/>
                                      <p:to x="100000" y="14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1000"/>
                                        <p:tgtEl>
                                          <p:spTgt spid="218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8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218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 nodeType="clickPar">
                      <p:stCondLst>
                        <p:cond delay="indefinite"/>
                      </p:stCondLst>
                      <p:childTnLst>
                        <p:par>
                          <p:cTn id="6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750"/>
                                        <p:tgtEl>
                                          <p:spTgt spid="218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750"/>
                                        <p:tgtEl>
                                          <p:spTgt spid="218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21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74" dur="500"/>
                                        <p:tgtEl>
                                          <p:spTgt spid="218125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8125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18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1" presetClass="entr" presetSubtype="4" repeatCount="3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4)">
                                      <p:cBhvr>
                                        <p:cTn id="83" dur="500"/>
                                        <p:tgtEl>
                                          <p:spTgt spid="218127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18127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500"/>
                            </p:stCondLst>
                            <p:childTnLst>
                              <p:par>
                                <p:cTn id="8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218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119" grpId="0"/>
      <p:bldP spid="218120" grpId="0" animBg="1"/>
      <p:bldP spid="218121" grpId="0" animBg="1"/>
      <p:bldP spid="218122" grpId="0" animBg="1"/>
      <p:bldP spid="218123" grpId="0" animBg="1"/>
      <p:bldP spid="218124" grpId="0" animBg="1"/>
      <p:bldP spid="218125" grpId="0" animBg="1"/>
      <p:bldP spid="218126" grpId="0" animBg="1"/>
      <p:bldP spid="218127" grpId="0" animBg="1"/>
      <p:bldP spid="218128" grpId="0" animBg="1"/>
      <p:bldP spid="218130" grpId="0" animBg="1"/>
      <p:bldP spid="218130" grpId="1" animBg="1"/>
      <p:bldP spid="2181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795DF9DC-CF7D-425B-8203-93BE76558840}" type="slidenum">
              <a:rPr lang="zh-CN" altLang="en-US" smtClean="0">
                <a:ea typeface="宋体" charset="-122"/>
              </a:rPr>
              <a:pPr/>
              <a:t>17</a:t>
            </a:fld>
            <a:endParaRPr lang="en-US" altLang="zh-CN">
              <a:ea typeface="宋体" charset="-122"/>
            </a:endParaRPr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隶书"/>
              </a:rPr>
              <a:t>寻址方式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24012" y="1943943"/>
            <a:ext cx="6674168" cy="748403"/>
          </a:xfrm>
          <a:solidFill>
            <a:schemeClr val="accent1">
              <a:lumMod val="20000"/>
              <a:lumOff val="80000"/>
            </a:schemeClr>
          </a:solidFill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/>
        </p:spPr>
        <p:txBody>
          <a:bodyPr tIns="121910"/>
          <a:lstStyle/>
          <a:p>
            <a:pPr eaLnBrk="1" hangingPunct="1">
              <a:buFont typeface="Wingdings" pitchFamily="2" charset="2"/>
              <a:buNone/>
              <a:defRPr/>
            </a:pPr>
            <a:r>
              <a:rPr lang="zh-CN" altLang="en-US" sz="2800" dirty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 寻找操作数所在地址的方法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2016100" y="3504964"/>
            <a:ext cx="5789295" cy="74840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  <a:extLst/>
        </p:spPr>
        <p:txBody>
          <a:bodyPr lIns="103217" tIns="121910" rIns="103217" bIns="51609"/>
          <a:lstStyle>
            <a:lvl1pPr marL="342900" indent="-3429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+mn-lt"/>
                <a:ea typeface="宋体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None/>
              <a:defRPr/>
            </a:pPr>
            <a:r>
              <a:rPr lang="zh-CN" altLang="en-US" sz="2000" kern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kern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操作数在哪里？？</a:t>
            </a:r>
          </a:p>
        </p:txBody>
      </p:sp>
    </p:spTree>
    <p:extLst>
      <p:ext uri="{BB962C8B-B14F-4D97-AF65-F5344CB8AC3E}">
        <p14:creationId xmlns:p14="http://schemas.microsoft.com/office/powerpoint/2010/main" val="19970092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651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51" grpId="0" build="p" animBg="1"/>
      <p:bldP spid="9" grpId="0" build="p" animBg="1"/>
    </p:bld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91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13CDCEE-9A4C-4EC6-BC14-CED16C71908B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69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调用指令的执行过程</a:t>
            </a:r>
          </a:p>
        </p:txBody>
      </p:sp>
      <p:sp>
        <p:nvSpPr>
          <p:cNvPr id="2191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295871"/>
            <a:ext cx="7272808" cy="3960440"/>
          </a:xfrm>
        </p:spPr>
        <p:txBody>
          <a:bodyPr/>
          <a:lstStyle/>
          <a:p>
            <a:pPr marL="514350" indent="-514350" eaLnBrk="1" hangingPunct="1">
              <a:buClrTx/>
              <a:buSzPct val="95000"/>
              <a:buFont typeface="隶书" pitchFamily="49" charset="-122"/>
              <a:buAutoNum type="circleNumDbPlain"/>
            </a:pPr>
            <a:r>
              <a:rPr lang="zh-CN" altLang="en-US" sz="2400" dirty="0"/>
              <a:t>保护断点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sz="2000" dirty="0"/>
              <a:t>将调用指令的下一条指令的地址（断点）压入堆栈</a:t>
            </a:r>
          </a:p>
          <a:p>
            <a:pPr marL="514350" indent="-514350" eaLnBrk="1" hangingPunct="1">
              <a:buClr>
                <a:schemeClr val="tx1"/>
              </a:buClr>
              <a:buSzPct val="95000"/>
              <a:buFont typeface="隶书" pitchFamily="49" charset="-122"/>
              <a:buAutoNum type="circleNumDbPlain" startAt="2"/>
            </a:pPr>
            <a:r>
              <a:rPr lang="zh-CN" altLang="en-US" sz="2400" dirty="0"/>
              <a:t>获取子过程的入口地址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sz="2000" dirty="0"/>
              <a:t>子过程第1条指令的偏移地址</a:t>
            </a:r>
          </a:p>
          <a:p>
            <a:pPr marL="514350" indent="-514350" eaLnBrk="1" hangingPunct="1">
              <a:spcBef>
                <a:spcPts val="1200"/>
              </a:spcBef>
              <a:buClrTx/>
              <a:buSzPct val="95000"/>
              <a:buFont typeface="隶书" pitchFamily="49" charset="-122"/>
              <a:buAutoNum type="circleNumDbPlain" startAt="3"/>
            </a:pPr>
            <a:r>
              <a:rPr lang="zh-CN" altLang="en-US" sz="2400" dirty="0"/>
              <a:t>执行子过程，含相应参数的保存及恢复</a:t>
            </a:r>
          </a:p>
          <a:p>
            <a:pPr marL="514350" indent="-514350" eaLnBrk="1" hangingPunct="1">
              <a:buClrTx/>
              <a:buSzPct val="95000"/>
              <a:buFont typeface="隶书" pitchFamily="49" charset="-122"/>
              <a:buAutoNum type="circleNumDbPlain" startAt="3"/>
            </a:pPr>
            <a:r>
              <a:rPr lang="zh-CN" altLang="en-US" sz="2400" dirty="0"/>
              <a:t>恢复断点，返回原程序。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sz="2000" dirty="0"/>
              <a:t>将断点偏移地址由堆栈弹出</a:t>
            </a:r>
          </a:p>
        </p:txBody>
      </p:sp>
      <p:sp>
        <p:nvSpPr>
          <p:cNvPr id="5" name="椭圆 4"/>
          <p:cNvSpPr>
            <a:spLocks noChangeArrowheads="1"/>
          </p:cNvSpPr>
          <p:nvPr/>
        </p:nvSpPr>
        <p:spPr bwMode="auto">
          <a:xfrm>
            <a:off x="3312243" y="3395059"/>
            <a:ext cx="3364899" cy="574515"/>
          </a:xfrm>
          <a:prstGeom prst="ellipse">
            <a:avLst/>
          </a:prstGeom>
          <a:noFill/>
          <a:ln w="6350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" name="任意多边形 1"/>
          <p:cNvSpPr/>
          <p:nvPr/>
        </p:nvSpPr>
        <p:spPr bwMode="auto">
          <a:xfrm>
            <a:off x="5537836" y="2805433"/>
            <a:ext cx="1193370" cy="557939"/>
          </a:xfrm>
          <a:custGeom>
            <a:avLst/>
            <a:gdLst>
              <a:gd name="connsiteX0" fmla="*/ 0 w 1193370"/>
              <a:gd name="connsiteY0" fmla="*/ 557939 h 557939"/>
              <a:gd name="connsiteX1" fmla="*/ 92990 w 1193370"/>
              <a:gd name="connsiteY1" fmla="*/ 495946 h 557939"/>
              <a:gd name="connsiteX2" fmla="*/ 201478 w 1193370"/>
              <a:gd name="connsiteY2" fmla="*/ 418454 h 557939"/>
              <a:gd name="connsiteX3" fmla="*/ 356461 w 1193370"/>
              <a:gd name="connsiteY3" fmla="*/ 325464 h 557939"/>
              <a:gd name="connsiteX4" fmla="*/ 495946 w 1193370"/>
              <a:gd name="connsiteY4" fmla="*/ 263471 h 557939"/>
              <a:gd name="connsiteX5" fmla="*/ 542441 w 1193370"/>
              <a:gd name="connsiteY5" fmla="*/ 247973 h 557939"/>
              <a:gd name="connsiteX6" fmla="*/ 759417 w 1193370"/>
              <a:gd name="connsiteY6" fmla="*/ 263471 h 557939"/>
              <a:gd name="connsiteX7" fmla="*/ 712922 w 1193370"/>
              <a:gd name="connsiteY7" fmla="*/ 278969 h 557939"/>
              <a:gd name="connsiteX8" fmla="*/ 573438 w 1193370"/>
              <a:gd name="connsiteY8" fmla="*/ 309966 h 557939"/>
              <a:gd name="connsiteX9" fmla="*/ 619933 w 1193370"/>
              <a:gd name="connsiteY9" fmla="*/ 278969 h 557939"/>
              <a:gd name="connsiteX10" fmla="*/ 712922 w 1193370"/>
              <a:gd name="connsiteY10" fmla="*/ 247973 h 557939"/>
              <a:gd name="connsiteX11" fmla="*/ 852407 w 1193370"/>
              <a:gd name="connsiteY11" fmla="*/ 154983 h 557939"/>
              <a:gd name="connsiteX12" fmla="*/ 898902 w 1193370"/>
              <a:gd name="connsiteY12" fmla="*/ 123986 h 557939"/>
              <a:gd name="connsiteX13" fmla="*/ 991892 w 1193370"/>
              <a:gd name="connsiteY13" fmla="*/ 92990 h 557939"/>
              <a:gd name="connsiteX14" fmla="*/ 1038387 w 1193370"/>
              <a:gd name="connsiteY14" fmla="*/ 77492 h 557939"/>
              <a:gd name="connsiteX15" fmla="*/ 1177872 w 1193370"/>
              <a:gd name="connsiteY15" fmla="*/ 46495 h 557939"/>
              <a:gd name="connsiteX16" fmla="*/ 1193370 w 1193370"/>
              <a:gd name="connsiteY16" fmla="*/ 0 h 557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93370" h="557939">
                <a:moveTo>
                  <a:pt x="0" y="557939"/>
                </a:moveTo>
                <a:cubicBezTo>
                  <a:pt x="30997" y="537275"/>
                  <a:pt x="62471" y="517309"/>
                  <a:pt x="92990" y="495946"/>
                </a:cubicBezTo>
                <a:cubicBezTo>
                  <a:pt x="129945" y="470078"/>
                  <a:pt x="162292" y="440846"/>
                  <a:pt x="201478" y="418454"/>
                </a:cubicBezTo>
                <a:cubicBezTo>
                  <a:pt x="368286" y="323136"/>
                  <a:pt x="128969" y="477126"/>
                  <a:pt x="356461" y="325464"/>
                </a:cubicBezTo>
                <a:cubicBezTo>
                  <a:pt x="430137" y="276346"/>
                  <a:pt x="385294" y="300355"/>
                  <a:pt x="495946" y="263471"/>
                </a:cubicBezTo>
                <a:lnTo>
                  <a:pt x="542441" y="247973"/>
                </a:lnTo>
                <a:cubicBezTo>
                  <a:pt x="614766" y="253139"/>
                  <a:pt x="688077" y="250500"/>
                  <a:pt x="759417" y="263471"/>
                </a:cubicBezTo>
                <a:cubicBezTo>
                  <a:pt x="775490" y="266393"/>
                  <a:pt x="728870" y="275425"/>
                  <a:pt x="712922" y="278969"/>
                </a:cubicBezTo>
                <a:cubicBezTo>
                  <a:pt x="549266" y="315338"/>
                  <a:pt x="678105" y="275078"/>
                  <a:pt x="573438" y="309966"/>
                </a:cubicBezTo>
                <a:cubicBezTo>
                  <a:pt x="588936" y="299634"/>
                  <a:pt x="602912" y="286534"/>
                  <a:pt x="619933" y="278969"/>
                </a:cubicBezTo>
                <a:cubicBezTo>
                  <a:pt x="649790" y="265699"/>
                  <a:pt x="712922" y="247973"/>
                  <a:pt x="712922" y="247973"/>
                </a:cubicBezTo>
                <a:lnTo>
                  <a:pt x="852407" y="154983"/>
                </a:lnTo>
                <a:cubicBezTo>
                  <a:pt x="867905" y="144651"/>
                  <a:pt x="881231" y="129876"/>
                  <a:pt x="898902" y="123986"/>
                </a:cubicBezTo>
                <a:lnTo>
                  <a:pt x="991892" y="92990"/>
                </a:lnTo>
                <a:cubicBezTo>
                  <a:pt x="1007390" y="87824"/>
                  <a:pt x="1022273" y="80178"/>
                  <a:pt x="1038387" y="77492"/>
                </a:cubicBezTo>
                <a:cubicBezTo>
                  <a:pt x="1147491" y="59307"/>
                  <a:pt x="1101565" y="71930"/>
                  <a:pt x="1177872" y="46495"/>
                </a:cubicBezTo>
                <a:lnTo>
                  <a:pt x="1193370" y="0"/>
                </a:lnTo>
              </a:path>
            </a:pathLst>
          </a:cu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912644" y="2303983"/>
            <a:ext cx="2448272" cy="1884344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tIns="72000" bIns="72000" rtlCol="0">
            <a:spAutoFit/>
          </a:bodyPr>
          <a:lstStyle/>
          <a:p>
            <a:pPr algn="just">
              <a:spcBef>
                <a:spcPts val="600"/>
              </a:spcBef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 利用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PUSH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指令将子过程中用到的寄存器或内存单元内容压栈保存</a:t>
            </a:r>
            <a:endParaRPr lang="en-US" altLang="zh-CN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just">
              <a:spcBef>
                <a:spcPts val="600"/>
              </a:spcBef>
            </a:pP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        子过程结束时再利用</a:t>
            </a:r>
            <a:r>
              <a:rPr lang="en-US" altLang="zh-CN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POP</a:t>
            </a:r>
            <a:r>
              <a:rPr lang="zh-CN" altLang="en-US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指令进行恢复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5940" y="5152828"/>
            <a:ext cx="8928992" cy="5355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保护断点、获取子程序入口、恢复断点：</a:t>
            </a:r>
            <a:r>
              <a:rPr lang="zh-CN" altLang="en-US" sz="240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均由硬件系统自动完成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9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19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9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19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19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75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19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219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3" grpId="0" animBg="1"/>
      <p:bldP spid="4" grpId="0"/>
    </p:bld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93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471201" y="5899660"/>
            <a:ext cx="969907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E64A37A-12F2-4E13-A951-F08805684E7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679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过程调用</a:t>
            </a:r>
          </a:p>
        </p:txBody>
      </p:sp>
      <p:sp>
        <p:nvSpPr>
          <p:cNvPr id="1679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72904" y="1988914"/>
            <a:ext cx="2202814" cy="2088056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dirty="0"/>
              <a:t>段内调用</a:t>
            </a:r>
          </a:p>
          <a:p>
            <a:pPr eaLnBrk="1" hangingPunct="1"/>
            <a:endParaRPr lang="zh-CN" altLang="en-US" dirty="0"/>
          </a:p>
          <a:p>
            <a:pPr eaLnBrk="1" hangingPunct="1">
              <a:spcBef>
                <a:spcPts val="3600"/>
              </a:spcBef>
              <a:buFont typeface="Wingdings" pitchFamily="2" charset="2"/>
              <a:buNone/>
            </a:pPr>
            <a:r>
              <a:rPr lang="zh-CN" altLang="en-US" dirty="0"/>
              <a:t>段间调用</a:t>
            </a:r>
          </a:p>
        </p:txBody>
      </p:sp>
      <p:sp>
        <p:nvSpPr>
          <p:cNvPr id="167941" name="Text Box 5"/>
          <p:cNvSpPr txBox="1">
            <a:spLocks noChangeArrowheads="1"/>
          </p:cNvSpPr>
          <p:nvPr/>
        </p:nvSpPr>
        <p:spPr bwMode="auto">
          <a:xfrm>
            <a:off x="3458730" y="1740630"/>
            <a:ext cx="273383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段内直接调用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段内间接调用</a:t>
            </a:r>
          </a:p>
        </p:txBody>
      </p:sp>
      <p:sp>
        <p:nvSpPr>
          <p:cNvPr id="167942" name="Text Box 6"/>
          <p:cNvSpPr txBox="1">
            <a:spLocks noChangeArrowheads="1"/>
          </p:cNvSpPr>
          <p:nvPr/>
        </p:nvSpPr>
        <p:spPr bwMode="auto">
          <a:xfrm>
            <a:off x="3458730" y="3366680"/>
            <a:ext cx="2733834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段间直接调用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段间间接调用</a:t>
            </a:r>
          </a:p>
        </p:txBody>
      </p:sp>
      <p:sp>
        <p:nvSpPr>
          <p:cNvPr id="167943" name="AutoShape 7"/>
          <p:cNvSpPr>
            <a:spLocks/>
          </p:cNvSpPr>
          <p:nvPr/>
        </p:nvSpPr>
        <p:spPr bwMode="auto">
          <a:xfrm>
            <a:off x="1368028" y="2398425"/>
            <a:ext cx="227819" cy="1417725"/>
          </a:xfrm>
          <a:prstGeom prst="leftBrace">
            <a:avLst>
              <a:gd name="adj1" fmla="val 44424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67944" name="AutoShape 8"/>
          <p:cNvSpPr>
            <a:spLocks/>
          </p:cNvSpPr>
          <p:nvPr/>
        </p:nvSpPr>
        <p:spPr bwMode="auto">
          <a:xfrm>
            <a:off x="3230909" y="1929634"/>
            <a:ext cx="160813" cy="864024"/>
          </a:xfrm>
          <a:prstGeom prst="leftBrace">
            <a:avLst>
              <a:gd name="adj1" fmla="val 50000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  <p:sp>
        <p:nvSpPr>
          <p:cNvPr id="167945" name="AutoShape 9"/>
          <p:cNvSpPr>
            <a:spLocks/>
          </p:cNvSpPr>
          <p:nvPr/>
        </p:nvSpPr>
        <p:spPr bwMode="auto">
          <a:xfrm>
            <a:off x="3244311" y="3522684"/>
            <a:ext cx="160813" cy="864024"/>
          </a:xfrm>
          <a:prstGeom prst="leftBrace">
            <a:avLst>
              <a:gd name="adj1" fmla="val 50000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charset="0"/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96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92692" y="5976428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BC5180F-08B6-4B52-8C67-53B3E06F079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819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>
                <a:latin typeface="+mn-lt"/>
                <a:cs typeface="+mj-cs"/>
              </a:rPr>
              <a:t>1. </a:t>
            </a:r>
            <a:r>
              <a:rPr lang="zh-CN" altLang="en-US" dirty="0">
                <a:cs typeface="+mj-cs"/>
              </a:rPr>
              <a:t>段内调用</a:t>
            </a:r>
          </a:p>
        </p:txBody>
      </p:sp>
      <p:sp>
        <p:nvSpPr>
          <p:cNvPr id="125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8787" y="1061200"/>
            <a:ext cx="6084120" cy="5347239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 sz="2400" dirty="0"/>
              <a:t>被调用程序与调用程序在同一代码段</a:t>
            </a:r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zh-CN" altLang="en-US" sz="2000" dirty="0"/>
              <a:t>调用前只需保护断点的偏移地址</a:t>
            </a:r>
          </a:p>
          <a:p>
            <a:pPr eaLnBrk="1" hangingPunct="1">
              <a:spcAft>
                <a:spcPct val="0"/>
              </a:spcAft>
            </a:pPr>
            <a:r>
              <a:rPr lang="zh-CN" altLang="en-US" sz="2400" dirty="0"/>
              <a:t>格式：</a:t>
            </a:r>
            <a:endParaRPr lang="en-US" altLang="zh-CN" sz="2400" dirty="0"/>
          </a:p>
          <a:p>
            <a:pPr lvl="1" eaLnBrk="1" hangingPunct="1">
              <a:spcBef>
                <a:spcPct val="0"/>
              </a:spcBef>
            </a:pPr>
            <a:r>
              <a:rPr lang="en-US" altLang="zh-CN" sz="2000" dirty="0">
                <a:latin typeface="Times New Roman" pitchFamily="18" charset="0"/>
              </a:rPr>
              <a:t>CALL  NEAR  PROCC</a:t>
            </a:r>
          </a:p>
          <a:p>
            <a:pPr eaLnBrk="1" hangingPunct="1">
              <a:spcBef>
                <a:spcPts val="1200"/>
              </a:spcBef>
              <a:spcAft>
                <a:spcPts val="0"/>
              </a:spcAft>
            </a:pPr>
            <a:r>
              <a:rPr lang="zh-CN" altLang="en-US" sz="2400" dirty="0">
                <a:latin typeface="Times New Roman" pitchFamily="18" charset="0"/>
              </a:rPr>
              <a:t>执行过程：</a:t>
            </a:r>
            <a:endParaRPr lang="en-US" altLang="zh-CN" sz="2400" dirty="0">
              <a:latin typeface="Times New Roman" pitchFamily="18" charset="0"/>
            </a:endParaRPr>
          </a:p>
          <a:p>
            <a:pPr lvl="1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dirty="0"/>
              <a:t>将断点的偏移地址压入堆栈</a:t>
            </a:r>
          </a:p>
          <a:p>
            <a:pPr lvl="1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</a:pPr>
            <a:r>
              <a:rPr lang="zh-CN" altLang="en-US" sz="2000" dirty="0"/>
              <a:t>根据过程名找子程序入口</a:t>
            </a:r>
            <a:endParaRPr lang="en-US" altLang="zh-CN" sz="2000" dirty="0"/>
          </a:p>
          <a:p>
            <a:pPr marL="358775" lvl="1" indent="0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  <a:buNone/>
            </a:pPr>
            <a:r>
              <a:rPr lang="en-US" altLang="zh-CN" sz="2000" dirty="0">
                <a:latin typeface="Times New Roman" pitchFamily="18" charset="0"/>
              </a:rPr>
              <a:t>	SP </a:t>
            </a:r>
            <a:r>
              <a:rPr lang="en-US" altLang="zh-CN" sz="2000" dirty="0">
                <a:latin typeface="Times New Roman" pitchFamily="18" charset="0"/>
                <a:sym typeface="Symbol" panose="05050102010706020507" pitchFamily="18" charset="2"/>
              </a:rPr>
              <a:t> SP – 2</a:t>
            </a:r>
          </a:p>
          <a:p>
            <a:pPr marL="358775" lvl="1" indent="0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  <a:buNone/>
            </a:pPr>
            <a:r>
              <a:rPr lang="en-US" altLang="zh-CN" sz="2000" dirty="0">
                <a:latin typeface="Times New Roman" pitchFamily="18" charset="0"/>
                <a:sym typeface="Symbol" panose="05050102010706020507" pitchFamily="18" charset="2"/>
              </a:rPr>
              <a:t>	SP + 1  IP</a:t>
            </a:r>
            <a:r>
              <a:rPr lang="en-US" altLang="zh-CN" sz="2000" baseline="-25000" dirty="0">
                <a:latin typeface="Times New Roman" pitchFamily="18" charset="0"/>
                <a:sym typeface="Symbol" panose="05050102010706020507" pitchFamily="18" charset="2"/>
              </a:rPr>
              <a:t>H</a:t>
            </a:r>
          </a:p>
          <a:p>
            <a:pPr marL="358775" lvl="1" indent="0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  <a:buNone/>
            </a:pPr>
            <a:r>
              <a:rPr lang="en-US" altLang="zh-CN" sz="2000" dirty="0">
                <a:latin typeface="Times New Roman" pitchFamily="18" charset="0"/>
                <a:sym typeface="Symbol" panose="05050102010706020507" pitchFamily="18" charset="2"/>
              </a:rPr>
              <a:t>	SP  IP</a:t>
            </a:r>
            <a:r>
              <a:rPr lang="en-US" altLang="zh-CN" sz="2000" baseline="-25000" dirty="0">
                <a:latin typeface="Times New Roman" pitchFamily="18" charset="0"/>
                <a:sym typeface="Symbol" panose="05050102010706020507" pitchFamily="18" charset="2"/>
              </a:rPr>
              <a:t>L</a:t>
            </a:r>
          </a:p>
          <a:p>
            <a:pPr marL="358775" lvl="1" indent="0">
              <a:spcBef>
                <a:spcPts val="600"/>
              </a:spcBef>
              <a:spcAft>
                <a:spcPct val="0"/>
              </a:spcAft>
              <a:buClr>
                <a:srgbClr val="FF0000"/>
              </a:buClr>
              <a:buNone/>
            </a:pPr>
            <a:r>
              <a:rPr lang="en-US" altLang="zh-CN" sz="2000" dirty="0">
                <a:latin typeface="Times New Roman" pitchFamily="18" charset="0"/>
                <a:sym typeface="Symbol" panose="05050102010706020507" pitchFamily="18" charset="2"/>
              </a:rPr>
              <a:t>	IP  IP + 16</a:t>
            </a:r>
            <a:r>
              <a:rPr lang="zh-CN" altLang="en-US" sz="2000" dirty="0">
                <a:latin typeface="Times New Roman" pitchFamily="18" charset="0"/>
                <a:sym typeface="Symbol" panose="05050102010706020507" pitchFamily="18" charset="2"/>
              </a:rPr>
              <a:t>位偏移量</a:t>
            </a:r>
            <a:endParaRPr lang="zh-CN" altLang="en-US" sz="2000" baseline="-25000" dirty="0">
              <a:latin typeface="Times New Roman" pitchFamily="18" charset="0"/>
            </a:endParaRPr>
          </a:p>
        </p:txBody>
      </p:sp>
      <p:sp>
        <p:nvSpPr>
          <p:cNvPr id="125956" name="Line 4"/>
          <p:cNvSpPr>
            <a:spLocks noChangeShapeType="1"/>
          </p:cNvSpPr>
          <p:nvPr/>
        </p:nvSpPr>
        <p:spPr bwMode="auto">
          <a:xfrm flipV="1">
            <a:off x="3672284" y="2632085"/>
            <a:ext cx="576064" cy="249796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57" name="Text Box 5"/>
          <p:cNvSpPr txBox="1">
            <a:spLocks noChangeArrowheads="1"/>
          </p:cNvSpPr>
          <p:nvPr/>
        </p:nvSpPr>
        <p:spPr bwMode="auto">
          <a:xfrm>
            <a:off x="4367283" y="2330696"/>
            <a:ext cx="151600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近过程名</a:t>
            </a:r>
          </a:p>
        </p:txBody>
      </p:sp>
      <p:sp>
        <p:nvSpPr>
          <p:cNvPr id="125958" name="Line 6"/>
          <p:cNvSpPr>
            <a:spLocks noChangeShapeType="1"/>
          </p:cNvSpPr>
          <p:nvPr/>
        </p:nvSpPr>
        <p:spPr bwMode="auto">
          <a:xfrm>
            <a:off x="6799004" y="3274436"/>
            <a:ext cx="0" cy="64801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59" name="Line 7"/>
          <p:cNvSpPr>
            <a:spLocks noChangeShapeType="1"/>
          </p:cNvSpPr>
          <p:nvPr/>
        </p:nvSpPr>
        <p:spPr bwMode="auto">
          <a:xfrm flipV="1">
            <a:off x="6799004" y="3181434"/>
            <a:ext cx="1207778" cy="74102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60" name="Line 8"/>
          <p:cNvSpPr>
            <a:spLocks noChangeShapeType="1"/>
          </p:cNvSpPr>
          <p:nvPr/>
        </p:nvSpPr>
        <p:spPr bwMode="auto">
          <a:xfrm>
            <a:off x="8006781" y="3181434"/>
            <a:ext cx="0" cy="231306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61" name="Line 9"/>
          <p:cNvSpPr>
            <a:spLocks noChangeShapeType="1"/>
          </p:cNvSpPr>
          <p:nvPr/>
        </p:nvSpPr>
        <p:spPr bwMode="auto">
          <a:xfrm flipH="1" flipV="1">
            <a:off x="6799004" y="4138460"/>
            <a:ext cx="1207778" cy="1356037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62" name="Line 10"/>
          <p:cNvSpPr>
            <a:spLocks noChangeShapeType="1"/>
          </p:cNvSpPr>
          <p:nvPr/>
        </p:nvSpPr>
        <p:spPr bwMode="auto">
          <a:xfrm flipH="1">
            <a:off x="6790628" y="4138461"/>
            <a:ext cx="8377" cy="142503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5963" name="Oval 11"/>
          <p:cNvSpPr>
            <a:spLocks noChangeArrowheads="1"/>
          </p:cNvSpPr>
          <p:nvPr/>
        </p:nvSpPr>
        <p:spPr bwMode="auto">
          <a:xfrm>
            <a:off x="6618088" y="3994456"/>
            <a:ext cx="482442" cy="432011"/>
          </a:xfrm>
          <a:prstGeom prst="ellipse">
            <a:avLst/>
          </a:prstGeom>
          <a:noFill/>
          <a:ln w="25400">
            <a:solidFill>
              <a:schemeClr val="tx1"/>
            </a:solidFill>
            <a:prstDash val="dash"/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5965" name="AutoShape 13"/>
          <p:cNvSpPr>
            <a:spLocks noChangeArrowheads="1"/>
          </p:cNvSpPr>
          <p:nvPr/>
        </p:nvSpPr>
        <p:spPr bwMode="auto">
          <a:xfrm>
            <a:off x="5043455" y="3725949"/>
            <a:ext cx="760516" cy="640517"/>
          </a:xfrm>
          <a:prstGeom prst="wedgeRoundRectCallout">
            <a:avLst>
              <a:gd name="adj1" fmla="val 169162"/>
              <a:gd name="adj2" fmla="val -75528"/>
              <a:gd name="adj3" fmla="val 16667"/>
            </a:avLst>
          </a:prstGeom>
          <a:noFill/>
          <a:ln w="15875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代码段</a:t>
            </a:r>
            <a:r>
              <a:rPr kumimoji="1" lang="en-US" altLang="zh-CN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</a:p>
        </p:txBody>
      </p:sp>
      <p:sp>
        <p:nvSpPr>
          <p:cNvPr id="125966" name="Oval 14"/>
          <p:cNvSpPr>
            <a:spLocks noChangeArrowheads="1"/>
          </p:cNvSpPr>
          <p:nvPr/>
        </p:nvSpPr>
        <p:spPr bwMode="auto">
          <a:xfrm>
            <a:off x="7747135" y="3004430"/>
            <a:ext cx="482442" cy="432011"/>
          </a:xfrm>
          <a:prstGeom prst="ellipse">
            <a:avLst/>
          </a:prstGeom>
          <a:noFill/>
          <a:ln w="25400">
            <a:solidFill>
              <a:schemeClr val="tx1"/>
            </a:solidFill>
            <a:prstDash val="dash"/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5969" name="Text Box 17"/>
          <p:cNvSpPr txBox="1">
            <a:spLocks noChangeArrowheads="1"/>
          </p:cNvSpPr>
          <p:nvPr/>
        </p:nvSpPr>
        <p:spPr bwMode="auto">
          <a:xfrm>
            <a:off x="6212705" y="2773423"/>
            <a:ext cx="116924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调用程序</a:t>
            </a:r>
          </a:p>
        </p:txBody>
      </p:sp>
      <p:sp>
        <p:nvSpPr>
          <p:cNvPr id="125970" name="Text Box 18"/>
          <p:cNvSpPr txBox="1">
            <a:spLocks noChangeArrowheads="1"/>
          </p:cNvSpPr>
          <p:nvPr/>
        </p:nvSpPr>
        <p:spPr bwMode="auto">
          <a:xfrm>
            <a:off x="7400380" y="2636919"/>
            <a:ext cx="144229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被调用程序</a:t>
            </a:r>
          </a:p>
        </p:txBody>
      </p:sp>
      <p:sp>
        <p:nvSpPr>
          <p:cNvPr id="125971" name="AutoShape 19"/>
          <p:cNvSpPr>
            <a:spLocks noChangeArrowheads="1"/>
          </p:cNvSpPr>
          <p:nvPr/>
        </p:nvSpPr>
        <p:spPr bwMode="auto">
          <a:xfrm>
            <a:off x="8537804" y="4541971"/>
            <a:ext cx="760516" cy="640517"/>
          </a:xfrm>
          <a:prstGeom prst="wedgeRoundRectCallout">
            <a:avLst>
              <a:gd name="adj1" fmla="val -106389"/>
              <a:gd name="adj2" fmla="val -125176"/>
              <a:gd name="adj3" fmla="val 16667"/>
            </a:avLst>
          </a:prstGeom>
          <a:noFill/>
          <a:ln w="15875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anchor="ctr" anchorCtr="1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代码段</a:t>
            </a:r>
            <a:r>
              <a:rPr kumimoji="1" lang="en-US" altLang="zh-CN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1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59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9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59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9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59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59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59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259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5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59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59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59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59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59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259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59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259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59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259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25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1259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8" presetClass="emph" presetSubtype="0" repeatCount="3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8" dur="1000" fill="hold"/>
                                        <p:tgtEl>
                                          <p:spTgt spid="12596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259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125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259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6" dur="500"/>
                                        <p:tgtEl>
                                          <p:spTgt spid="125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259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956" grpId="0" animBg="1"/>
      <p:bldP spid="125957" grpId="0"/>
      <p:bldP spid="125958" grpId="0" animBg="1"/>
      <p:bldP spid="125959" grpId="0" animBg="1"/>
      <p:bldP spid="125960" grpId="0" animBg="1"/>
      <p:bldP spid="125961" grpId="0" animBg="1"/>
      <p:bldP spid="125962" grpId="0" animBg="1"/>
      <p:bldP spid="125963" grpId="0" animBg="1"/>
      <p:bldP spid="125963" grpId="1" animBg="1"/>
      <p:bldP spid="125965" grpId="0" animBg="1"/>
      <p:bldP spid="125966" grpId="0" animBg="1"/>
      <p:bldP spid="125969" grpId="0"/>
      <p:bldP spid="125970" grpId="0"/>
      <p:bldP spid="125971" grpId="0" animBg="1"/>
    </p:bld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986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段内调用例</a:t>
            </a:r>
          </a:p>
        </p:txBody>
      </p:sp>
      <p:sp>
        <p:nvSpPr>
          <p:cNvPr id="126979" name="Rectangle 2051"/>
          <p:cNvSpPr>
            <a:spLocks noGrp="1" noChangeArrowheads="1"/>
          </p:cNvSpPr>
          <p:nvPr>
            <p:ph type="body" idx="1"/>
          </p:nvPr>
        </p:nvSpPr>
        <p:spPr>
          <a:xfrm>
            <a:off x="359916" y="1439887"/>
            <a:ext cx="4715528" cy="1458039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2400">
                <a:latin typeface="Times New Roman" pitchFamily="18" charset="0"/>
              </a:rPr>
              <a:t>（</a:t>
            </a:r>
            <a:r>
              <a:rPr lang="en-US" altLang="zh-CN" sz="2400">
                <a:latin typeface="Times New Roman" pitchFamily="18" charset="0"/>
              </a:rPr>
              <a:t>1</a:t>
            </a:r>
            <a:r>
              <a:rPr lang="zh-CN" altLang="en-US" sz="2400">
                <a:latin typeface="Times New Roman" pitchFamily="18" charset="0"/>
              </a:rPr>
              <a:t>）</a:t>
            </a:r>
            <a:r>
              <a:rPr lang="en-US" altLang="zh-CN" sz="2400">
                <a:latin typeface="Times New Roman" pitchFamily="18" charset="0"/>
              </a:rPr>
              <a:t>CALL  TIMRE</a:t>
            </a:r>
          </a:p>
          <a:p>
            <a:pPr eaLnBrk="1" hangingPunct="1">
              <a:lnSpc>
                <a:spcPct val="115000"/>
              </a:lnSpc>
              <a:spcBef>
                <a:spcPct val="75000"/>
              </a:spcBef>
              <a:buFont typeface="Wingdings" pitchFamily="2" charset="2"/>
              <a:buNone/>
            </a:pPr>
            <a:r>
              <a:rPr lang="zh-CN" altLang="en-US" sz="2400">
                <a:latin typeface="Times New Roman" pitchFamily="18" charset="0"/>
              </a:rPr>
              <a:t>（</a:t>
            </a:r>
            <a:r>
              <a:rPr lang="en-US" altLang="zh-CN" sz="2400">
                <a:latin typeface="Times New Roman" pitchFamily="18" charset="0"/>
              </a:rPr>
              <a:t>2</a:t>
            </a:r>
            <a:r>
              <a:rPr lang="zh-CN" altLang="en-US" sz="2400">
                <a:latin typeface="Times New Roman" pitchFamily="18" charset="0"/>
              </a:rPr>
              <a:t>）</a:t>
            </a:r>
            <a:r>
              <a:rPr lang="en-US" altLang="zh-CN" sz="2400">
                <a:latin typeface="Times New Roman" pitchFamily="18" charset="0"/>
              </a:rPr>
              <a:t>CALL  WORD  PTR[SI]</a:t>
            </a:r>
          </a:p>
        </p:txBody>
      </p:sp>
      <p:sp>
        <p:nvSpPr>
          <p:cNvPr id="126980" name="Text Box 2052"/>
          <p:cNvSpPr txBox="1">
            <a:spLocks noChangeArrowheads="1"/>
          </p:cNvSpPr>
          <p:nvPr/>
        </p:nvSpPr>
        <p:spPr bwMode="auto">
          <a:xfrm>
            <a:off x="4375234" y="1498390"/>
            <a:ext cx="18493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直接调用</a:t>
            </a:r>
          </a:p>
        </p:txBody>
      </p:sp>
      <p:sp>
        <p:nvSpPr>
          <p:cNvPr id="126981" name="Text Box 2053"/>
          <p:cNvSpPr txBox="1">
            <a:spLocks noChangeArrowheads="1"/>
          </p:cNvSpPr>
          <p:nvPr/>
        </p:nvSpPr>
        <p:spPr bwMode="auto">
          <a:xfrm>
            <a:off x="5107578" y="2231975"/>
            <a:ext cx="18493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间接调用</a:t>
            </a:r>
          </a:p>
        </p:txBody>
      </p:sp>
      <p:sp>
        <p:nvSpPr>
          <p:cNvPr id="126982" name="Line 2054"/>
          <p:cNvSpPr>
            <a:spLocks noChangeShapeType="1"/>
          </p:cNvSpPr>
          <p:nvPr/>
        </p:nvSpPr>
        <p:spPr bwMode="auto">
          <a:xfrm>
            <a:off x="3544364" y="1726395"/>
            <a:ext cx="80406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84" name="Line 2056"/>
          <p:cNvSpPr>
            <a:spLocks noChangeShapeType="1"/>
          </p:cNvSpPr>
          <p:nvPr/>
        </p:nvSpPr>
        <p:spPr bwMode="auto">
          <a:xfrm>
            <a:off x="4608388" y="2487371"/>
            <a:ext cx="500867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85" name="Rectangle 2057"/>
          <p:cNvSpPr>
            <a:spLocks noChangeArrowheads="1"/>
          </p:cNvSpPr>
          <p:nvPr/>
        </p:nvSpPr>
        <p:spPr bwMode="auto">
          <a:xfrm>
            <a:off x="6844394" y="2663920"/>
            <a:ext cx="1690220" cy="3130585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6987" name="Line 2059"/>
          <p:cNvSpPr>
            <a:spLocks noChangeShapeType="1"/>
          </p:cNvSpPr>
          <p:nvPr/>
        </p:nvSpPr>
        <p:spPr bwMode="auto">
          <a:xfrm>
            <a:off x="6844396" y="449846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88" name="Line 2060"/>
          <p:cNvSpPr>
            <a:spLocks noChangeShapeType="1"/>
          </p:cNvSpPr>
          <p:nvPr/>
        </p:nvSpPr>
        <p:spPr bwMode="auto">
          <a:xfrm>
            <a:off x="6844396" y="485847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89" name="Line 2061"/>
          <p:cNvSpPr>
            <a:spLocks noChangeShapeType="1"/>
          </p:cNvSpPr>
          <p:nvPr/>
        </p:nvSpPr>
        <p:spPr bwMode="auto">
          <a:xfrm>
            <a:off x="6846071" y="377845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90" name="Line 2062"/>
          <p:cNvSpPr>
            <a:spLocks noChangeShapeType="1"/>
          </p:cNvSpPr>
          <p:nvPr/>
        </p:nvSpPr>
        <p:spPr bwMode="auto">
          <a:xfrm>
            <a:off x="6846071" y="521848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93" name="Text Box 2065"/>
          <p:cNvSpPr txBox="1">
            <a:spLocks noChangeArrowheads="1"/>
          </p:cNvSpPr>
          <p:nvPr/>
        </p:nvSpPr>
        <p:spPr bwMode="auto">
          <a:xfrm>
            <a:off x="7263181" y="448497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44H</a:t>
            </a:r>
          </a:p>
        </p:txBody>
      </p:sp>
      <p:sp>
        <p:nvSpPr>
          <p:cNvPr id="126994" name="Text Box 2066"/>
          <p:cNvSpPr txBox="1">
            <a:spLocks noChangeArrowheads="1"/>
          </p:cNvSpPr>
          <p:nvPr/>
        </p:nvSpPr>
        <p:spPr bwMode="auto">
          <a:xfrm>
            <a:off x="7263181" y="484497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33H</a:t>
            </a:r>
          </a:p>
        </p:txBody>
      </p:sp>
      <p:sp>
        <p:nvSpPr>
          <p:cNvPr id="126995" name="AutoShape 2067"/>
          <p:cNvSpPr>
            <a:spLocks/>
          </p:cNvSpPr>
          <p:nvPr/>
        </p:nvSpPr>
        <p:spPr bwMode="auto">
          <a:xfrm rot="10800000">
            <a:off x="8744008" y="4364965"/>
            <a:ext cx="152438" cy="1195532"/>
          </a:xfrm>
          <a:prstGeom prst="leftBrace">
            <a:avLst>
              <a:gd name="adj1" fmla="val 7298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6997" name="Line 2069"/>
          <p:cNvSpPr>
            <a:spLocks noChangeShapeType="1"/>
          </p:cNvSpPr>
          <p:nvPr/>
        </p:nvSpPr>
        <p:spPr bwMode="auto">
          <a:xfrm>
            <a:off x="6844396" y="334493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98" name="Line 2070"/>
          <p:cNvSpPr>
            <a:spLocks noChangeShapeType="1"/>
          </p:cNvSpPr>
          <p:nvPr/>
        </p:nvSpPr>
        <p:spPr bwMode="auto">
          <a:xfrm>
            <a:off x="6842721" y="2897926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6999" name="Text Box 2071"/>
          <p:cNvSpPr txBox="1">
            <a:spLocks noChangeArrowheads="1"/>
          </p:cNvSpPr>
          <p:nvPr/>
        </p:nvSpPr>
        <p:spPr bwMode="auto">
          <a:xfrm>
            <a:off x="7162672" y="293692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CALL</a:t>
            </a:r>
          </a:p>
        </p:txBody>
      </p:sp>
      <p:sp>
        <p:nvSpPr>
          <p:cNvPr id="127000" name="AutoShape 2072"/>
          <p:cNvSpPr>
            <a:spLocks/>
          </p:cNvSpPr>
          <p:nvPr/>
        </p:nvSpPr>
        <p:spPr bwMode="auto">
          <a:xfrm rot="10800000">
            <a:off x="8744008" y="2800426"/>
            <a:ext cx="152438" cy="1195531"/>
          </a:xfrm>
          <a:prstGeom prst="leftBrace">
            <a:avLst>
              <a:gd name="adj1" fmla="val 7298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7001" name="Text Box 2073"/>
          <p:cNvSpPr txBox="1">
            <a:spLocks noChangeArrowheads="1"/>
          </p:cNvSpPr>
          <p:nvPr/>
        </p:nvSpPr>
        <p:spPr bwMode="auto">
          <a:xfrm>
            <a:off x="8896445" y="2936927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127002" name="Text Box 2074"/>
          <p:cNvSpPr txBox="1">
            <a:spLocks noChangeArrowheads="1"/>
          </p:cNvSpPr>
          <p:nvPr/>
        </p:nvSpPr>
        <p:spPr bwMode="auto">
          <a:xfrm>
            <a:off x="8896445" y="4501471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数据段</a:t>
            </a:r>
          </a:p>
        </p:txBody>
      </p:sp>
      <p:sp>
        <p:nvSpPr>
          <p:cNvPr id="127003" name="Text Box 2075"/>
          <p:cNvSpPr txBox="1">
            <a:spLocks noChangeArrowheads="1"/>
          </p:cNvSpPr>
          <p:nvPr/>
        </p:nvSpPr>
        <p:spPr bwMode="auto">
          <a:xfrm>
            <a:off x="7377091" y="3889454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27004" name="Text Box 2076"/>
          <p:cNvSpPr txBox="1">
            <a:spLocks noChangeArrowheads="1"/>
          </p:cNvSpPr>
          <p:nvPr/>
        </p:nvSpPr>
        <p:spPr bwMode="auto">
          <a:xfrm>
            <a:off x="1525815" y="2912133"/>
            <a:ext cx="2658452" cy="92333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 w="25400" cap="sq">
            <a:solidFill>
              <a:schemeClr val="bg2">
                <a:lumMod val="25000"/>
                <a:lumOff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/>
          <a:p>
            <a:pPr>
              <a:spcBef>
                <a:spcPct val="25000"/>
              </a:spcBef>
              <a:defRPr/>
            </a:pPr>
            <a:r>
              <a:rPr lang="zh-CN" altLang="en-US" sz="2400" b="1">
                <a:latin typeface="Arial" charset="0"/>
              </a:rPr>
              <a:t>设：</a:t>
            </a:r>
            <a:r>
              <a:rPr lang="en-US" altLang="zh-CN" sz="2400" b="1">
                <a:latin typeface="Arial" charset="0"/>
              </a:rPr>
              <a:t>SI=1200H </a:t>
            </a:r>
          </a:p>
          <a:p>
            <a:pPr>
              <a:spcBef>
                <a:spcPct val="25000"/>
              </a:spcBef>
              <a:defRPr/>
            </a:pPr>
            <a:r>
              <a:rPr lang="en-US" altLang="zh-CN" sz="2400" b="1">
                <a:latin typeface="Arial" charset="0"/>
              </a:rPr>
              <a:t>       CS=6000H</a:t>
            </a:r>
          </a:p>
        </p:txBody>
      </p:sp>
      <p:sp>
        <p:nvSpPr>
          <p:cNvPr id="127005" name="Text Box 2077"/>
          <p:cNvSpPr txBox="1">
            <a:spLocks noChangeArrowheads="1"/>
          </p:cNvSpPr>
          <p:nvPr/>
        </p:nvSpPr>
        <p:spPr bwMode="auto">
          <a:xfrm>
            <a:off x="5931444" y="4562972"/>
            <a:ext cx="988334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latin typeface="Arial" charset="0"/>
                <a:ea typeface="宋体" charset="-122"/>
              </a:rPr>
              <a:t>1200H</a:t>
            </a:r>
          </a:p>
        </p:txBody>
      </p:sp>
      <p:sp>
        <p:nvSpPr>
          <p:cNvPr id="127006" name="Text Box 2078"/>
          <p:cNvSpPr txBox="1">
            <a:spLocks noChangeArrowheads="1"/>
          </p:cNvSpPr>
          <p:nvPr/>
        </p:nvSpPr>
        <p:spPr bwMode="auto">
          <a:xfrm>
            <a:off x="842358" y="4068664"/>
            <a:ext cx="3648462" cy="461665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 w="25400" cap="sq">
            <a:solidFill>
              <a:schemeClr val="bg2">
                <a:lumMod val="25000"/>
                <a:lumOff val="75000"/>
              </a:schemeClr>
            </a:solidFill>
            <a:miter lim="800000"/>
            <a:headEnd type="none" w="sm" len="sm"/>
            <a:tailEnd type="none" w="lg" len="lg"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zh-CN" altLang="en-US" sz="2400" b="1">
                <a:latin typeface="华文中宋" panose="02010600040101010101" pitchFamily="2" charset="-122"/>
                <a:ea typeface="华文中宋" panose="02010600040101010101" pitchFamily="2" charset="-122"/>
              </a:rPr>
              <a:t>执行第（</a:t>
            </a:r>
            <a:r>
              <a:rPr lang="en-US" altLang="zh-CN" sz="2400" b="1">
                <a:latin typeface="华文中宋" panose="02010600040101010101" pitchFamily="2" charset="-122"/>
                <a:ea typeface="华文中宋" panose="02010600040101010101" pitchFamily="2" charset="-122"/>
              </a:rPr>
              <a:t>2</a:t>
            </a:r>
            <a:r>
              <a:rPr lang="zh-CN" altLang="en-US" sz="2400" b="1">
                <a:latin typeface="华文中宋" panose="02010600040101010101" pitchFamily="2" charset="-122"/>
                <a:ea typeface="华文中宋" panose="02010600040101010101" pitchFamily="2" charset="-122"/>
              </a:rPr>
              <a:t>）条指令后：</a:t>
            </a:r>
          </a:p>
        </p:txBody>
      </p:sp>
      <p:sp>
        <p:nvSpPr>
          <p:cNvPr id="127007" name="Text Box 2079"/>
          <p:cNvSpPr txBox="1">
            <a:spLocks noChangeArrowheads="1"/>
          </p:cNvSpPr>
          <p:nvPr/>
        </p:nvSpPr>
        <p:spPr bwMode="auto">
          <a:xfrm>
            <a:off x="2286332" y="4736181"/>
            <a:ext cx="189793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2400" b="1">
                <a:solidFill>
                  <a:srgbClr val="C00000"/>
                </a:solidFill>
                <a:latin typeface="+mn-lt"/>
              </a:rPr>
              <a:t>6000H</a:t>
            </a:r>
          </a:p>
        </p:txBody>
      </p:sp>
      <p:sp>
        <p:nvSpPr>
          <p:cNvPr id="127008" name="Text Box 2080"/>
          <p:cNvSpPr txBox="1">
            <a:spLocks noChangeArrowheads="1"/>
          </p:cNvSpPr>
          <p:nvPr/>
        </p:nvSpPr>
        <p:spPr bwMode="auto">
          <a:xfrm>
            <a:off x="1371702" y="4749682"/>
            <a:ext cx="121782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CS =</a:t>
            </a:r>
            <a:endParaRPr lang="zh-CN" altLang="en-US" sz="240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7010" name="Text Box 2082"/>
          <p:cNvSpPr txBox="1">
            <a:spLocks noChangeArrowheads="1"/>
          </p:cNvSpPr>
          <p:nvPr/>
        </p:nvSpPr>
        <p:spPr bwMode="auto">
          <a:xfrm>
            <a:off x="2286332" y="5216194"/>
            <a:ext cx="159473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altLang="zh-CN" sz="2400" b="1" dirty="0">
                <a:solidFill>
                  <a:srgbClr val="C00000"/>
                </a:solidFill>
                <a:latin typeface="+mn-lt"/>
              </a:rPr>
              <a:t>3344H</a:t>
            </a:r>
            <a:endParaRPr lang="zh-CN" altLang="en-US" sz="2400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127011" name="Text Box 2083"/>
          <p:cNvSpPr txBox="1">
            <a:spLocks noChangeArrowheads="1"/>
          </p:cNvSpPr>
          <p:nvPr/>
        </p:nvSpPr>
        <p:spPr bwMode="auto">
          <a:xfrm>
            <a:off x="1524140" y="5226694"/>
            <a:ext cx="91127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latin typeface="Arial" charset="0"/>
                <a:ea typeface="宋体" charset="-122"/>
              </a:rPr>
              <a:t>IP =</a:t>
            </a:r>
            <a:endParaRPr lang="zh-CN" altLang="en-US" sz="240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6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69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69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69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69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69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69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69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69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69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69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69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69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69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69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6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6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6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6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69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69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6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6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70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70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7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7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7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7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7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27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270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270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4" dur="500"/>
                                        <p:tgtEl>
                                          <p:spTgt spid="127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6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8" dur="500"/>
                                        <p:tgtEl>
                                          <p:spTgt spid="126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270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270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269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269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 nodeType="clickPar">
                      <p:stCondLst>
                        <p:cond delay="indefinite"/>
                      </p:stCondLst>
                      <p:childTnLst>
                        <p:par>
                          <p:cTn id="1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27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27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27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 nodeType="clickPar">
                      <p:stCondLst>
                        <p:cond delay="indefinite"/>
                      </p:stCondLst>
                      <p:childTnLst>
                        <p:par>
                          <p:cTn id="1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127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980" grpId="0"/>
      <p:bldP spid="126981" grpId="0"/>
      <p:bldP spid="126982" grpId="0" animBg="1"/>
      <p:bldP spid="126984" grpId="0" animBg="1"/>
      <p:bldP spid="126985" grpId="0" animBg="1"/>
      <p:bldP spid="126987" grpId="0" animBg="1"/>
      <p:bldP spid="126988" grpId="0" animBg="1"/>
      <p:bldP spid="126989" grpId="0" animBg="1"/>
      <p:bldP spid="126990" grpId="0" animBg="1"/>
      <p:bldP spid="126993" grpId="0"/>
      <p:bldP spid="126994" grpId="0"/>
      <p:bldP spid="126995" grpId="0" animBg="1"/>
      <p:bldP spid="126997" grpId="0" animBg="1"/>
      <p:bldP spid="126998" grpId="0" animBg="1"/>
      <p:bldP spid="126999" grpId="0"/>
      <p:bldP spid="127000" grpId="0" animBg="1"/>
      <p:bldP spid="127001" grpId="0"/>
      <p:bldP spid="127002" grpId="0"/>
      <p:bldP spid="127003" grpId="0"/>
      <p:bldP spid="127004" grpId="0" animBg="1"/>
      <p:bldP spid="127005" grpId="0"/>
      <p:bldP spid="127006" grpId="0" animBg="1"/>
      <p:bldP spid="127007" grpId="0"/>
      <p:bldP spid="127008" grpId="0"/>
      <p:bldP spid="127010" grpId="0"/>
      <p:bldP spid="127011" grpId="0"/>
    </p:bld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1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BCA8A31-6468-41A2-8772-6C7BBEF0481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307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 dirty="0">
                <a:latin typeface="+mn-lt"/>
              </a:rPr>
              <a:t>2. </a:t>
            </a:r>
            <a:r>
              <a:rPr lang="zh-CN" altLang="en-US" dirty="0"/>
              <a:t>段间调用</a:t>
            </a:r>
          </a:p>
        </p:txBody>
      </p:sp>
      <p:sp>
        <p:nvSpPr>
          <p:cNvPr id="1280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07988" y="1583903"/>
            <a:ext cx="6539784" cy="585016"/>
          </a:xfrm>
        </p:spPr>
        <p:txBody>
          <a:bodyPr/>
          <a:lstStyle/>
          <a:p>
            <a:pPr marL="0" indent="0" eaLnBrk="1" hangingPunct="1">
              <a:lnSpc>
                <a:spcPct val="115000"/>
              </a:lnSpc>
              <a:spcAft>
                <a:spcPct val="30000"/>
              </a:spcAft>
              <a:buNone/>
            </a:pPr>
            <a:r>
              <a:rPr lang="zh-CN" altLang="en-US" dirty="0">
                <a:solidFill>
                  <a:schemeClr val="tx1"/>
                </a:solidFill>
              </a:rPr>
              <a:t>子过程与原调用程序不在同一代码段</a:t>
            </a:r>
          </a:p>
        </p:txBody>
      </p:sp>
      <p:sp>
        <p:nvSpPr>
          <p:cNvPr id="128004" name="Text Box 4"/>
          <p:cNvSpPr txBox="1">
            <a:spLocks noChangeArrowheads="1"/>
          </p:cNvSpPr>
          <p:nvPr/>
        </p:nvSpPr>
        <p:spPr bwMode="auto">
          <a:xfrm>
            <a:off x="1089181" y="2732287"/>
            <a:ext cx="6230485" cy="4462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15000"/>
              </a:lnSpc>
              <a:spcAft>
                <a:spcPct val="30000"/>
              </a:spcAft>
              <a:buFont typeface="Wingdings" pitchFamily="2" charset="2"/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调用前需保护断点的段基地址和偏移地址</a:t>
            </a:r>
          </a:p>
        </p:txBody>
      </p:sp>
      <p:sp>
        <p:nvSpPr>
          <p:cNvPr id="128005" name="Line 5"/>
          <p:cNvSpPr>
            <a:spLocks noChangeShapeType="1"/>
          </p:cNvSpPr>
          <p:nvPr/>
        </p:nvSpPr>
        <p:spPr bwMode="auto">
          <a:xfrm>
            <a:off x="4204161" y="2168918"/>
            <a:ext cx="0" cy="544514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1700247" y="3808052"/>
            <a:ext cx="26201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断点地址保护方法：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888351" y="3615501"/>
            <a:ext cx="372318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将断点的段基地址和偏移地址压入堆栈</a:t>
            </a:r>
          </a:p>
        </p:txBody>
      </p:sp>
      <p:sp>
        <p:nvSpPr>
          <p:cNvPr id="10" name="Line 5"/>
          <p:cNvSpPr>
            <a:spLocks noChangeShapeType="1"/>
          </p:cNvSpPr>
          <p:nvPr/>
        </p:nvSpPr>
        <p:spPr bwMode="auto">
          <a:xfrm>
            <a:off x="4052534" y="4008107"/>
            <a:ext cx="835817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0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itchFamily="2" charset="-122"/>
              <a:ea typeface="华文楷体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8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28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8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04" grpId="0"/>
      <p:bldP spid="128005" grpId="0" animBg="1"/>
      <p:bldP spid="2" grpId="0"/>
      <p:bldP spid="8" grpId="0"/>
      <p:bldP spid="10" grpId="0" animBg="1"/>
    </p:bld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03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段间调用对堆栈区的影响</a:t>
            </a:r>
          </a:p>
        </p:txBody>
      </p:sp>
      <p:sp>
        <p:nvSpPr>
          <p:cNvPr id="172035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992692" y="5976391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2806ADB-9DDF-4536-9D5B-BE863497A53F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" name="Rectangle 34"/>
          <p:cNvSpPr>
            <a:spLocks noChangeArrowheads="1"/>
          </p:cNvSpPr>
          <p:nvPr/>
        </p:nvSpPr>
        <p:spPr bwMode="auto">
          <a:xfrm>
            <a:off x="6312108" y="1647106"/>
            <a:ext cx="1690220" cy="408161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6" name="Line 35"/>
          <p:cNvSpPr>
            <a:spLocks noChangeShapeType="1"/>
          </p:cNvSpPr>
          <p:nvPr/>
        </p:nvSpPr>
        <p:spPr bwMode="auto">
          <a:xfrm>
            <a:off x="6312110" y="251112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7" name="Line 36"/>
          <p:cNvSpPr>
            <a:spLocks noChangeShapeType="1"/>
          </p:cNvSpPr>
          <p:nvPr/>
        </p:nvSpPr>
        <p:spPr bwMode="auto">
          <a:xfrm>
            <a:off x="6312110" y="287113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Line 37"/>
          <p:cNvSpPr>
            <a:spLocks noChangeShapeType="1"/>
          </p:cNvSpPr>
          <p:nvPr/>
        </p:nvSpPr>
        <p:spPr bwMode="auto">
          <a:xfrm>
            <a:off x="6312110" y="323114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9" name="Line 38"/>
          <p:cNvSpPr>
            <a:spLocks noChangeShapeType="1"/>
          </p:cNvSpPr>
          <p:nvPr/>
        </p:nvSpPr>
        <p:spPr bwMode="auto">
          <a:xfrm>
            <a:off x="6313785" y="215111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" name="Line 39"/>
          <p:cNvSpPr>
            <a:spLocks noChangeShapeType="1"/>
          </p:cNvSpPr>
          <p:nvPr/>
        </p:nvSpPr>
        <p:spPr bwMode="auto">
          <a:xfrm>
            <a:off x="6313785" y="359115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" name="Line 46"/>
          <p:cNvSpPr>
            <a:spLocks noChangeShapeType="1"/>
          </p:cNvSpPr>
          <p:nvPr/>
        </p:nvSpPr>
        <p:spPr bwMode="auto">
          <a:xfrm>
            <a:off x="6313785" y="396166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" name="Line 47"/>
          <p:cNvSpPr>
            <a:spLocks noChangeShapeType="1"/>
          </p:cNvSpPr>
          <p:nvPr/>
        </p:nvSpPr>
        <p:spPr bwMode="auto">
          <a:xfrm>
            <a:off x="6313785" y="436967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" name="AutoShape 50"/>
          <p:cNvSpPr>
            <a:spLocks/>
          </p:cNvSpPr>
          <p:nvPr/>
        </p:nvSpPr>
        <p:spPr bwMode="auto">
          <a:xfrm>
            <a:off x="6007234" y="1986115"/>
            <a:ext cx="172540" cy="3334590"/>
          </a:xfrm>
          <a:prstGeom prst="leftBrace">
            <a:avLst>
              <a:gd name="adj1" fmla="val 17985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4" name="Text Box 52"/>
          <p:cNvSpPr txBox="1">
            <a:spLocks noChangeArrowheads="1"/>
          </p:cNvSpPr>
          <p:nvPr/>
        </p:nvSpPr>
        <p:spPr bwMode="auto">
          <a:xfrm>
            <a:off x="5544893" y="3211647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堆栈段</a:t>
            </a:r>
          </a:p>
        </p:txBody>
      </p:sp>
      <p:sp>
        <p:nvSpPr>
          <p:cNvPr id="15" name="Line 54"/>
          <p:cNvSpPr>
            <a:spLocks noChangeShapeType="1"/>
          </p:cNvSpPr>
          <p:nvPr/>
        </p:nvSpPr>
        <p:spPr bwMode="auto">
          <a:xfrm>
            <a:off x="6313785" y="477768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" name="Text Box 55"/>
          <p:cNvSpPr txBox="1">
            <a:spLocks noChangeArrowheads="1"/>
          </p:cNvSpPr>
          <p:nvPr/>
        </p:nvSpPr>
        <p:spPr bwMode="auto">
          <a:xfrm>
            <a:off x="8838226" y="4777690"/>
            <a:ext cx="6080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17" name="Text Box 56"/>
          <p:cNvSpPr txBox="1">
            <a:spLocks noChangeArrowheads="1"/>
          </p:cNvSpPr>
          <p:nvPr/>
        </p:nvSpPr>
        <p:spPr bwMode="auto">
          <a:xfrm>
            <a:off x="6461198" y="4374179"/>
            <a:ext cx="12781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18" name="Text Box 57"/>
          <p:cNvSpPr txBox="1">
            <a:spLocks noChangeArrowheads="1"/>
          </p:cNvSpPr>
          <p:nvPr/>
        </p:nvSpPr>
        <p:spPr bwMode="auto">
          <a:xfrm>
            <a:off x="6466221" y="3960167"/>
            <a:ext cx="12781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20" name="Text Box 59"/>
          <p:cNvSpPr txBox="1">
            <a:spLocks noChangeArrowheads="1"/>
          </p:cNvSpPr>
          <p:nvPr/>
        </p:nvSpPr>
        <p:spPr bwMode="auto">
          <a:xfrm>
            <a:off x="6767748" y="322514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IP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21" name="Text Box 60"/>
          <p:cNvSpPr txBox="1">
            <a:spLocks noChangeArrowheads="1"/>
          </p:cNvSpPr>
          <p:nvPr/>
        </p:nvSpPr>
        <p:spPr bwMode="auto">
          <a:xfrm>
            <a:off x="6767748" y="358515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IP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23" name="Line 62"/>
          <p:cNvSpPr>
            <a:spLocks noChangeShapeType="1"/>
          </p:cNvSpPr>
          <p:nvPr/>
        </p:nvSpPr>
        <p:spPr bwMode="auto">
          <a:xfrm flipH="1">
            <a:off x="8079387" y="4981695"/>
            <a:ext cx="758839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4" name="Line 65"/>
          <p:cNvSpPr>
            <a:spLocks noChangeShapeType="1"/>
          </p:cNvSpPr>
          <p:nvPr/>
        </p:nvSpPr>
        <p:spPr bwMode="auto">
          <a:xfrm>
            <a:off x="6315460" y="518420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5" name="Text Box 66"/>
          <p:cNvSpPr txBox="1">
            <a:spLocks noChangeArrowheads="1"/>
          </p:cNvSpPr>
          <p:nvPr/>
        </p:nvSpPr>
        <p:spPr bwMode="auto">
          <a:xfrm>
            <a:off x="6863232" y="522920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6" name="Text Box 67"/>
          <p:cNvSpPr txBox="1">
            <a:spLocks noChangeArrowheads="1"/>
          </p:cNvSpPr>
          <p:nvPr/>
        </p:nvSpPr>
        <p:spPr bwMode="auto">
          <a:xfrm>
            <a:off x="8836551" y="3960167"/>
            <a:ext cx="60807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27" name="Line 68"/>
          <p:cNvSpPr>
            <a:spLocks noChangeShapeType="1"/>
          </p:cNvSpPr>
          <p:nvPr/>
        </p:nvSpPr>
        <p:spPr bwMode="auto">
          <a:xfrm flipH="1">
            <a:off x="8077709" y="4164172"/>
            <a:ext cx="758840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0" name="Text Box 73"/>
          <p:cNvSpPr txBox="1">
            <a:spLocks noChangeArrowheads="1"/>
          </p:cNvSpPr>
          <p:nvPr/>
        </p:nvSpPr>
        <p:spPr bwMode="auto">
          <a:xfrm>
            <a:off x="8896856" y="3219147"/>
            <a:ext cx="60807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31" name="Line 74"/>
          <p:cNvSpPr>
            <a:spLocks noChangeShapeType="1"/>
          </p:cNvSpPr>
          <p:nvPr/>
        </p:nvSpPr>
        <p:spPr bwMode="auto">
          <a:xfrm flipH="1">
            <a:off x="8089597" y="3423152"/>
            <a:ext cx="758840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A3B18D-09B6-4F63-A8B1-80B25365271B}"/>
              </a:ext>
            </a:extLst>
          </p:cNvPr>
          <p:cNvSpPr/>
          <p:nvPr/>
        </p:nvSpPr>
        <p:spPr>
          <a:xfrm>
            <a:off x="28287" y="1322764"/>
            <a:ext cx="5522689" cy="44812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ct val="93000"/>
              <a:buFont typeface="Wingdings" pitchFamily="2" charset="2"/>
              <a:buChar char="Ø"/>
            </a:pPr>
            <a:r>
              <a:rPr lang="en-US" altLang="zh-CN" sz="2400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黑体" pitchFamily="49" charset="-122"/>
              </a:rPr>
              <a:t>CALL FAR PROC</a:t>
            </a:r>
          </a:p>
          <a:p>
            <a:pPr marL="342900" lvl="0" indent="-342900">
              <a:lnSpc>
                <a:spcPct val="120000"/>
              </a:lnSpc>
              <a:spcBef>
                <a:spcPts val="1200"/>
              </a:spcBef>
              <a:spcAft>
                <a:spcPts val="0"/>
              </a:spcAft>
              <a:buSzPct val="93000"/>
              <a:buFont typeface="Wingdings" pitchFamily="2" charset="2"/>
              <a:buChar char="Ø"/>
            </a:pPr>
            <a:r>
              <a:rPr lang="zh-CN" altLang="en-US" sz="2400" b="1" kern="0" dirty="0">
                <a:solidFill>
                  <a:srgbClr val="3333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黑体" pitchFamily="49" charset="-122"/>
              </a:rPr>
              <a:t>执行过程：</a:t>
            </a:r>
            <a:endParaRPr lang="en-US" altLang="zh-CN" sz="2400" b="1" kern="0" dirty="0">
              <a:solidFill>
                <a:srgbClr val="33339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黑体" pitchFamily="49" charset="-122"/>
            </a:endParaRPr>
          </a:p>
          <a:p>
            <a:pPr marL="625475" lvl="1" indent="-266700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  <a:buFont typeface="Wingdings" pitchFamily="2" charset="2"/>
              <a:buChar char="n"/>
            </a:pPr>
            <a:r>
              <a:rPr lang="zh-CN" altLang="en-US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将断点的偏移地址（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CS</a:t>
            </a:r>
            <a:r>
              <a:rPr lang="zh-CN" altLang="en-US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和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IP</a:t>
            </a:r>
            <a:r>
              <a:rPr lang="zh-CN" altLang="en-US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）压入堆栈</a:t>
            </a:r>
          </a:p>
          <a:p>
            <a:pPr marL="358775" lvl="1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</a:pP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	SP 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  <a:sym typeface="Symbol" panose="05050102010706020507" pitchFamily="18" charset="2"/>
              </a:rPr>
              <a:t> SP – 2</a:t>
            </a:r>
          </a:p>
          <a:p>
            <a:pPr marL="358775" lvl="1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</a:pP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  <a:sym typeface="Symbol" panose="05050102010706020507" pitchFamily="18" charset="2"/>
              </a:rPr>
              <a:t>	([SP + 1]:[SP])  CS</a:t>
            </a:r>
          </a:p>
          <a:p>
            <a:pPr marL="358775" lvl="1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</a:pP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      	SP 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  <a:sym typeface="Symbol" panose="05050102010706020507" pitchFamily="18" charset="2"/>
              </a:rPr>
              <a:t> SP – 2</a:t>
            </a:r>
          </a:p>
          <a:p>
            <a:pPr marL="358775" lvl="1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</a:pP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  <a:sym typeface="Symbol" panose="05050102010706020507" pitchFamily="18" charset="2"/>
              </a:rPr>
              <a:t>	([SP + 1]:[SP])  IP</a:t>
            </a:r>
            <a:endParaRPr lang="en-US" altLang="zh-CN" sz="2000" b="1" kern="0" baseline="-250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华文中宋" pitchFamily="2" charset="-122"/>
              <a:sym typeface="Symbol" panose="05050102010706020507" pitchFamily="18" charset="2"/>
            </a:endParaRPr>
          </a:p>
          <a:p>
            <a:pPr marL="701675" lvl="1" indent="-342900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  <a:buFont typeface="Wingdings" panose="05000000000000000000" pitchFamily="2" charset="2"/>
              <a:buChar char="n"/>
            </a:pPr>
            <a:r>
              <a:rPr lang="zh-CN" altLang="en-US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用指令中给出的段地址取代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CS</a:t>
            </a:r>
            <a:r>
              <a:rPr lang="zh-CN" altLang="en-US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；偏移地址取代</a:t>
            </a:r>
            <a:r>
              <a:rPr lang="en-US" altLang="zh-CN" sz="2000" b="1" kern="0" dirty="0">
                <a:solidFill>
                  <a:srgbClr val="0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华文中宋" pitchFamily="2" charset="-122"/>
              </a:rPr>
              <a:t>IP</a:t>
            </a:r>
          </a:p>
          <a:p>
            <a:pPr marL="358775" lvl="1" eaLnBrk="0" hangingPunct="0">
              <a:lnSpc>
                <a:spcPct val="120000"/>
              </a:lnSpc>
              <a:spcBef>
                <a:spcPts val="600"/>
              </a:spcBef>
              <a:buClr>
                <a:srgbClr val="FF0000"/>
              </a:buClr>
              <a:buSzPct val="55000"/>
            </a:pPr>
            <a:endParaRPr lang="zh-CN" altLang="en-US" sz="2000" b="1" kern="0" baseline="-25000" dirty="0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华文中宋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 animBg="1"/>
      <p:bldP spid="16" grpId="0"/>
      <p:bldP spid="16" grpId="1"/>
      <p:bldP spid="17" grpId="0"/>
      <p:bldP spid="18" grpId="0"/>
      <p:bldP spid="20" grpId="0"/>
      <p:bldP spid="21" grpId="0"/>
      <p:bldP spid="23" grpId="0" animBg="1"/>
      <p:bldP spid="23" grpId="1" animBg="1"/>
      <p:bldP spid="24" grpId="0" animBg="1"/>
      <p:bldP spid="25" grpId="0"/>
      <p:bldP spid="26" grpId="0"/>
      <p:bldP spid="26" grpId="1"/>
      <p:bldP spid="27" grpId="0" animBg="1"/>
      <p:bldP spid="27" grpId="1" animBg="1"/>
      <p:bldP spid="30" grpId="0"/>
      <p:bldP spid="31" grpId="0" animBg="1"/>
    </p:bld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000876" y="6048436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896343E-12E0-45A6-83C1-B9F26C170C2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305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段间调用例</a:t>
            </a:r>
          </a:p>
        </p:txBody>
      </p:sp>
      <p:sp>
        <p:nvSpPr>
          <p:cNvPr id="1290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4938322" cy="3196586"/>
          </a:xfrm>
        </p:spPr>
        <p:txBody>
          <a:bodyPr/>
          <a:lstStyle/>
          <a:p>
            <a:pPr eaLnBrk="1" hangingPunct="1">
              <a:spcAft>
                <a:spcPct val="0"/>
              </a:spcAft>
            </a:pPr>
            <a:r>
              <a:rPr lang="zh-CN" altLang="en-US"/>
              <a:t>格式：</a:t>
            </a:r>
            <a:endParaRPr lang="en-US" altLang="zh-CN"/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en-US" altLang="zh-CN"/>
              <a:t>CALL  FAR  PROCC</a:t>
            </a:r>
            <a:endParaRPr lang="en-US" altLang="zh-CN" b="0">
              <a:latin typeface="Times New Roman" pitchFamily="18" charset="0"/>
            </a:endParaRPr>
          </a:p>
          <a:p>
            <a:pPr eaLnBrk="1" hangingPunct="1">
              <a:lnSpc>
                <a:spcPct val="115000"/>
              </a:lnSpc>
            </a:pPr>
            <a:r>
              <a:rPr lang="zh-CN" altLang="en-US">
                <a:latin typeface="Times New Roman" pitchFamily="18" charset="0"/>
              </a:rPr>
              <a:t>格式例：</a:t>
            </a:r>
          </a:p>
          <a:p>
            <a:pPr lvl="1" eaLnBrk="1" hangingPunct="1">
              <a:lnSpc>
                <a:spcPct val="115000"/>
              </a:lnSpc>
              <a:spcBef>
                <a:spcPct val="30000"/>
              </a:spcBef>
              <a:spcAft>
                <a:spcPct val="20000"/>
              </a:spcAft>
            </a:pPr>
            <a:r>
              <a:rPr lang="en-US" altLang="zh-CN">
                <a:latin typeface="Times New Roman" pitchFamily="18" charset="0"/>
              </a:rPr>
              <a:t>CALL  FAR  TIMRE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>
                <a:latin typeface="Times New Roman" pitchFamily="18" charset="0"/>
              </a:rPr>
              <a:t>CALL  DWORD  PTR[SI]</a:t>
            </a:r>
            <a:endParaRPr lang="zh-CN" altLang="en-US">
              <a:latin typeface="Times New Roman" pitchFamily="18" charset="0"/>
            </a:endParaRPr>
          </a:p>
        </p:txBody>
      </p:sp>
      <p:sp>
        <p:nvSpPr>
          <p:cNvPr id="129028" name="Rectangle 4"/>
          <p:cNvSpPr>
            <a:spLocks noChangeArrowheads="1"/>
          </p:cNvSpPr>
          <p:nvPr/>
        </p:nvSpPr>
        <p:spPr bwMode="auto">
          <a:xfrm>
            <a:off x="6688489" y="1535884"/>
            <a:ext cx="1690220" cy="4081609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29" name="Line 5"/>
          <p:cNvSpPr>
            <a:spLocks noChangeShapeType="1"/>
          </p:cNvSpPr>
          <p:nvPr/>
        </p:nvSpPr>
        <p:spPr bwMode="auto">
          <a:xfrm>
            <a:off x="6688491" y="343793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0" name="Line 6"/>
          <p:cNvSpPr>
            <a:spLocks noChangeShapeType="1"/>
          </p:cNvSpPr>
          <p:nvPr/>
        </p:nvSpPr>
        <p:spPr bwMode="auto">
          <a:xfrm>
            <a:off x="6688491" y="379794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1" name="Line 7"/>
          <p:cNvSpPr>
            <a:spLocks noChangeShapeType="1"/>
          </p:cNvSpPr>
          <p:nvPr/>
        </p:nvSpPr>
        <p:spPr bwMode="auto">
          <a:xfrm>
            <a:off x="6690166" y="2717915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2" name="Line 8"/>
          <p:cNvSpPr>
            <a:spLocks noChangeShapeType="1"/>
          </p:cNvSpPr>
          <p:nvPr/>
        </p:nvSpPr>
        <p:spPr bwMode="auto">
          <a:xfrm>
            <a:off x="6690166" y="415795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3" name="Text Box 9"/>
          <p:cNvSpPr txBox="1">
            <a:spLocks noChangeArrowheads="1"/>
          </p:cNvSpPr>
          <p:nvPr/>
        </p:nvSpPr>
        <p:spPr bwMode="auto">
          <a:xfrm>
            <a:off x="7107276" y="3424434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29034" name="Text Box 10"/>
          <p:cNvSpPr txBox="1">
            <a:spLocks noChangeArrowheads="1"/>
          </p:cNvSpPr>
          <p:nvPr/>
        </p:nvSpPr>
        <p:spPr bwMode="auto">
          <a:xfrm>
            <a:off x="7107276" y="378444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29035" name="AutoShape 11"/>
          <p:cNvSpPr>
            <a:spLocks/>
          </p:cNvSpPr>
          <p:nvPr/>
        </p:nvSpPr>
        <p:spPr bwMode="auto">
          <a:xfrm rot="10800000">
            <a:off x="8588103" y="3304430"/>
            <a:ext cx="152438" cy="1770048"/>
          </a:xfrm>
          <a:prstGeom prst="leftBrace">
            <a:avLst>
              <a:gd name="adj1" fmla="val 108058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36" name="Line 12"/>
          <p:cNvSpPr>
            <a:spLocks noChangeShapeType="1"/>
          </p:cNvSpPr>
          <p:nvPr/>
        </p:nvSpPr>
        <p:spPr bwMode="auto">
          <a:xfrm>
            <a:off x="6688491" y="2284402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7" name="Line 13"/>
          <p:cNvSpPr>
            <a:spLocks noChangeShapeType="1"/>
          </p:cNvSpPr>
          <p:nvPr/>
        </p:nvSpPr>
        <p:spPr bwMode="auto">
          <a:xfrm>
            <a:off x="6686816" y="183739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38" name="Text Box 14"/>
          <p:cNvSpPr txBox="1">
            <a:spLocks noChangeArrowheads="1"/>
          </p:cNvSpPr>
          <p:nvPr/>
        </p:nvSpPr>
        <p:spPr bwMode="auto">
          <a:xfrm>
            <a:off x="7006767" y="187639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CALL</a:t>
            </a:r>
          </a:p>
        </p:txBody>
      </p:sp>
      <p:sp>
        <p:nvSpPr>
          <p:cNvPr id="129039" name="AutoShape 15"/>
          <p:cNvSpPr>
            <a:spLocks/>
          </p:cNvSpPr>
          <p:nvPr/>
        </p:nvSpPr>
        <p:spPr bwMode="auto">
          <a:xfrm rot="10800000">
            <a:off x="8588103" y="1739889"/>
            <a:ext cx="152438" cy="1195531"/>
          </a:xfrm>
          <a:prstGeom prst="leftBrace">
            <a:avLst>
              <a:gd name="adj1" fmla="val 7298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40" name="Text Box 16"/>
          <p:cNvSpPr txBox="1">
            <a:spLocks noChangeArrowheads="1"/>
          </p:cNvSpPr>
          <p:nvPr/>
        </p:nvSpPr>
        <p:spPr bwMode="auto">
          <a:xfrm>
            <a:off x="8740540" y="1894392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129041" name="Text Box 17"/>
          <p:cNvSpPr txBox="1">
            <a:spLocks noChangeArrowheads="1"/>
          </p:cNvSpPr>
          <p:nvPr/>
        </p:nvSpPr>
        <p:spPr bwMode="auto">
          <a:xfrm>
            <a:off x="8713738" y="3758943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rPr>
              <a:t>数据段</a:t>
            </a:r>
          </a:p>
        </p:txBody>
      </p:sp>
      <p:sp>
        <p:nvSpPr>
          <p:cNvPr id="129042" name="Text Box 18"/>
          <p:cNvSpPr txBox="1">
            <a:spLocks noChangeArrowheads="1"/>
          </p:cNvSpPr>
          <p:nvPr/>
        </p:nvSpPr>
        <p:spPr bwMode="auto">
          <a:xfrm>
            <a:off x="7221186" y="2828919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29043" name="Text Box 19"/>
          <p:cNvSpPr txBox="1">
            <a:spLocks noChangeArrowheads="1"/>
          </p:cNvSpPr>
          <p:nvPr/>
        </p:nvSpPr>
        <p:spPr bwMode="auto">
          <a:xfrm>
            <a:off x="5671269" y="3440445"/>
            <a:ext cx="4556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latin typeface="Arial" charset="0"/>
                <a:ea typeface="宋体" charset="-122"/>
              </a:rPr>
              <a:t>SI</a:t>
            </a:r>
          </a:p>
        </p:txBody>
      </p:sp>
      <p:sp>
        <p:nvSpPr>
          <p:cNvPr id="129044" name="Line 20"/>
          <p:cNvSpPr>
            <a:spLocks noChangeShapeType="1"/>
          </p:cNvSpPr>
          <p:nvPr/>
        </p:nvSpPr>
        <p:spPr bwMode="auto">
          <a:xfrm>
            <a:off x="6080413" y="3644939"/>
            <a:ext cx="532696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45" name="Text Box 21"/>
          <p:cNvSpPr txBox="1">
            <a:spLocks noChangeArrowheads="1"/>
          </p:cNvSpPr>
          <p:nvPr/>
        </p:nvSpPr>
        <p:spPr bwMode="auto">
          <a:xfrm>
            <a:off x="7113976" y="4154955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29046" name="Line 22"/>
          <p:cNvSpPr>
            <a:spLocks noChangeShapeType="1"/>
          </p:cNvSpPr>
          <p:nvPr/>
        </p:nvSpPr>
        <p:spPr bwMode="auto">
          <a:xfrm>
            <a:off x="6688491" y="454346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47" name="Line 23"/>
          <p:cNvSpPr>
            <a:spLocks noChangeShapeType="1"/>
          </p:cNvSpPr>
          <p:nvPr/>
        </p:nvSpPr>
        <p:spPr bwMode="auto">
          <a:xfrm>
            <a:off x="6688491" y="492447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48" name="Text Box 24"/>
          <p:cNvSpPr txBox="1">
            <a:spLocks noChangeArrowheads="1"/>
          </p:cNvSpPr>
          <p:nvPr/>
        </p:nvSpPr>
        <p:spPr bwMode="auto">
          <a:xfrm>
            <a:off x="7129054" y="452246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29052" name="AutoShape 28"/>
          <p:cNvSpPr>
            <a:spLocks/>
          </p:cNvSpPr>
          <p:nvPr/>
        </p:nvSpPr>
        <p:spPr bwMode="auto">
          <a:xfrm>
            <a:off x="6445595" y="3698942"/>
            <a:ext cx="77056" cy="477013"/>
          </a:xfrm>
          <a:prstGeom prst="leftBrace">
            <a:avLst>
              <a:gd name="adj1" fmla="val 5760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53" name="AutoShape 29"/>
          <p:cNvSpPr>
            <a:spLocks/>
          </p:cNvSpPr>
          <p:nvPr/>
        </p:nvSpPr>
        <p:spPr bwMode="auto">
          <a:xfrm>
            <a:off x="6445595" y="4297457"/>
            <a:ext cx="77056" cy="477013"/>
          </a:xfrm>
          <a:prstGeom prst="leftBrace">
            <a:avLst>
              <a:gd name="adj1" fmla="val 5760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55" name="Rectangle 31"/>
          <p:cNvSpPr>
            <a:spLocks noChangeArrowheads="1"/>
          </p:cNvSpPr>
          <p:nvPr/>
        </p:nvSpPr>
        <p:spPr bwMode="auto">
          <a:xfrm>
            <a:off x="1979663" y="4528464"/>
            <a:ext cx="1368592" cy="477013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56" name="Rectangle 32"/>
          <p:cNvSpPr>
            <a:spLocks noChangeArrowheads="1"/>
          </p:cNvSpPr>
          <p:nvPr/>
        </p:nvSpPr>
        <p:spPr bwMode="auto">
          <a:xfrm>
            <a:off x="3725163" y="4529965"/>
            <a:ext cx="1368592" cy="477013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29057" name="Text Box 33"/>
          <p:cNvSpPr txBox="1">
            <a:spLocks noChangeArrowheads="1"/>
          </p:cNvSpPr>
          <p:nvPr/>
        </p:nvSpPr>
        <p:spPr bwMode="auto">
          <a:xfrm>
            <a:off x="2358245" y="4189455"/>
            <a:ext cx="68345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CS</a:t>
            </a:r>
          </a:p>
        </p:txBody>
      </p:sp>
      <p:sp>
        <p:nvSpPr>
          <p:cNvPr id="129058" name="Text Box 34"/>
          <p:cNvSpPr txBox="1">
            <a:spLocks noChangeArrowheads="1"/>
          </p:cNvSpPr>
          <p:nvPr/>
        </p:nvSpPr>
        <p:spPr bwMode="auto">
          <a:xfrm>
            <a:off x="4182476" y="4189455"/>
            <a:ext cx="60640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>
                <a:solidFill>
                  <a:schemeClr val="tx1"/>
                </a:solidFill>
                <a:latin typeface="Arial" charset="0"/>
                <a:ea typeface="宋体" charset="-122"/>
              </a:rPr>
              <a:t>IP</a:t>
            </a:r>
          </a:p>
        </p:txBody>
      </p:sp>
      <p:sp>
        <p:nvSpPr>
          <p:cNvPr id="129059" name="Freeform 35"/>
          <p:cNvSpPr>
            <a:spLocks/>
          </p:cNvSpPr>
          <p:nvPr/>
        </p:nvSpPr>
        <p:spPr bwMode="auto">
          <a:xfrm>
            <a:off x="4298062" y="3991449"/>
            <a:ext cx="2020222" cy="1456540"/>
          </a:xfrm>
          <a:custGeom>
            <a:avLst/>
            <a:gdLst>
              <a:gd name="T0" fmla="*/ 2147483647 w 1206"/>
              <a:gd name="T1" fmla="*/ 0 h 971"/>
              <a:gd name="T2" fmla="*/ 2147483647 w 1206"/>
              <a:gd name="T3" fmla="*/ 2147483647 h 971"/>
              <a:gd name="T4" fmla="*/ 2147483647 w 1206"/>
              <a:gd name="T5" fmla="*/ 2147483647 h 971"/>
              <a:gd name="T6" fmla="*/ 2147483647 w 1206"/>
              <a:gd name="T7" fmla="*/ 2147483647 h 971"/>
              <a:gd name="T8" fmla="*/ 2147483647 w 1206"/>
              <a:gd name="T9" fmla="*/ 2147483647 h 971"/>
              <a:gd name="T10" fmla="*/ 2147483647 w 1206"/>
              <a:gd name="T11" fmla="*/ 2147483647 h 971"/>
              <a:gd name="T12" fmla="*/ 2147483647 w 1206"/>
              <a:gd name="T13" fmla="*/ 2147483647 h 971"/>
              <a:gd name="T14" fmla="*/ 2147483647 w 1206"/>
              <a:gd name="T15" fmla="*/ 2147483647 h 971"/>
              <a:gd name="T16" fmla="*/ 2147483647 w 1206"/>
              <a:gd name="T17" fmla="*/ 2147483647 h 971"/>
              <a:gd name="T18" fmla="*/ 2147483647 w 1206"/>
              <a:gd name="T19" fmla="*/ 2147483647 h 971"/>
              <a:gd name="T20" fmla="*/ 2147483647 w 1206"/>
              <a:gd name="T21" fmla="*/ 2147483647 h 971"/>
              <a:gd name="T22" fmla="*/ 2147483647 w 1206"/>
              <a:gd name="T23" fmla="*/ 2147483647 h 971"/>
              <a:gd name="T24" fmla="*/ 2147483647 w 1206"/>
              <a:gd name="T25" fmla="*/ 2147483647 h 971"/>
              <a:gd name="T26" fmla="*/ 2147483647 w 1206"/>
              <a:gd name="T27" fmla="*/ 2147483647 h 971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w 1206"/>
              <a:gd name="T43" fmla="*/ 0 h 971"/>
              <a:gd name="T44" fmla="*/ 1206 w 1206"/>
              <a:gd name="T45" fmla="*/ 971 h 971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T42" t="T43" r="T44" b="T45"/>
            <a:pathLst>
              <a:path w="1206" h="971">
                <a:moveTo>
                  <a:pt x="1206" y="0"/>
                </a:moveTo>
                <a:cubicBezTo>
                  <a:pt x="1101" y="5"/>
                  <a:pt x="1012" y="3"/>
                  <a:pt x="914" y="34"/>
                </a:cubicBezTo>
                <a:cubicBezTo>
                  <a:pt x="858" y="72"/>
                  <a:pt x="840" y="87"/>
                  <a:pt x="802" y="146"/>
                </a:cubicBezTo>
                <a:cubicBezTo>
                  <a:pt x="728" y="260"/>
                  <a:pt x="824" y="158"/>
                  <a:pt x="767" y="215"/>
                </a:cubicBezTo>
                <a:cubicBezTo>
                  <a:pt x="750" y="267"/>
                  <a:pt x="738" y="323"/>
                  <a:pt x="707" y="369"/>
                </a:cubicBezTo>
                <a:cubicBezTo>
                  <a:pt x="685" y="439"/>
                  <a:pt x="710" y="352"/>
                  <a:pt x="690" y="507"/>
                </a:cubicBezTo>
                <a:cubicBezTo>
                  <a:pt x="685" y="544"/>
                  <a:pt x="663" y="578"/>
                  <a:pt x="647" y="610"/>
                </a:cubicBezTo>
                <a:cubicBezTo>
                  <a:pt x="628" y="648"/>
                  <a:pt x="619" y="687"/>
                  <a:pt x="595" y="722"/>
                </a:cubicBezTo>
                <a:cubicBezTo>
                  <a:pt x="575" y="788"/>
                  <a:pt x="531" y="845"/>
                  <a:pt x="492" y="902"/>
                </a:cubicBezTo>
                <a:cubicBezTo>
                  <a:pt x="477" y="924"/>
                  <a:pt x="442" y="942"/>
                  <a:pt x="424" y="954"/>
                </a:cubicBezTo>
                <a:cubicBezTo>
                  <a:pt x="415" y="960"/>
                  <a:pt x="398" y="971"/>
                  <a:pt x="398" y="971"/>
                </a:cubicBezTo>
                <a:cubicBezTo>
                  <a:pt x="245" y="966"/>
                  <a:pt x="208" y="971"/>
                  <a:pt x="97" y="937"/>
                </a:cubicBezTo>
                <a:cubicBezTo>
                  <a:pt x="63" y="915"/>
                  <a:pt x="47" y="887"/>
                  <a:pt x="19" y="859"/>
                </a:cubicBezTo>
                <a:cubicBezTo>
                  <a:pt x="0" y="801"/>
                  <a:pt x="2" y="739"/>
                  <a:pt x="2" y="679"/>
                </a:cubicBezTo>
              </a:path>
            </a:pathLst>
          </a:cu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9060" name="Freeform 36"/>
          <p:cNvSpPr>
            <a:spLocks/>
          </p:cNvSpPr>
          <p:nvPr/>
        </p:nvSpPr>
        <p:spPr bwMode="auto">
          <a:xfrm>
            <a:off x="2515709" y="4529965"/>
            <a:ext cx="3774097" cy="1399537"/>
          </a:xfrm>
          <a:custGeom>
            <a:avLst/>
            <a:gdLst>
              <a:gd name="T0" fmla="*/ 2147483647 w 2253"/>
              <a:gd name="T1" fmla="*/ 0 h 933"/>
              <a:gd name="T2" fmla="*/ 2147483647 w 2253"/>
              <a:gd name="T3" fmla="*/ 2147483647 h 933"/>
              <a:gd name="T4" fmla="*/ 2147483647 w 2253"/>
              <a:gd name="T5" fmla="*/ 2147483647 h 933"/>
              <a:gd name="T6" fmla="*/ 2147483647 w 2253"/>
              <a:gd name="T7" fmla="*/ 2147483647 h 933"/>
              <a:gd name="T8" fmla="*/ 2147483647 w 2253"/>
              <a:gd name="T9" fmla="*/ 2147483647 h 933"/>
              <a:gd name="T10" fmla="*/ 2147483647 w 2253"/>
              <a:gd name="T11" fmla="*/ 2147483647 h 933"/>
              <a:gd name="T12" fmla="*/ 2147483647 w 2253"/>
              <a:gd name="T13" fmla="*/ 2147483647 h 933"/>
              <a:gd name="T14" fmla="*/ 2147483647 w 2253"/>
              <a:gd name="T15" fmla="*/ 2147483647 h 933"/>
              <a:gd name="T16" fmla="*/ 2147483647 w 2253"/>
              <a:gd name="T17" fmla="*/ 2147483647 h 933"/>
              <a:gd name="T18" fmla="*/ 2147483647 w 2253"/>
              <a:gd name="T19" fmla="*/ 2147483647 h 933"/>
              <a:gd name="T20" fmla="*/ 2147483647 w 2253"/>
              <a:gd name="T21" fmla="*/ 2147483647 h 933"/>
              <a:gd name="T22" fmla="*/ 2147483647 w 2253"/>
              <a:gd name="T23" fmla="*/ 2147483647 h 933"/>
              <a:gd name="T24" fmla="*/ 2147483647 w 2253"/>
              <a:gd name="T25" fmla="*/ 2147483647 h 933"/>
              <a:gd name="T26" fmla="*/ 2147483647 w 2253"/>
              <a:gd name="T27" fmla="*/ 2147483647 h 933"/>
              <a:gd name="T28" fmla="*/ 2147483647 w 2253"/>
              <a:gd name="T29" fmla="*/ 2147483647 h 933"/>
              <a:gd name="T30" fmla="*/ 2147483647 w 2253"/>
              <a:gd name="T31" fmla="*/ 2147483647 h 933"/>
              <a:gd name="T32" fmla="*/ 2147483647 w 2253"/>
              <a:gd name="T33" fmla="*/ 2147483647 h 933"/>
              <a:gd name="T34" fmla="*/ 2147483647 w 2253"/>
              <a:gd name="T35" fmla="*/ 2147483647 h 933"/>
              <a:gd name="T36" fmla="*/ 2147483647 w 2253"/>
              <a:gd name="T37" fmla="*/ 2147483647 h 933"/>
              <a:gd name="T38" fmla="*/ 2147483647 w 2253"/>
              <a:gd name="T39" fmla="*/ 2147483647 h 933"/>
              <a:gd name="T40" fmla="*/ 2147483647 w 2253"/>
              <a:gd name="T41" fmla="*/ 2147483647 h 933"/>
              <a:gd name="T42" fmla="*/ 2147483647 w 2253"/>
              <a:gd name="T43" fmla="*/ 2147483647 h 933"/>
              <a:gd name="T44" fmla="*/ 2147483647 w 2253"/>
              <a:gd name="T45" fmla="*/ 2147483647 h 933"/>
              <a:gd name="T46" fmla="*/ 0 w 2253"/>
              <a:gd name="T47" fmla="*/ 2147483647 h 93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w 2253"/>
              <a:gd name="T73" fmla="*/ 0 h 933"/>
              <a:gd name="T74" fmla="*/ 2253 w 2253"/>
              <a:gd name="T75" fmla="*/ 933 h 933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T72" t="T73" r="T74" b="T75"/>
            <a:pathLst>
              <a:path w="2253" h="933">
                <a:moveTo>
                  <a:pt x="2253" y="0"/>
                </a:moveTo>
                <a:cubicBezTo>
                  <a:pt x="2244" y="3"/>
                  <a:pt x="2236" y="8"/>
                  <a:pt x="2227" y="9"/>
                </a:cubicBezTo>
                <a:cubicBezTo>
                  <a:pt x="2196" y="13"/>
                  <a:pt x="2163" y="10"/>
                  <a:pt x="2132" y="17"/>
                </a:cubicBezTo>
                <a:cubicBezTo>
                  <a:pt x="2102" y="23"/>
                  <a:pt x="2064" y="78"/>
                  <a:pt x="2064" y="78"/>
                </a:cubicBezTo>
                <a:cubicBezTo>
                  <a:pt x="2048" y="123"/>
                  <a:pt x="2065" y="85"/>
                  <a:pt x="2038" y="121"/>
                </a:cubicBezTo>
                <a:cubicBezTo>
                  <a:pt x="2026" y="137"/>
                  <a:pt x="2003" y="172"/>
                  <a:pt x="2003" y="172"/>
                </a:cubicBezTo>
                <a:cubicBezTo>
                  <a:pt x="1993" y="206"/>
                  <a:pt x="1968" y="219"/>
                  <a:pt x="1952" y="250"/>
                </a:cubicBezTo>
                <a:cubicBezTo>
                  <a:pt x="1948" y="258"/>
                  <a:pt x="1949" y="268"/>
                  <a:pt x="1943" y="275"/>
                </a:cubicBezTo>
                <a:cubicBezTo>
                  <a:pt x="1936" y="283"/>
                  <a:pt x="1926" y="287"/>
                  <a:pt x="1917" y="293"/>
                </a:cubicBezTo>
                <a:cubicBezTo>
                  <a:pt x="1902" y="339"/>
                  <a:pt x="1875" y="381"/>
                  <a:pt x="1849" y="421"/>
                </a:cubicBezTo>
                <a:cubicBezTo>
                  <a:pt x="1844" y="429"/>
                  <a:pt x="1844" y="439"/>
                  <a:pt x="1840" y="447"/>
                </a:cubicBezTo>
                <a:cubicBezTo>
                  <a:pt x="1817" y="489"/>
                  <a:pt x="1787" y="533"/>
                  <a:pt x="1754" y="568"/>
                </a:cubicBezTo>
                <a:cubicBezTo>
                  <a:pt x="1738" y="612"/>
                  <a:pt x="1751" y="587"/>
                  <a:pt x="1702" y="636"/>
                </a:cubicBezTo>
                <a:cubicBezTo>
                  <a:pt x="1688" y="650"/>
                  <a:pt x="1673" y="665"/>
                  <a:pt x="1659" y="679"/>
                </a:cubicBezTo>
                <a:cubicBezTo>
                  <a:pt x="1652" y="686"/>
                  <a:pt x="1650" y="698"/>
                  <a:pt x="1642" y="705"/>
                </a:cubicBezTo>
                <a:cubicBezTo>
                  <a:pt x="1635" y="711"/>
                  <a:pt x="1624" y="710"/>
                  <a:pt x="1616" y="714"/>
                </a:cubicBezTo>
                <a:cubicBezTo>
                  <a:pt x="1579" y="733"/>
                  <a:pt x="1545" y="752"/>
                  <a:pt x="1505" y="765"/>
                </a:cubicBezTo>
                <a:cubicBezTo>
                  <a:pt x="1092" y="762"/>
                  <a:pt x="636" y="933"/>
                  <a:pt x="267" y="748"/>
                </a:cubicBezTo>
                <a:cubicBezTo>
                  <a:pt x="240" y="734"/>
                  <a:pt x="219" y="723"/>
                  <a:pt x="189" y="714"/>
                </a:cubicBezTo>
                <a:cubicBezTo>
                  <a:pt x="94" y="650"/>
                  <a:pt x="230" y="739"/>
                  <a:pt x="138" y="688"/>
                </a:cubicBezTo>
                <a:cubicBezTo>
                  <a:pt x="120" y="678"/>
                  <a:pt x="86" y="654"/>
                  <a:pt x="86" y="654"/>
                </a:cubicBezTo>
                <a:cubicBezTo>
                  <a:pt x="73" y="611"/>
                  <a:pt x="61" y="590"/>
                  <a:pt x="35" y="550"/>
                </a:cubicBezTo>
                <a:cubicBezTo>
                  <a:pt x="25" y="535"/>
                  <a:pt x="17" y="499"/>
                  <a:pt x="17" y="499"/>
                </a:cubicBezTo>
                <a:cubicBezTo>
                  <a:pt x="13" y="432"/>
                  <a:pt x="0" y="367"/>
                  <a:pt x="0" y="301"/>
                </a:cubicBezTo>
              </a:path>
            </a:pathLst>
          </a:cu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90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90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90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90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90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9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90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290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9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9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290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90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29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9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290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290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9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29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90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290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9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29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290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290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290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290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90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290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90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90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29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29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9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90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29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129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 nodeType="clickPar">
                      <p:stCondLst>
                        <p:cond delay="indefinite"/>
                      </p:stCondLst>
                      <p:childTnLst>
                        <p:par>
                          <p:cTn id="9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29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29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29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29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4" dur="500"/>
                                        <p:tgtEl>
                                          <p:spTgt spid="129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8" dur="1000"/>
                                        <p:tgtEl>
                                          <p:spTgt spid="129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29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29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6" dur="500" fill="hold"/>
                                        <p:tgtEl>
                                          <p:spTgt spid="1290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1290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2" dur="500"/>
                                        <p:tgtEl>
                                          <p:spTgt spid="129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6" dur="1000"/>
                                        <p:tgtEl>
                                          <p:spTgt spid="129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29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290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29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290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028" grpId="0" animBg="1"/>
      <p:bldP spid="129029" grpId="0" animBg="1"/>
      <p:bldP spid="129030" grpId="0" animBg="1"/>
      <p:bldP spid="129031" grpId="0" animBg="1"/>
      <p:bldP spid="129032" grpId="0" animBg="1"/>
      <p:bldP spid="129033" grpId="0"/>
      <p:bldP spid="129034" grpId="0"/>
      <p:bldP spid="129035" grpId="0" animBg="1"/>
      <p:bldP spid="129036" grpId="0" animBg="1"/>
      <p:bldP spid="129037" grpId="0" animBg="1"/>
      <p:bldP spid="129038" grpId="0"/>
      <p:bldP spid="129039" grpId="0" animBg="1"/>
      <p:bldP spid="129040" grpId="0"/>
      <p:bldP spid="129041" grpId="0"/>
      <p:bldP spid="129042" grpId="0"/>
      <p:bldP spid="129043" grpId="0"/>
      <p:bldP spid="129044" grpId="0" animBg="1"/>
      <p:bldP spid="129045" grpId="0"/>
      <p:bldP spid="129046" grpId="0" animBg="1"/>
      <p:bldP spid="129047" grpId="0" animBg="1"/>
      <p:bldP spid="129048" grpId="0"/>
      <p:bldP spid="129052" grpId="0" animBg="1"/>
      <p:bldP spid="129053" grpId="0" animBg="1"/>
      <p:bldP spid="129055" grpId="0" animBg="1"/>
      <p:bldP spid="129056" grpId="0" animBg="1"/>
      <p:bldP spid="129057" grpId="0"/>
      <p:bldP spid="129058" grpId="0"/>
      <p:bldP spid="129059" grpId="0" animBg="1"/>
      <p:bldP spid="129060" grpId="0" animBg="1"/>
    </p:bld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8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088F86F-393A-4CA5-B4F5-5875E41D1FC5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34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 dirty="0">
                <a:latin typeface="+mn-lt"/>
              </a:rPr>
              <a:t>3. </a:t>
            </a:r>
            <a:r>
              <a:rPr lang="zh-CN" altLang="en-US" dirty="0"/>
              <a:t>返回指令</a:t>
            </a:r>
          </a:p>
        </p:txBody>
      </p:sp>
      <p:sp>
        <p:nvSpPr>
          <p:cNvPr id="1300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295871"/>
            <a:ext cx="8201502" cy="2584569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 dirty="0">
                <a:latin typeface="宋体" charset="-122"/>
              </a:rPr>
              <a:t>功能：</a:t>
            </a:r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zh-CN" altLang="en-US" dirty="0">
                <a:latin typeface="宋体" charset="-122"/>
              </a:rPr>
              <a:t>从堆栈中弹出断点地址，返回原程序</a:t>
            </a:r>
          </a:p>
          <a:p>
            <a:pPr eaLnBrk="1" hangingPunct="1"/>
            <a:r>
              <a:rPr lang="zh-CN" altLang="en-US" dirty="0">
                <a:latin typeface="宋体" charset="-122"/>
              </a:rPr>
              <a:t>格式：</a:t>
            </a:r>
            <a:endParaRPr lang="en-US" altLang="zh-CN" dirty="0">
              <a:latin typeface="宋体" charset="-122"/>
            </a:endParaRPr>
          </a:p>
          <a:p>
            <a:pPr lvl="1" eaLnBrk="1" hangingPunct="1">
              <a:spcBef>
                <a:spcPct val="0"/>
              </a:spcBef>
            </a:pPr>
            <a:r>
              <a:rPr lang="en-US" altLang="zh-CN" dirty="0">
                <a:latin typeface="宋体" charset="-122"/>
              </a:rPr>
              <a:t>RET</a:t>
            </a: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296020" y="4117906"/>
            <a:ext cx="6610115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6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华文中宋" pitchFamily="2" charset="-122"/>
              </a:rPr>
              <a:t>子程序的最后一条指令必须是</a:t>
            </a:r>
            <a:r>
              <a:rPr lang="en-US" altLang="zh-CN" sz="26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cs typeface="华文中宋" pitchFamily="2" charset="-122"/>
              </a:rPr>
              <a:t>RET</a:t>
            </a:r>
            <a:endParaRPr lang="zh-CN" altLang="en-US" sz="2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  <a:cs typeface="华文中宋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0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00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00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00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1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E91A02B-1606-430C-8B3C-002DB26D9375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5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四、中断指令</a:t>
            </a:r>
          </a:p>
        </p:txBody>
      </p:sp>
      <p:sp>
        <p:nvSpPr>
          <p:cNvPr id="134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980" y="1295871"/>
            <a:ext cx="6301889" cy="3403592"/>
          </a:xfrm>
        </p:spPr>
        <p:txBody>
          <a:bodyPr/>
          <a:lstStyle/>
          <a:p>
            <a:pPr eaLnBrk="1" hangingPunct="1">
              <a:spcAft>
                <a:spcPct val="20000"/>
              </a:spcAft>
            </a:pPr>
            <a:r>
              <a:rPr lang="zh-CN" altLang="en-US" dirty="0"/>
              <a:t>中断</a:t>
            </a:r>
          </a:p>
          <a:p>
            <a:pPr eaLnBrk="1" hangingPunct="1">
              <a:spcAft>
                <a:spcPct val="20000"/>
              </a:spcAft>
            </a:pPr>
            <a:r>
              <a:rPr lang="zh-CN" altLang="en-US" dirty="0"/>
              <a:t>中断源</a:t>
            </a:r>
          </a:p>
          <a:p>
            <a:pPr eaLnBrk="1" hangingPunct="1">
              <a:spcAft>
                <a:spcPct val="20000"/>
              </a:spcAft>
            </a:pPr>
            <a:r>
              <a:rPr lang="zh-CN" altLang="en-US" dirty="0"/>
              <a:t>中断的类型</a:t>
            </a:r>
          </a:p>
          <a:p>
            <a:pPr eaLnBrk="1" hangingPunct="1">
              <a:spcAft>
                <a:spcPct val="20000"/>
              </a:spcAft>
            </a:pPr>
            <a:r>
              <a:rPr lang="zh-CN" altLang="en-US" dirty="0"/>
              <a:t>中断指令</a:t>
            </a:r>
          </a:p>
          <a:p>
            <a:pPr lvl="1" eaLnBrk="1" hangingPunct="1">
              <a:spcBef>
                <a:spcPct val="0"/>
              </a:spcBef>
              <a:spcAft>
                <a:spcPct val="20000"/>
              </a:spcAft>
            </a:pPr>
            <a:r>
              <a:rPr lang="zh-CN" altLang="en-US" dirty="0"/>
              <a:t>引起</a:t>
            </a:r>
            <a:r>
              <a:rPr lang="en-US" altLang="zh-CN" dirty="0"/>
              <a:t>CPU</a:t>
            </a:r>
            <a:r>
              <a:rPr lang="zh-CN" altLang="en-US" dirty="0"/>
              <a:t>产生一次中断的指令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4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4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4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4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4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490957F-F6F1-47E7-8A55-17B97DB2E0E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179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6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中断与过程调用：</a:t>
            </a:r>
          </a:p>
        </p:txBody>
      </p:sp>
      <p:sp>
        <p:nvSpPr>
          <p:cNvPr id="2201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367879"/>
            <a:ext cx="8586129" cy="3888105"/>
          </a:xfrm>
        </p:spPr>
        <p:txBody>
          <a:bodyPr/>
          <a:lstStyle/>
          <a:p>
            <a:pPr algn="just" eaLnBrk="1" hangingPunct="1"/>
            <a:r>
              <a:rPr lang="zh-CN" altLang="en-US" dirty="0"/>
              <a:t>中断是随机事件或异常事件引起，调用则是事先已在程序中安排好 ；  </a:t>
            </a:r>
          </a:p>
          <a:p>
            <a:pPr algn="just" eaLnBrk="1" hangingPunct="1"/>
            <a:r>
              <a:rPr lang="zh-CN" altLang="en-US" dirty="0"/>
              <a:t>响应中断请求不仅要保护断点地址，还要保护</a:t>
            </a:r>
            <a:r>
              <a:rPr lang="en-US" altLang="zh-CN" dirty="0"/>
              <a:t>   FLAGS</a:t>
            </a:r>
            <a:r>
              <a:rPr lang="zh-CN" altLang="en-US" dirty="0"/>
              <a:t>内容；</a:t>
            </a:r>
          </a:p>
          <a:p>
            <a:pPr algn="just" eaLnBrk="1" hangingPunct="1"/>
            <a:r>
              <a:rPr lang="zh-CN" altLang="en-US" dirty="0"/>
              <a:t>调用指令在指令中直接给出子程序入口地址，中断指令只给出中断向量码，入口地址则在向量码指向的内存单元中。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0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20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20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D680973-E62C-4F6F-9CB0-09C0860F06DF}" type="slidenum">
              <a:rPr lang="zh-CN" altLang="en-US" smtClean="0">
                <a:ea typeface="宋体" charset="-122"/>
              </a:rPr>
              <a:pPr/>
              <a:t>18</a:t>
            </a:fld>
            <a:endParaRPr lang="en-US" altLang="zh-CN">
              <a:ea typeface="宋体" charset="-122"/>
            </a:endParaRPr>
          </a:p>
        </p:txBody>
      </p:sp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隶书"/>
              </a:rPr>
              <a:t>寻址方式</a:t>
            </a:r>
          </a:p>
        </p:txBody>
      </p:sp>
      <p:sp>
        <p:nvSpPr>
          <p:cNvPr id="3225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367879"/>
            <a:ext cx="8201501" cy="4258615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操作数可能的来源或运算结果可能的去处：</a:t>
            </a:r>
          </a:p>
          <a:p>
            <a:pPr lvl="1" eaLnBrk="1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由指令直接给出</a:t>
            </a:r>
          </a:p>
          <a:p>
            <a:pPr lvl="1" eaLnBrk="1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寄存器</a:t>
            </a:r>
          </a:p>
          <a:p>
            <a:pPr lvl="1" eaLnBrk="1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内存单元</a:t>
            </a:r>
          </a:p>
          <a:p>
            <a:pPr eaLnBrk="1" hangingPunct="1">
              <a:spcBef>
                <a:spcPts val="1355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寻找操作数所在地址的方法可以有三种大类型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指令直接给出的方式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存放于寄存器中的寻址方式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存放于存储器中的寻址方式</a:t>
            </a:r>
          </a:p>
        </p:txBody>
      </p:sp>
    </p:spTree>
    <p:extLst>
      <p:ext uri="{BB962C8B-B14F-4D97-AF65-F5344CB8AC3E}">
        <p14:creationId xmlns:p14="http://schemas.microsoft.com/office/powerpoint/2010/main" val="324359757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25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25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225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225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25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225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2256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22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" presetClass="emph" presetSubtype="0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 override="childStyle">
                                        <p:cTn id="43" dur="indefinite"/>
                                        <p:tgtEl>
                                          <p:spTgt spid="322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style.fontFamily</p:attrName>
                                        </p:attrNameLst>
                                      </p:cBhvr>
                                      <p:to>
                                        <p:strVal val="黑体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2256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22BEB3-9739-4F02-B012-5E7D4B7DE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中断向量表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7267CE2-749D-4CC5-9CE8-1EF85C165B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180</a:t>
            </a:fld>
            <a:endParaRPr lang="en-US" altLang="zh-CN"/>
          </a:p>
        </p:txBody>
      </p:sp>
      <p:sp>
        <p:nvSpPr>
          <p:cNvPr id="5" name="灯片编号占位符 1">
            <a:extLst>
              <a:ext uri="{FF2B5EF4-FFF2-40B4-BE49-F238E27FC236}">
                <a16:creationId xmlns:a16="http://schemas.microsoft.com/office/drawing/2014/main" id="{613CADB7-36CB-4C3E-93A3-43CCEDA32311}"/>
              </a:ext>
            </a:extLst>
          </p:cNvPr>
          <p:cNvSpPr txBox="1">
            <a:spLocks/>
          </p:cNvSpPr>
          <p:nvPr/>
        </p:nvSpPr>
        <p:spPr bwMode="auto">
          <a:xfrm>
            <a:off x="8737600" y="6356351"/>
            <a:ext cx="2844800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400" kern="1200">
                <a:solidFill>
                  <a:schemeClr val="tx1"/>
                </a:solidFill>
                <a:latin typeface="Tahoma" pitchFamily="34" charset="0"/>
                <a:ea typeface="宋体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Tahoma" pitchFamily="34" charset="0"/>
                <a:ea typeface="宋体" charset="-122"/>
                <a:cs typeface="+mn-cs"/>
              </a:defRPr>
            </a:lvl9pPr>
          </a:lstStyle>
          <a:p>
            <a:pPr>
              <a:defRPr/>
            </a:pPr>
            <a:fld id="{891184C0-916E-4CCA-8FFE-169A3289BBF6}" type="slidenum">
              <a:rPr lang="zh-CN" altLang="en-US" smtClean="0"/>
              <a:pPr>
                <a:defRPr/>
              </a:pPr>
              <a:t>180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87099B4-4D0E-4791-8A4C-15F248492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6060" y="1367879"/>
            <a:ext cx="6055236" cy="150207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A282F95-4D26-4877-987C-1E9F8EC4D0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20156" y="3096071"/>
            <a:ext cx="4544651" cy="3017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546005"/>
      </p:ext>
    </p:extLst>
  </p:cSld>
  <p:clrMapOvr>
    <a:masterClrMapping/>
  </p:clrMapOvr>
  <p:transition spd="med">
    <p:blinds/>
  </p:transition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601800" y="6006163"/>
            <a:ext cx="2010172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617DAAB-A985-4BCD-95D0-9F86712C050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7155" name="Rectangle 2"/>
          <p:cNvSpPr>
            <a:spLocks noGrp="1" noChangeArrowheads="1"/>
          </p:cNvSpPr>
          <p:nvPr>
            <p:ph type="title"/>
          </p:nvPr>
        </p:nvSpPr>
        <p:spPr>
          <a:xfrm>
            <a:off x="409573" y="143743"/>
            <a:ext cx="8223277" cy="921025"/>
          </a:xfrm>
        </p:spPr>
        <p:txBody>
          <a:bodyPr/>
          <a:lstStyle/>
          <a:p>
            <a:pPr eaLnBrk="1" hangingPunct="1"/>
            <a:r>
              <a:rPr lang="zh-CN" altLang="en-US" sz="3600" dirty="0">
                <a:latin typeface="Tahoma" pitchFamily="34" charset="0"/>
              </a:rPr>
              <a:t>1. </a:t>
            </a:r>
            <a:r>
              <a:rPr lang="zh-CN" altLang="en-US" dirty="0"/>
              <a:t>中断指令</a:t>
            </a:r>
          </a:p>
        </p:txBody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1366" y="1572588"/>
            <a:ext cx="3804250" cy="2382064"/>
          </a:xfrm>
        </p:spPr>
        <p:txBody>
          <a:bodyPr/>
          <a:lstStyle/>
          <a:p>
            <a:pPr eaLnBrk="1" hangingPunct="1"/>
            <a:r>
              <a:rPr lang="zh-CN" altLang="en-US"/>
              <a:t>格式：</a:t>
            </a:r>
            <a:endParaRPr lang="en-US" altLang="zh-CN"/>
          </a:p>
          <a:p>
            <a:pPr lvl="1" eaLnBrk="1" hangingPunct="1">
              <a:spcBef>
                <a:spcPct val="0"/>
              </a:spcBef>
            </a:pPr>
            <a:r>
              <a:rPr lang="en-US" altLang="zh-CN"/>
              <a:t>INT  n</a:t>
            </a:r>
          </a:p>
          <a:p>
            <a:pPr eaLnBrk="1" hangingPunct="1">
              <a:spcAft>
                <a:spcPct val="0"/>
              </a:spcAft>
            </a:pPr>
            <a:r>
              <a:rPr lang="zh-CN" altLang="en-US"/>
              <a:t>说明：</a:t>
            </a:r>
            <a:endParaRPr lang="en-US" altLang="zh-CN"/>
          </a:p>
          <a:p>
            <a:pPr lvl="1" eaLnBrk="1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/>
              <a:t>n</a:t>
            </a:r>
            <a:r>
              <a:rPr lang="en-US" altLang="zh-CN">
                <a:cs typeface="Arial" charset="0"/>
              </a:rPr>
              <a:t>х4</a:t>
            </a:r>
            <a:endParaRPr lang="en-US" altLang="zh-CN">
              <a:solidFill>
                <a:srgbClr val="FF0000"/>
              </a:solidFill>
            </a:endParaRPr>
          </a:p>
        </p:txBody>
      </p:sp>
      <p:sp>
        <p:nvSpPr>
          <p:cNvPr id="131078" name="Rectangle 6"/>
          <p:cNvSpPr>
            <a:spLocks noChangeArrowheads="1"/>
          </p:cNvSpPr>
          <p:nvPr/>
        </p:nvSpPr>
        <p:spPr bwMode="auto">
          <a:xfrm>
            <a:off x="7132908" y="1866237"/>
            <a:ext cx="1690219" cy="3606098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1079" name="Line 7"/>
          <p:cNvSpPr>
            <a:spLocks noChangeShapeType="1"/>
          </p:cNvSpPr>
          <p:nvPr/>
        </p:nvSpPr>
        <p:spPr bwMode="auto">
          <a:xfrm>
            <a:off x="7132907" y="273026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0" name="Line 8"/>
          <p:cNvSpPr>
            <a:spLocks noChangeShapeType="1"/>
          </p:cNvSpPr>
          <p:nvPr/>
        </p:nvSpPr>
        <p:spPr bwMode="auto">
          <a:xfrm>
            <a:off x="7132907" y="309026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1" name="Line 9"/>
          <p:cNvSpPr>
            <a:spLocks noChangeShapeType="1"/>
          </p:cNvSpPr>
          <p:nvPr/>
        </p:nvSpPr>
        <p:spPr bwMode="auto">
          <a:xfrm>
            <a:off x="7132907" y="345027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2" name="Line 10"/>
          <p:cNvSpPr>
            <a:spLocks noChangeShapeType="1"/>
          </p:cNvSpPr>
          <p:nvPr/>
        </p:nvSpPr>
        <p:spPr bwMode="auto">
          <a:xfrm>
            <a:off x="7134582" y="237025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3" name="Line 11"/>
          <p:cNvSpPr>
            <a:spLocks noChangeShapeType="1"/>
          </p:cNvSpPr>
          <p:nvPr/>
        </p:nvSpPr>
        <p:spPr bwMode="auto">
          <a:xfrm>
            <a:off x="7134582" y="381028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4" name="AutoShape 12"/>
          <p:cNvSpPr>
            <a:spLocks noChangeArrowheads="1"/>
          </p:cNvSpPr>
          <p:nvPr/>
        </p:nvSpPr>
        <p:spPr bwMode="auto">
          <a:xfrm>
            <a:off x="3240236" y="1367879"/>
            <a:ext cx="1486068" cy="679518"/>
          </a:xfrm>
          <a:prstGeom prst="wedgeRoundRectCallout">
            <a:avLst>
              <a:gd name="adj1" fmla="val -79310"/>
              <a:gd name="adj2" fmla="val 89194"/>
              <a:gd name="adj3" fmla="val 16667"/>
            </a:avLst>
          </a:prstGeom>
          <a:noFill/>
          <a:ln w="9525" cap="sq">
            <a:solidFill>
              <a:srgbClr val="FF0000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中断类型码</a:t>
            </a:r>
          </a:p>
          <a:p>
            <a:pPr eaLnBrk="1" hangingPunct="1">
              <a:lnSpc>
                <a:spcPct val="100000"/>
              </a:lnSpc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n=0 </a:t>
            </a:r>
            <a:r>
              <a:rPr kumimoji="1" lang="en-US" altLang="zh-CN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  <a:cs typeface="Arial" charset="0"/>
              </a:rPr>
              <a:t>〜</a:t>
            </a:r>
            <a:r>
              <a:rPr kumimoji="1" lang="en-US" altLang="zh-CN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 255</a:t>
            </a:r>
            <a:endParaRPr kumimoji="1" lang="zh-CN" altLang="en-US" sz="18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ea typeface="宋体" charset="-122"/>
            </a:endParaRPr>
          </a:p>
        </p:txBody>
      </p:sp>
      <p:sp>
        <p:nvSpPr>
          <p:cNvPr id="131085" name="Text Box 13"/>
          <p:cNvSpPr txBox="1">
            <a:spLocks noChangeArrowheads="1"/>
          </p:cNvSpPr>
          <p:nvPr/>
        </p:nvSpPr>
        <p:spPr bwMode="auto">
          <a:xfrm>
            <a:off x="5357254" y="2191746"/>
            <a:ext cx="11994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n </a:t>
            </a:r>
            <a:r>
              <a:rPr kumimoji="1" lang="en-US" altLang="zh-CN" sz="24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  <a:cs typeface="Arial" charset="0"/>
              </a:rPr>
              <a:t>х4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  <a:cs typeface="Arial" charset="0"/>
              </a:rPr>
              <a:t> </a:t>
            </a:r>
          </a:p>
        </p:txBody>
      </p:sp>
      <p:sp>
        <p:nvSpPr>
          <p:cNvPr id="131086" name="Line 14"/>
          <p:cNvSpPr>
            <a:spLocks noChangeShapeType="1"/>
          </p:cNvSpPr>
          <p:nvPr/>
        </p:nvSpPr>
        <p:spPr bwMode="auto">
          <a:xfrm flipV="1">
            <a:off x="6328838" y="2478254"/>
            <a:ext cx="683458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87" name="Text Box 15"/>
          <p:cNvSpPr txBox="1">
            <a:spLocks noChangeArrowheads="1"/>
          </p:cNvSpPr>
          <p:nvPr/>
        </p:nvSpPr>
        <p:spPr bwMode="auto">
          <a:xfrm>
            <a:off x="7551692" y="235675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31088" name="Text Box 16"/>
          <p:cNvSpPr txBox="1">
            <a:spLocks noChangeArrowheads="1"/>
          </p:cNvSpPr>
          <p:nvPr/>
        </p:nvSpPr>
        <p:spPr bwMode="auto">
          <a:xfrm>
            <a:off x="7551692" y="271676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31089" name="Text Box 17"/>
          <p:cNvSpPr txBox="1">
            <a:spLocks noChangeArrowheads="1"/>
          </p:cNvSpPr>
          <p:nvPr/>
        </p:nvSpPr>
        <p:spPr bwMode="auto">
          <a:xfrm>
            <a:off x="7551692" y="307677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31090" name="Text Box 18"/>
          <p:cNvSpPr txBox="1">
            <a:spLocks noChangeArrowheads="1"/>
          </p:cNvSpPr>
          <p:nvPr/>
        </p:nvSpPr>
        <p:spPr bwMode="auto">
          <a:xfrm>
            <a:off x="7551692" y="343678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XXH</a:t>
            </a:r>
          </a:p>
        </p:txBody>
      </p:sp>
      <p:sp>
        <p:nvSpPr>
          <p:cNvPr id="131091" name="AutoShape 19"/>
          <p:cNvSpPr>
            <a:spLocks/>
          </p:cNvSpPr>
          <p:nvPr/>
        </p:nvSpPr>
        <p:spPr bwMode="auto">
          <a:xfrm>
            <a:off x="7260218" y="2509755"/>
            <a:ext cx="177566" cy="495013"/>
          </a:xfrm>
          <a:prstGeom prst="leftBrace">
            <a:avLst>
              <a:gd name="adj1" fmla="val 2594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1092" name="AutoShape 20"/>
          <p:cNvSpPr>
            <a:spLocks/>
          </p:cNvSpPr>
          <p:nvPr/>
        </p:nvSpPr>
        <p:spPr bwMode="auto">
          <a:xfrm>
            <a:off x="7260218" y="3231274"/>
            <a:ext cx="177566" cy="466513"/>
          </a:xfrm>
          <a:prstGeom prst="leftBrace">
            <a:avLst>
              <a:gd name="adj1" fmla="val 2445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1095" name="Text Box 23"/>
          <p:cNvSpPr txBox="1">
            <a:spLocks noChangeArrowheads="1"/>
          </p:cNvSpPr>
          <p:nvPr/>
        </p:nvSpPr>
        <p:spPr bwMode="auto">
          <a:xfrm>
            <a:off x="4563236" y="3532783"/>
            <a:ext cx="197499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入口的段地址</a:t>
            </a:r>
            <a:endParaRPr kumimoji="1" lang="en-US" altLang="zh-CN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131096" name="Text Box 24"/>
          <p:cNvSpPr txBox="1">
            <a:spLocks noChangeArrowheads="1"/>
          </p:cNvSpPr>
          <p:nvPr/>
        </p:nvSpPr>
        <p:spPr bwMode="auto">
          <a:xfrm>
            <a:off x="4105923" y="2853264"/>
            <a:ext cx="21609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入口的偏移地址</a:t>
            </a:r>
            <a:endParaRPr kumimoji="1" lang="en-US" altLang="zh-CN" sz="200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</p:txBody>
      </p:sp>
      <p:sp>
        <p:nvSpPr>
          <p:cNvPr id="131098" name="Line 26"/>
          <p:cNvSpPr>
            <a:spLocks noChangeShapeType="1"/>
          </p:cNvSpPr>
          <p:nvPr/>
        </p:nvSpPr>
        <p:spPr bwMode="auto">
          <a:xfrm flipH="1">
            <a:off x="6385793" y="3430782"/>
            <a:ext cx="778941" cy="273007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oval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99" name="Line 27"/>
          <p:cNvSpPr>
            <a:spLocks noChangeShapeType="1"/>
          </p:cNvSpPr>
          <p:nvPr/>
        </p:nvSpPr>
        <p:spPr bwMode="auto">
          <a:xfrm flipH="1">
            <a:off x="6157974" y="2682259"/>
            <a:ext cx="990009" cy="342009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oval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100" name="Text Box 28"/>
          <p:cNvSpPr txBox="1">
            <a:spLocks noChangeArrowheads="1"/>
          </p:cNvSpPr>
          <p:nvPr/>
        </p:nvSpPr>
        <p:spPr bwMode="auto">
          <a:xfrm>
            <a:off x="238445" y="4252252"/>
            <a:ext cx="484707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存放中断子程序入口地址单元的偏移地址</a:t>
            </a:r>
          </a:p>
        </p:txBody>
      </p:sp>
      <p:sp>
        <p:nvSpPr>
          <p:cNvPr id="131101" name="Line 29"/>
          <p:cNvSpPr>
            <a:spLocks noChangeShapeType="1"/>
          </p:cNvSpPr>
          <p:nvPr/>
        </p:nvSpPr>
        <p:spPr bwMode="auto">
          <a:xfrm>
            <a:off x="2157366" y="3703684"/>
            <a:ext cx="146765" cy="544515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109" name="Line 37"/>
          <p:cNvSpPr>
            <a:spLocks noChangeShapeType="1"/>
          </p:cNvSpPr>
          <p:nvPr/>
        </p:nvSpPr>
        <p:spPr bwMode="auto">
          <a:xfrm>
            <a:off x="7134582" y="445230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110" name="Line 38"/>
          <p:cNvSpPr>
            <a:spLocks noChangeShapeType="1"/>
          </p:cNvSpPr>
          <p:nvPr/>
        </p:nvSpPr>
        <p:spPr bwMode="auto">
          <a:xfrm>
            <a:off x="7134582" y="486031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113" name="AutoShape 41"/>
          <p:cNvSpPr>
            <a:spLocks/>
          </p:cNvSpPr>
          <p:nvPr/>
        </p:nvSpPr>
        <p:spPr bwMode="auto">
          <a:xfrm rot="10800000">
            <a:off x="8911909" y="4248301"/>
            <a:ext cx="152437" cy="1020027"/>
          </a:xfrm>
          <a:prstGeom prst="leftBrace">
            <a:avLst>
              <a:gd name="adj1" fmla="val 62271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1114" name="AutoShape 42"/>
          <p:cNvSpPr>
            <a:spLocks/>
          </p:cNvSpPr>
          <p:nvPr/>
        </p:nvSpPr>
        <p:spPr bwMode="auto">
          <a:xfrm rot="10800000">
            <a:off x="8911909" y="2205245"/>
            <a:ext cx="152437" cy="1770048"/>
          </a:xfrm>
          <a:prstGeom prst="leftBrace">
            <a:avLst>
              <a:gd name="adj1" fmla="val 10805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1115" name="Text Box 43"/>
          <p:cNvSpPr txBox="1">
            <a:spLocks noChangeArrowheads="1"/>
          </p:cNvSpPr>
          <p:nvPr/>
        </p:nvSpPr>
        <p:spPr bwMode="auto">
          <a:xfrm>
            <a:off x="9064346" y="4315804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131116" name="Text Box 44"/>
          <p:cNvSpPr txBox="1">
            <a:spLocks noChangeArrowheads="1"/>
          </p:cNvSpPr>
          <p:nvPr/>
        </p:nvSpPr>
        <p:spPr bwMode="auto">
          <a:xfrm>
            <a:off x="9094498" y="2303983"/>
            <a:ext cx="482442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中断向量表</a:t>
            </a:r>
          </a:p>
        </p:txBody>
      </p:sp>
      <p:sp>
        <p:nvSpPr>
          <p:cNvPr id="131117" name="Text Box 45"/>
          <p:cNvSpPr txBox="1">
            <a:spLocks noChangeArrowheads="1"/>
          </p:cNvSpPr>
          <p:nvPr/>
        </p:nvSpPr>
        <p:spPr bwMode="auto">
          <a:xfrm>
            <a:off x="7665602" y="388379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31119" name="Text Box 47"/>
          <p:cNvSpPr txBox="1">
            <a:spLocks noChangeArrowheads="1"/>
          </p:cNvSpPr>
          <p:nvPr/>
        </p:nvSpPr>
        <p:spPr bwMode="auto">
          <a:xfrm>
            <a:off x="647948" y="4824263"/>
            <a:ext cx="5680890" cy="1052596"/>
          </a:xfrm>
          <a:prstGeom prst="rect">
            <a:avLst/>
          </a:prstGeom>
          <a:noFill/>
          <a:ln w="9525">
            <a:solidFill>
              <a:srgbClr val="DFC0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所有中断子程序入口地址（</a:t>
            </a:r>
            <a:r>
              <a:rPr lang="zh-CN" altLang="en-US" sz="2400" b="0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中断向量</a:t>
            </a:r>
            <a:r>
              <a:rPr lang="zh-CN" altLang="en-US" sz="2400" b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琥珀" panose="02010800040101010101" pitchFamily="2" charset="-122"/>
                <a:ea typeface="华文琥珀" panose="02010800040101010101" pitchFamily="2" charset="-122"/>
              </a:rPr>
              <a:t>）都存放于中断向量表</a:t>
            </a:r>
            <a:endParaRPr lang="en-US" altLang="zh-CN" sz="2400" b="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琥珀" panose="02010800040101010101" pitchFamily="2" charset="-122"/>
              <a:ea typeface="华文琥珀" panose="02010800040101010101" pitchFamily="2" charset="-122"/>
            </a:endParaRPr>
          </a:p>
        </p:txBody>
      </p:sp>
      <p:sp>
        <p:nvSpPr>
          <p:cNvPr id="131120" name="Text Box 48"/>
          <p:cNvSpPr txBox="1">
            <a:spLocks noChangeArrowheads="1"/>
          </p:cNvSpPr>
          <p:nvPr/>
        </p:nvSpPr>
        <p:spPr bwMode="auto">
          <a:xfrm>
            <a:off x="7695755" y="4972822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1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13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1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1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13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1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31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1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1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31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3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1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1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1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31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1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31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1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31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10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310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10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31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1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31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31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31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31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31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31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31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31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31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3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31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3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31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31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31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31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31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31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31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31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131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3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3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 nodeType="clickPar">
                      <p:stCondLst>
                        <p:cond delay="indefinite"/>
                      </p:stCondLst>
                      <p:childTnLst>
                        <p:par>
                          <p:cTn id="1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8" dur="500"/>
                                        <p:tgtEl>
                                          <p:spTgt spid="13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2" dur="500"/>
                                        <p:tgtEl>
                                          <p:spTgt spid="131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13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 nodeType="clickPar">
                      <p:stCondLst>
                        <p:cond delay="indefinite"/>
                      </p:stCondLst>
                      <p:childTnLst>
                        <p:par>
                          <p:cTn id="1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1" dur="500"/>
                                        <p:tgtEl>
                                          <p:spTgt spid="13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5" dur="500"/>
                                        <p:tgtEl>
                                          <p:spTgt spid="13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9" dur="500"/>
                                        <p:tgtEl>
                                          <p:spTgt spid="13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078" grpId="0" animBg="1"/>
      <p:bldP spid="131079" grpId="0" animBg="1"/>
      <p:bldP spid="131080" grpId="0" animBg="1"/>
      <p:bldP spid="131081" grpId="0" animBg="1"/>
      <p:bldP spid="131082" grpId="0" animBg="1"/>
      <p:bldP spid="131083" grpId="0" animBg="1"/>
      <p:bldP spid="131084" grpId="0" animBg="1"/>
      <p:bldP spid="131085" grpId="0"/>
      <p:bldP spid="131086" grpId="0" animBg="1"/>
      <p:bldP spid="131087" grpId="0"/>
      <p:bldP spid="131088" grpId="0"/>
      <p:bldP spid="131089" grpId="0"/>
      <p:bldP spid="131090" grpId="0"/>
      <p:bldP spid="131091" grpId="0" animBg="1"/>
      <p:bldP spid="131092" grpId="0" animBg="1"/>
      <p:bldP spid="131095" grpId="0"/>
      <p:bldP spid="131096" grpId="0"/>
      <p:bldP spid="131098" grpId="0" animBg="1"/>
      <p:bldP spid="131099" grpId="0" animBg="1"/>
      <p:bldP spid="131100" grpId="0"/>
      <p:bldP spid="131101" grpId="0" animBg="1"/>
      <p:bldP spid="131109" grpId="0" animBg="1"/>
      <p:bldP spid="131110" grpId="0" animBg="1"/>
      <p:bldP spid="131113" grpId="0" animBg="1"/>
      <p:bldP spid="131114" grpId="0" animBg="1"/>
      <p:bldP spid="131115" grpId="0"/>
      <p:bldP spid="131116" grpId="0"/>
      <p:bldP spid="131117" grpId="0"/>
      <p:bldP spid="131119" grpId="0" animBg="1"/>
      <p:bldP spid="131120" grpId="0"/>
    </p:bld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3E6983-6D27-458C-8EFF-4DC66D51F6E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817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中断指令的执行过程</a:t>
            </a:r>
          </a:p>
        </p:txBody>
      </p:sp>
      <p:sp>
        <p:nvSpPr>
          <p:cNvPr id="135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06144" y="1389225"/>
            <a:ext cx="7978708" cy="4083110"/>
          </a:xfrm>
        </p:spPr>
        <p:txBody>
          <a:bodyPr/>
          <a:lstStyle/>
          <a:p>
            <a:pPr marL="514350" indent="-514350" eaLnBrk="1" hangingPunct="1">
              <a:spcAft>
                <a:spcPct val="10000"/>
              </a:spcAft>
              <a:buClr>
                <a:srgbClr val="FF0000"/>
              </a:buClr>
              <a:buSzPct val="95000"/>
              <a:buFont typeface="隶书" pitchFamily="49" charset="-122"/>
              <a:buAutoNum type="circleNumDbPlain"/>
            </a:pPr>
            <a:r>
              <a:rPr lang="zh-CN" altLang="en-US" sz="2600" dirty="0"/>
              <a:t>将</a:t>
            </a:r>
            <a:r>
              <a:rPr lang="en-US" altLang="zh-CN" sz="2600" dirty="0"/>
              <a:t>FLAGS</a:t>
            </a:r>
            <a:r>
              <a:rPr lang="zh-CN" altLang="en-US" sz="2600" dirty="0"/>
              <a:t>压入堆栈；</a:t>
            </a:r>
          </a:p>
          <a:p>
            <a:pPr marL="514350" indent="-514350" eaLnBrk="1" hangingPunct="1">
              <a:spcAft>
                <a:spcPct val="10000"/>
              </a:spcAft>
              <a:buClr>
                <a:srgbClr val="FF0000"/>
              </a:buClr>
              <a:buSzPct val="95000"/>
              <a:buFont typeface="隶书" pitchFamily="49" charset="-122"/>
              <a:buAutoNum type="circleNumDbPlain"/>
            </a:pPr>
            <a:r>
              <a:rPr lang="zh-CN" altLang="en-US" sz="2600" dirty="0"/>
              <a:t>将</a:t>
            </a:r>
            <a:r>
              <a:rPr lang="en-US" altLang="zh-CN" sz="2600" dirty="0"/>
              <a:t>INT</a:t>
            </a:r>
            <a:r>
              <a:rPr lang="zh-CN" altLang="en-US" sz="2600" dirty="0"/>
              <a:t>指令的下一条指令的</a:t>
            </a:r>
            <a:r>
              <a:rPr lang="en-US" altLang="zh-CN" sz="2600" dirty="0"/>
              <a:t>CS、IP</a:t>
            </a:r>
            <a:r>
              <a:rPr lang="zh-CN" altLang="en-US" sz="2600" dirty="0"/>
              <a:t>压栈；</a:t>
            </a:r>
          </a:p>
          <a:p>
            <a:pPr marL="514350" indent="-514350" eaLnBrk="1" hangingPunct="1">
              <a:spcAft>
                <a:spcPct val="10000"/>
              </a:spcAft>
              <a:buClr>
                <a:srgbClr val="FF0000"/>
              </a:buClr>
              <a:buSzPct val="95000"/>
              <a:buFont typeface="隶书" pitchFamily="49" charset="-122"/>
              <a:buAutoNum type="circleNumDbPlain"/>
            </a:pPr>
            <a:r>
              <a:rPr lang="zh-CN" altLang="en-US" sz="2600" dirty="0"/>
              <a:t>由</a:t>
            </a:r>
            <a:r>
              <a:rPr lang="en-US" altLang="zh-CN" sz="2600" dirty="0"/>
              <a:t>n</a:t>
            </a:r>
            <a:r>
              <a:rPr lang="en-US" altLang="zh-CN" sz="2600" dirty="0">
                <a:cs typeface="Tahoma" pitchFamily="34" charset="0"/>
              </a:rPr>
              <a:t>×4</a:t>
            </a:r>
            <a:r>
              <a:rPr lang="zh-CN" altLang="en-US" sz="2600" dirty="0">
                <a:cs typeface="Tahoma" pitchFamily="34" charset="0"/>
              </a:rPr>
              <a:t>得到存放</a:t>
            </a:r>
            <a:r>
              <a:rPr lang="zh-CN" altLang="en-US" sz="2600" dirty="0"/>
              <a:t>中断向量的地址；</a:t>
            </a:r>
          </a:p>
          <a:p>
            <a:pPr marL="514350" indent="-514350" eaLnBrk="1" hangingPunct="1">
              <a:spcAft>
                <a:spcPct val="10000"/>
              </a:spcAft>
              <a:buClr>
                <a:srgbClr val="FF0000"/>
              </a:buClr>
              <a:buSzPct val="95000"/>
              <a:buFont typeface="隶书" pitchFamily="49" charset="-122"/>
              <a:buAutoNum type="circleNumDbPlain"/>
            </a:pPr>
            <a:r>
              <a:rPr lang="zh-CN" altLang="en-US" sz="2600" dirty="0"/>
              <a:t>将中断向量（中断服务程序入口地址）送</a:t>
            </a:r>
            <a:r>
              <a:rPr lang="en-US" altLang="zh-CN" sz="2600" dirty="0"/>
              <a:t>CS</a:t>
            </a:r>
            <a:r>
              <a:rPr lang="zh-CN" altLang="en-US" sz="2600" dirty="0"/>
              <a:t>和</a:t>
            </a:r>
            <a:r>
              <a:rPr lang="en-US" altLang="zh-CN" sz="2600" dirty="0"/>
              <a:t>IP</a:t>
            </a:r>
            <a:r>
              <a:rPr lang="zh-CN" altLang="en-US" sz="2600" dirty="0"/>
              <a:t>寄存器；</a:t>
            </a:r>
          </a:p>
          <a:p>
            <a:pPr marL="514350" indent="-514350" eaLnBrk="1" hangingPunct="1">
              <a:spcAft>
                <a:spcPct val="10000"/>
              </a:spcAft>
              <a:buClr>
                <a:srgbClr val="FF0000"/>
              </a:buClr>
              <a:buSzPct val="95000"/>
              <a:buFont typeface="隶书" pitchFamily="49" charset="-122"/>
              <a:buAutoNum type="circleNumDbPlain"/>
            </a:pPr>
            <a:r>
              <a:rPr lang="zh-CN" altLang="en-US" sz="2600" dirty="0"/>
              <a:t>转入中断服务程序。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5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5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5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5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5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5929201-FBE7-4DC7-A57F-B933D2D58D3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792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中断指令的执行过程</a:t>
            </a:r>
          </a:p>
        </p:txBody>
      </p:sp>
      <p:sp>
        <p:nvSpPr>
          <p:cNvPr id="221188" name="Rectangle 4"/>
          <p:cNvSpPr>
            <a:spLocks noChangeArrowheads="1"/>
          </p:cNvSpPr>
          <p:nvPr/>
        </p:nvSpPr>
        <p:spPr bwMode="auto">
          <a:xfrm>
            <a:off x="7055442" y="1715899"/>
            <a:ext cx="1690219" cy="3810103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189" name="Line 5"/>
          <p:cNvSpPr>
            <a:spLocks noChangeShapeType="1"/>
          </p:cNvSpPr>
          <p:nvPr/>
        </p:nvSpPr>
        <p:spPr bwMode="auto">
          <a:xfrm>
            <a:off x="7055441" y="2579922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0" name="Line 6"/>
          <p:cNvSpPr>
            <a:spLocks noChangeShapeType="1"/>
          </p:cNvSpPr>
          <p:nvPr/>
        </p:nvSpPr>
        <p:spPr bwMode="auto">
          <a:xfrm>
            <a:off x="7055441" y="2939932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1" name="Line 7"/>
          <p:cNvSpPr>
            <a:spLocks noChangeShapeType="1"/>
          </p:cNvSpPr>
          <p:nvPr/>
        </p:nvSpPr>
        <p:spPr bwMode="auto">
          <a:xfrm>
            <a:off x="7055441" y="329994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2" name="Line 8"/>
          <p:cNvSpPr>
            <a:spLocks noChangeShapeType="1"/>
          </p:cNvSpPr>
          <p:nvPr/>
        </p:nvSpPr>
        <p:spPr bwMode="auto">
          <a:xfrm>
            <a:off x="7057116" y="2219912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3" name="Line 9"/>
          <p:cNvSpPr>
            <a:spLocks noChangeShapeType="1"/>
          </p:cNvSpPr>
          <p:nvPr/>
        </p:nvSpPr>
        <p:spPr bwMode="auto">
          <a:xfrm>
            <a:off x="7057116" y="365995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4" name="Text Box 10"/>
          <p:cNvSpPr txBox="1">
            <a:spLocks noChangeArrowheads="1"/>
          </p:cNvSpPr>
          <p:nvPr/>
        </p:nvSpPr>
        <p:spPr bwMode="auto">
          <a:xfrm>
            <a:off x="5279788" y="2041409"/>
            <a:ext cx="119940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n</a:t>
            </a: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×</a:t>
            </a:r>
            <a:r>
              <a:rPr kumimoji="1" lang="en-US" altLang="zh-CN" sz="2400">
                <a:solidFill>
                  <a:schemeClr val="tx1"/>
                </a:solidFill>
                <a:latin typeface="Arial" charset="0"/>
                <a:ea typeface="宋体" charset="-122"/>
                <a:cs typeface="Arial" charset="0"/>
              </a:rPr>
              <a:t>4</a:t>
            </a:r>
            <a:r>
              <a:rPr kumimoji="1" lang="en-US" altLang="zh-CN">
                <a:solidFill>
                  <a:schemeClr val="tx1"/>
                </a:solidFill>
                <a:latin typeface="Arial" charset="0"/>
                <a:ea typeface="宋体" charset="-122"/>
                <a:cs typeface="Arial" charset="0"/>
              </a:rPr>
              <a:t> </a:t>
            </a:r>
          </a:p>
        </p:txBody>
      </p:sp>
      <p:sp>
        <p:nvSpPr>
          <p:cNvPr id="221195" name="Line 11"/>
          <p:cNvSpPr>
            <a:spLocks noChangeShapeType="1"/>
          </p:cNvSpPr>
          <p:nvPr/>
        </p:nvSpPr>
        <p:spPr bwMode="auto">
          <a:xfrm flipV="1">
            <a:off x="6251372" y="2327915"/>
            <a:ext cx="68345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196" name="Text Box 12"/>
          <p:cNvSpPr txBox="1">
            <a:spLocks noChangeArrowheads="1"/>
          </p:cNvSpPr>
          <p:nvPr/>
        </p:nvSpPr>
        <p:spPr bwMode="auto">
          <a:xfrm>
            <a:off x="7474226" y="220641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22H</a:t>
            </a:r>
          </a:p>
        </p:txBody>
      </p:sp>
      <p:sp>
        <p:nvSpPr>
          <p:cNvPr id="221197" name="Text Box 13"/>
          <p:cNvSpPr txBox="1">
            <a:spLocks noChangeArrowheads="1"/>
          </p:cNvSpPr>
          <p:nvPr/>
        </p:nvSpPr>
        <p:spPr bwMode="auto">
          <a:xfrm>
            <a:off x="7474226" y="2566422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11H</a:t>
            </a:r>
          </a:p>
        </p:txBody>
      </p:sp>
      <p:sp>
        <p:nvSpPr>
          <p:cNvPr id="221198" name="Text Box 14"/>
          <p:cNvSpPr txBox="1">
            <a:spLocks noChangeArrowheads="1"/>
          </p:cNvSpPr>
          <p:nvPr/>
        </p:nvSpPr>
        <p:spPr bwMode="auto">
          <a:xfrm>
            <a:off x="7474226" y="2926433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00H</a:t>
            </a:r>
          </a:p>
        </p:txBody>
      </p:sp>
      <p:sp>
        <p:nvSpPr>
          <p:cNvPr id="221199" name="Text Box 15"/>
          <p:cNvSpPr txBox="1">
            <a:spLocks noChangeArrowheads="1"/>
          </p:cNvSpPr>
          <p:nvPr/>
        </p:nvSpPr>
        <p:spPr bwMode="auto">
          <a:xfrm>
            <a:off x="7474226" y="3286442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67H</a:t>
            </a:r>
          </a:p>
        </p:txBody>
      </p:sp>
      <p:sp>
        <p:nvSpPr>
          <p:cNvPr id="221200" name="AutoShape 16"/>
          <p:cNvSpPr>
            <a:spLocks/>
          </p:cNvSpPr>
          <p:nvPr/>
        </p:nvSpPr>
        <p:spPr bwMode="auto">
          <a:xfrm>
            <a:off x="7182752" y="2359418"/>
            <a:ext cx="177566" cy="495013"/>
          </a:xfrm>
          <a:prstGeom prst="leftBrace">
            <a:avLst>
              <a:gd name="adj1" fmla="val 2594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01" name="AutoShape 17"/>
          <p:cNvSpPr>
            <a:spLocks/>
          </p:cNvSpPr>
          <p:nvPr/>
        </p:nvSpPr>
        <p:spPr bwMode="auto">
          <a:xfrm>
            <a:off x="7182752" y="3080937"/>
            <a:ext cx="177566" cy="466513"/>
          </a:xfrm>
          <a:prstGeom prst="leftBrace">
            <a:avLst>
              <a:gd name="adj1" fmla="val 2445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02" name="Text Box 18"/>
          <p:cNvSpPr txBox="1">
            <a:spLocks noChangeArrowheads="1"/>
          </p:cNvSpPr>
          <p:nvPr/>
        </p:nvSpPr>
        <p:spPr bwMode="auto">
          <a:xfrm>
            <a:off x="5472428" y="2464420"/>
            <a:ext cx="53102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IP</a:t>
            </a:r>
          </a:p>
        </p:txBody>
      </p:sp>
      <p:sp>
        <p:nvSpPr>
          <p:cNvPr id="221203" name="Text Box 19"/>
          <p:cNvSpPr txBox="1">
            <a:spLocks noChangeArrowheads="1"/>
          </p:cNvSpPr>
          <p:nvPr/>
        </p:nvSpPr>
        <p:spPr bwMode="auto">
          <a:xfrm>
            <a:off x="5378622" y="3416946"/>
            <a:ext cx="6080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CS</a:t>
            </a:r>
          </a:p>
        </p:txBody>
      </p:sp>
      <p:sp>
        <p:nvSpPr>
          <p:cNvPr id="221204" name="Rectangle 20"/>
          <p:cNvSpPr>
            <a:spLocks noChangeArrowheads="1"/>
          </p:cNvSpPr>
          <p:nvPr/>
        </p:nvSpPr>
        <p:spPr bwMode="auto">
          <a:xfrm>
            <a:off x="5169230" y="2803430"/>
            <a:ext cx="1063716" cy="409511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05" name="Rectangle 21"/>
          <p:cNvSpPr>
            <a:spLocks noChangeArrowheads="1"/>
          </p:cNvSpPr>
          <p:nvPr/>
        </p:nvSpPr>
        <p:spPr bwMode="auto">
          <a:xfrm>
            <a:off x="5165879" y="3755954"/>
            <a:ext cx="1063716" cy="409512"/>
          </a:xfrm>
          <a:prstGeom prst="rect">
            <a:avLst/>
          </a:prstGeom>
          <a:noFill/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08" name="Line 24"/>
          <p:cNvSpPr>
            <a:spLocks noChangeShapeType="1"/>
          </p:cNvSpPr>
          <p:nvPr/>
        </p:nvSpPr>
        <p:spPr bwMode="auto">
          <a:xfrm>
            <a:off x="7057116" y="430196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09" name="Line 25"/>
          <p:cNvSpPr>
            <a:spLocks noChangeShapeType="1"/>
          </p:cNvSpPr>
          <p:nvPr/>
        </p:nvSpPr>
        <p:spPr bwMode="auto">
          <a:xfrm>
            <a:off x="7057116" y="470998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10" name="Text Box 26"/>
          <p:cNvSpPr txBox="1">
            <a:spLocks noChangeArrowheads="1"/>
          </p:cNvSpPr>
          <p:nvPr/>
        </p:nvSpPr>
        <p:spPr bwMode="auto">
          <a:xfrm>
            <a:off x="5884515" y="4369471"/>
            <a:ext cx="118432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68122H</a:t>
            </a:r>
          </a:p>
        </p:txBody>
      </p:sp>
      <p:sp>
        <p:nvSpPr>
          <p:cNvPr id="221211" name="Text Box 27"/>
          <p:cNvSpPr txBox="1">
            <a:spLocks noChangeArrowheads="1"/>
          </p:cNvSpPr>
          <p:nvPr/>
        </p:nvSpPr>
        <p:spPr bwMode="auto">
          <a:xfrm>
            <a:off x="7467525" y="430647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MOV</a:t>
            </a:r>
          </a:p>
        </p:txBody>
      </p:sp>
      <p:sp>
        <p:nvSpPr>
          <p:cNvPr id="221212" name="AutoShape 28"/>
          <p:cNvSpPr>
            <a:spLocks/>
          </p:cNvSpPr>
          <p:nvPr/>
        </p:nvSpPr>
        <p:spPr bwMode="auto">
          <a:xfrm rot="10800000">
            <a:off x="8834443" y="4097964"/>
            <a:ext cx="152437" cy="1291536"/>
          </a:xfrm>
          <a:prstGeom prst="leftBrace">
            <a:avLst>
              <a:gd name="adj1" fmla="val 78846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13" name="AutoShape 29"/>
          <p:cNvSpPr>
            <a:spLocks/>
          </p:cNvSpPr>
          <p:nvPr/>
        </p:nvSpPr>
        <p:spPr bwMode="auto">
          <a:xfrm rot="10800000">
            <a:off x="8834443" y="2054909"/>
            <a:ext cx="152437" cy="1770048"/>
          </a:xfrm>
          <a:prstGeom prst="leftBrace">
            <a:avLst>
              <a:gd name="adj1" fmla="val 10805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14" name="Text Box 30"/>
          <p:cNvSpPr txBox="1">
            <a:spLocks noChangeArrowheads="1"/>
          </p:cNvSpPr>
          <p:nvPr/>
        </p:nvSpPr>
        <p:spPr bwMode="auto">
          <a:xfrm>
            <a:off x="8986880" y="4300470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221215" name="Text Box 31"/>
          <p:cNvSpPr txBox="1">
            <a:spLocks noChangeArrowheads="1"/>
          </p:cNvSpPr>
          <p:nvPr/>
        </p:nvSpPr>
        <p:spPr bwMode="auto">
          <a:xfrm>
            <a:off x="9017032" y="2159967"/>
            <a:ext cx="482442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中断向量表</a:t>
            </a:r>
          </a:p>
        </p:txBody>
      </p:sp>
      <p:sp>
        <p:nvSpPr>
          <p:cNvPr id="221216" name="Text Box 32"/>
          <p:cNvSpPr txBox="1">
            <a:spLocks noChangeArrowheads="1"/>
          </p:cNvSpPr>
          <p:nvPr/>
        </p:nvSpPr>
        <p:spPr bwMode="auto">
          <a:xfrm>
            <a:off x="7588136" y="3733455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21217" name="Line 33"/>
          <p:cNvSpPr>
            <a:spLocks noChangeShapeType="1"/>
          </p:cNvSpPr>
          <p:nvPr/>
        </p:nvSpPr>
        <p:spPr bwMode="auto">
          <a:xfrm>
            <a:off x="7057116" y="511799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18" name="Rectangle 34"/>
          <p:cNvSpPr>
            <a:spLocks noChangeArrowheads="1"/>
          </p:cNvSpPr>
          <p:nvPr/>
        </p:nvSpPr>
        <p:spPr bwMode="auto">
          <a:xfrm>
            <a:off x="1199141" y="1511895"/>
            <a:ext cx="1690219" cy="408161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19" name="Line 35"/>
          <p:cNvSpPr>
            <a:spLocks noChangeShapeType="1"/>
          </p:cNvSpPr>
          <p:nvPr/>
        </p:nvSpPr>
        <p:spPr bwMode="auto">
          <a:xfrm>
            <a:off x="1199140" y="237591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20" name="Line 36"/>
          <p:cNvSpPr>
            <a:spLocks noChangeShapeType="1"/>
          </p:cNvSpPr>
          <p:nvPr/>
        </p:nvSpPr>
        <p:spPr bwMode="auto">
          <a:xfrm>
            <a:off x="1199140" y="273592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21" name="Line 37"/>
          <p:cNvSpPr>
            <a:spLocks noChangeShapeType="1"/>
          </p:cNvSpPr>
          <p:nvPr/>
        </p:nvSpPr>
        <p:spPr bwMode="auto">
          <a:xfrm>
            <a:off x="1199140" y="3095936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22" name="Line 38"/>
          <p:cNvSpPr>
            <a:spLocks noChangeShapeType="1"/>
          </p:cNvSpPr>
          <p:nvPr/>
        </p:nvSpPr>
        <p:spPr bwMode="auto">
          <a:xfrm>
            <a:off x="1200816" y="201590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23" name="Line 39"/>
          <p:cNvSpPr>
            <a:spLocks noChangeShapeType="1"/>
          </p:cNvSpPr>
          <p:nvPr/>
        </p:nvSpPr>
        <p:spPr bwMode="auto">
          <a:xfrm>
            <a:off x="1200816" y="3455946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30" name="Line 46"/>
          <p:cNvSpPr>
            <a:spLocks noChangeShapeType="1"/>
          </p:cNvSpPr>
          <p:nvPr/>
        </p:nvSpPr>
        <p:spPr bwMode="auto">
          <a:xfrm>
            <a:off x="1200816" y="3826456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31" name="Line 47"/>
          <p:cNvSpPr>
            <a:spLocks noChangeShapeType="1"/>
          </p:cNvSpPr>
          <p:nvPr/>
        </p:nvSpPr>
        <p:spPr bwMode="auto">
          <a:xfrm>
            <a:off x="1200816" y="423446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34" name="AutoShape 50"/>
          <p:cNvSpPr>
            <a:spLocks/>
          </p:cNvSpPr>
          <p:nvPr/>
        </p:nvSpPr>
        <p:spPr bwMode="auto">
          <a:xfrm>
            <a:off x="894263" y="1850904"/>
            <a:ext cx="172539" cy="3334590"/>
          </a:xfrm>
          <a:prstGeom prst="leftBrace">
            <a:avLst>
              <a:gd name="adj1" fmla="val 179855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221236" name="Text Box 52"/>
          <p:cNvSpPr txBox="1">
            <a:spLocks noChangeArrowheads="1"/>
          </p:cNvSpPr>
          <p:nvPr/>
        </p:nvSpPr>
        <p:spPr bwMode="auto">
          <a:xfrm>
            <a:off x="431924" y="3076436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堆栈段</a:t>
            </a:r>
          </a:p>
        </p:txBody>
      </p:sp>
      <p:sp>
        <p:nvSpPr>
          <p:cNvPr id="221238" name="Line 54"/>
          <p:cNvSpPr>
            <a:spLocks noChangeShapeType="1"/>
          </p:cNvSpPr>
          <p:nvPr/>
        </p:nvSpPr>
        <p:spPr bwMode="auto">
          <a:xfrm>
            <a:off x="1200816" y="464247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39" name="Text Box 55"/>
          <p:cNvSpPr txBox="1">
            <a:spLocks noChangeArrowheads="1"/>
          </p:cNvSpPr>
          <p:nvPr/>
        </p:nvSpPr>
        <p:spPr bwMode="auto">
          <a:xfrm>
            <a:off x="3725256" y="4642479"/>
            <a:ext cx="60807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221240" name="Text Box 56"/>
          <p:cNvSpPr txBox="1">
            <a:spLocks noChangeArrowheads="1"/>
          </p:cNvSpPr>
          <p:nvPr/>
        </p:nvSpPr>
        <p:spPr bwMode="auto">
          <a:xfrm>
            <a:off x="1440359" y="4238968"/>
            <a:ext cx="12781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FLAGS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221241" name="Text Box 57"/>
          <p:cNvSpPr txBox="1">
            <a:spLocks noChangeArrowheads="1"/>
          </p:cNvSpPr>
          <p:nvPr/>
        </p:nvSpPr>
        <p:spPr bwMode="auto">
          <a:xfrm>
            <a:off x="1426958" y="3824956"/>
            <a:ext cx="127813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FLAGS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221242" name="Text Box 58"/>
          <p:cNvSpPr txBox="1">
            <a:spLocks noChangeArrowheads="1"/>
          </p:cNvSpPr>
          <p:nvPr/>
        </p:nvSpPr>
        <p:spPr bwMode="auto">
          <a:xfrm>
            <a:off x="1684931" y="272992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IP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221243" name="Text Box 59"/>
          <p:cNvSpPr txBox="1">
            <a:spLocks noChangeArrowheads="1"/>
          </p:cNvSpPr>
          <p:nvPr/>
        </p:nvSpPr>
        <p:spPr bwMode="auto">
          <a:xfrm>
            <a:off x="1654778" y="308993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221244" name="Text Box 60"/>
          <p:cNvSpPr txBox="1">
            <a:spLocks noChangeArrowheads="1"/>
          </p:cNvSpPr>
          <p:nvPr/>
        </p:nvSpPr>
        <p:spPr bwMode="auto">
          <a:xfrm>
            <a:off x="1654778" y="3449946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221245" name="Text Box 61"/>
          <p:cNvSpPr txBox="1">
            <a:spLocks noChangeArrowheads="1"/>
          </p:cNvSpPr>
          <p:nvPr/>
        </p:nvSpPr>
        <p:spPr bwMode="auto">
          <a:xfrm>
            <a:off x="1684931" y="236091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IP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221246" name="Line 62"/>
          <p:cNvSpPr>
            <a:spLocks noChangeShapeType="1"/>
          </p:cNvSpPr>
          <p:nvPr/>
        </p:nvSpPr>
        <p:spPr bwMode="auto">
          <a:xfrm flipH="1">
            <a:off x="2966415" y="4846484"/>
            <a:ext cx="758840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49" name="Line 65"/>
          <p:cNvSpPr>
            <a:spLocks noChangeShapeType="1"/>
          </p:cNvSpPr>
          <p:nvPr/>
        </p:nvSpPr>
        <p:spPr bwMode="auto">
          <a:xfrm>
            <a:off x="1202490" y="504898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50" name="Text Box 66"/>
          <p:cNvSpPr txBox="1">
            <a:spLocks noChangeArrowheads="1"/>
          </p:cNvSpPr>
          <p:nvPr/>
        </p:nvSpPr>
        <p:spPr bwMode="auto">
          <a:xfrm>
            <a:off x="1750261" y="5093991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221251" name="Text Box 67"/>
          <p:cNvSpPr txBox="1">
            <a:spLocks noChangeArrowheads="1"/>
          </p:cNvSpPr>
          <p:nvPr/>
        </p:nvSpPr>
        <p:spPr bwMode="auto">
          <a:xfrm>
            <a:off x="3723581" y="3824956"/>
            <a:ext cx="6080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221252" name="Line 68"/>
          <p:cNvSpPr>
            <a:spLocks noChangeShapeType="1"/>
          </p:cNvSpPr>
          <p:nvPr/>
        </p:nvSpPr>
        <p:spPr bwMode="auto">
          <a:xfrm flipH="1">
            <a:off x="2964742" y="4028961"/>
            <a:ext cx="75883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55" name="Text Box 71"/>
          <p:cNvSpPr txBox="1">
            <a:spLocks noChangeArrowheads="1"/>
          </p:cNvSpPr>
          <p:nvPr/>
        </p:nvSpPr>
        <p:spPr bwMode="auto">
          <a:xfrm>
            <a:off x="3800638" y="2329416"/>
            <a:ext cx="6080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221256" name="Line 72"/>
          <p:cNvSpPr>
            <a:spLocks noChangeShapeType="1"/>
          </p:cNvSpPr>
          <p:nvPr/>
        </p:nvSpPr>
        <p:spPr bwMode="auto">
          <a:xfrm flipH="1">
            <a:off x="3041798" y="2533421"/>
            <a:ext cx="75883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57" name="Text Box 73"/>
          <p:cNvSpPr txBox="1">
            <a:spLocks noChangeArrowheads="1"/>
          </p:cNvSpPr>
          <p:nvPr/>
        </p:nvSpPr>
        <p:spPr bwMode="auto">
          <a:xfrm>
            <a:off x="3783886" y="3083936"/>
            <a:ext cx="60807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</a:t>
            </a:r>
          </a:p>
        </p:txBody>
      </p:sp>
      <p:sp>
        <p:nvSpPr>
          <p:cNvPr id="221258" name="Line 74"/>
          <p:cNvSpPr>
            <a:spLocks noChangeShapeType="1"/>
          </p:cNvSpPr>
          <p:nvPr/>
        </p:nvSpPr>
        <p:spPr bwMode="auto">
          <a:xfrm flipH="1">
            <a:off x="3025047" y="3287941"/>
            <a:ext cx="75883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59" name="Line 75"/>
          <p:cNvSpPr>
            <a:spLocks noChangeShapeType="1"/>
          </p:cNvSpPr>
          <p:nvPr/>
        </p:nvSpPr>
        <p:spPr bwMode="auto">
          <a:xfrm flipH="1">
            <a:off x="6232946" y="2599424"/>
            <a:ext cx="988334" cy="408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21260" name="Line 76"/>
          <p:cNvSpPr>
            <a:spLocks noChangeShapeType="1"/>
          </p:cNvSpPr>
          <p:nvPr/>
        </p:nvSpPr>
        <p:spPr bwMode="auto">
          <a:xfrm flipH="1">
            <a:off x="6232944" y="3293942"/>
            <a:ext cx="973259" cy="598517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" name="线形标注 1 1"/>
          <p:cNvSpPr/>
          <p:nvPr/>
        </p:nvSpPr>
        <p:spPr bwMode="auto">
          <a:xfrm>
            <a:off x="3816300" y="5090991"/>
            <a:ext cx="1990068" cy="502514"/>
          </a:xfrm>
          <a:prstGeom prst="borderCallout1">
            <a:avLst>
              <a:gd name="adj1" fmla="val 18750"/>
              <a:gd name="adj2" fmla="val -8333"/>
              <a:gd name="adj3" fmla="val -119669"/>
              <a:gd name="adj4" fmla="val -60018"/>
            </a:avLst>
          </a:prstGeom>
          <a:noFill/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lIns="92075" tIns="46038" rIns="92075" bIns="46038" anchor="ctr"/>
          <a:lstStyle/>
          <a:p>
            <a:pPr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当前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FLAGS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的值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1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1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1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1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1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1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21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21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1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1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1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21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1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1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21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21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1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21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21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21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12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12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21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21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21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2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21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21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221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21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1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1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21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21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 nodeType="clickPar">
                      <p:stCondLst>
                        <p:cond delay="indefinite"/>
                      </p:stCondLst>
                      <p:childTnLst>
                        <p:par>
                          <p:cTn id="10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/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/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1000" fill="hold"/>
                                        <p:tgtEl>
                                          <p:spTgt spid="221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1000" fill="hold"/>
                                        <p:tgtEl>
                                          <p:spTgt spid="221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2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750" fill="hold"/>
                                        <p:tgtEl>
                                          <p:spTgt spid="221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6" dur="750" fill="hold"/>
                                        <p:tgtEl>
                                          <p:spTgt spid="221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 nodeType="clickPar">
                      <p:stCondLst>
                        <p:cond delay="indefinite"/>
                      </p:stCondLst>
                      <p:childTnLst>
                        <p:par>
                          <p:cTn id="1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221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221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5" dur="500" fill="hold"/>
                                        <p:tgtEl>
                                          <p:spTgt spid="221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221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8" dur="500"/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/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42" dur="500"/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/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1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 fill="hold"/>
                                        <p:tgtEl>
                                          <p:spTgt spid="22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750" fill="hold"/>
                                        <p:tgtEl>
                                          <p:spTgt spid="221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15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750" fill="hold"/>
                                        <p:tgtEl>
                                          <p:spTgt spid="221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750" fill="hold"/>
                                        <p:tgtEl>
                                          <p:spTgt spid="221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 nodeType="clickPar">
                      <p:stCondLst>
                        <p:cond delay="indefinite"/>
                      </p:stCondLst>
                      <p:childTnLst>
                        <p:par>
                          <p:cTn id="1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221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221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221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 fill="hold"/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221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221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0" dur="500" fill="hold"/>
                                        <p:tgtEl>
                                          <p:spTgt spid="221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221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221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 fill="hold"/>
                                        <p:tgtEl>
                                          <p:spTgt spid="221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221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 fill="hold"/>
                                        <p:tgtEl>
                                          <p:spTgt spid="221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2" dur="500" fill="hold"/>
                                        <p:tgtEl>
                                          <p:spTgt spid="221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 fill="hold"/>
                                        <p:tgtEl>
                                          <p:spTgt spid="221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6" dur="500" fill="hold"/>
                                        <p:tgtEl>
                                          <p:spTgt spid="221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 fill="hold"/>
                                        <p:tgtEl>
                                          <p:spTgt spid="22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0" dur="500" fill="hold"/>
                                        <p:tgtEl>
                                          <p:spTgt spid="22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 fill="hold"/>
                                        <p:tgtEl>
                                          <p:spTgt spid="221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4" dur="500" fill="hold"/>
                                        <p:tgtEl>
                                          <p:spTgt spid="221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 fill="hold"/>
                                        <p:tgtEl>
                                          <p:spTgt spid="221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8" dur="500" fill="hold"/>
                                        <p:tgtEl>
                                          <p:spTgt spid="22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221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221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3" fill="hold" nodeType="clickPar">
                      <p:stCondLst>
                        <p:cond delay="indefinite"/>
                      </p:stCondLst>
                      <p:childTnLst>
                        <p:par>
                          <p:cTn id="2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7" dur="500"/>
                                        <p:tgtEl>
                                          <p:spTgt spid="221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1" dur="500"/>
                                        <p:tgtEl>
                                          <p:spTgt spid="221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 nodeType="clickPar">
                      <p:stCondLst>
                        <p:cond delay="indefinite"/>
                      </p:stCondLst>
                      <p:childTnLst>
                        <p:par>
                          <p:cTn id="2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6" dur="500"/>
                                        <p:tgtEl>
                                          <p:spTgt spid="221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0" dur="500"/>
                                        <p:tgtEl>
                                          <p:spTgt spid="221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4" dur="500"/>
                                        <p:tgtEl>
                                          <p:spTgt spid="221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8" dur="500"/>
                                        <p:tgtEl>
                                          <p:spTgt spid="221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 nodeType="clickPar">
                      <p:stCondLst>
                        <p:cond delay="indefinite"/>
                      </p:stCondLst>
                      <p:childTnLst>
                        <p:par>
                          <p:cTn id="2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3" dur="500"/>
                                        <p:tgtEl>
                                          <p:spTgt spid="221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4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7" dur="500"/>
                                        <p:tgtEl>
                                          <p:spTgt spid="221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8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0" dur="500"/>
                                        <p:tgtEl>
                                          <p:spTgt spid="221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1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53" dur="500"/>
                                        <p:tgtEl>
                                          <p:spTgt spid="221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4" fill="hold" nodeType="clickPar">
                      <p:stCondLst>
                        <p:cond delay="indefinite"/>
                      </p:stCondLst>
                      <p:childTnLst>
                        <p:par>
                          <p:cTn id="2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8" dur="500"/>
                                        <p:tgtEl>
                                          <p:spTgt spid="221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62" dur="500"/>
                                        <p:tgtEl>
                                          <p:spTgt spid="221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5" dur="500"/>
                                        <p:tgtEl>
                                          <p:spTgt spid="22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8" dur="500"/>
                                        <p:tgtEl>
                                          <p:spTgt spid="221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9" fill="hold" nodeType="clickPar">
                      <p:stCondLst>
                        <p:cond delay="indefinite"/>
                      </p:stCondLst>
                      <p:childTnLst>
                        <p:par>
                          <p:cTn id="27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3" dur="500" fill="hold"/>
                                        <p:tgtEl>
                                          <p:spTgt spid="221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4" dur="500" fill="hold"/>
                                        <p:tgtEl>
                                          <p:spTgt spid="221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8" dur="500"/>
                                        <p:tgtEl>
                                          <p:spTgt spid="22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1188" grpId="0" animBg="1"/>
      <p:bldP spid="221189" grpId="0" animBg="1"/>
      <p:bldP spid="221190" grpId="0" animBg="1"/>
      <p:bldP spid="221191" grpId="0" animBg="1"/>
      <p:bldP spid="221192" grpId="0" animBg="1"/>
      <p:bldP spid="221193" grpId="0" animBg="1"/>
      <p:bldP spid="221194" grpId="0"/>
      <p:bldP spid="221195" grpId="0" animBg="1"/>
      <p:bldP spid="221196" grpId="0"/>
      <p:bldP spid="221197" grpId="0"/>
      <p:bldP spid="221198" grpId="0"/>
      <p:bldP spid="221199" grpId="0"/>
      <p:bldP spid="221200" grpId="0" animBg="1"/>
      <p:bldP spid="221201" grpId="0" animBg="1"/>
      <p:bldP spid="221202" grpId="0"/>
      <p:bldP spid="221203" grpId="0"/>
      <p:bldP spid="221204" grpId="0" animBg="1"/>
      <p:bldP spid="221205" grpId="0" animBg="1"/>
      <p:bldP spid="221208" grpId="0" animBg="1"/>
      <p:bldP spid="221209" grpId="0" animBg="1"/>
      <p:bldP spid="221210" grpId="0"/>
      <p:bldP spid="221211" grpId="0"/>
      <p:bldP spid="221212" grpId="0" animBg="1"/>
      <p:bldP spid="221213" grpId="0" animBg="1"/>
      <p:bldP spid="221214" grpId="0"/>
      <p:bldP spid="221215" grpId="0"/>
      <p:bldP spid="221216" grpId="0"/>
      <p:bldP spid="221217" grpId="0" animBg="1"/>
      <p:bldP spid="221218" grpId="0" animBg="1"/>
      <p:bldP spid="221219" grpId="0" animBg="1"/>
      <p:bldP spid="221220" grpId="0" animBg="1"/>
      <p:bldP spid="221221" grpId="0" animBg="1"/>
      <p:bldP spid="221222" grpId="0" animBg="1"/>
      <p:bldP spid="221223" grpId="0" animBg="1"/>
      <p:bldP spid="221230" grpId="0" animBg="1"/>
      <p:bldP spid="221231" grpId="0" animBg="1"/>
      <p:bldP spid="221234" grpId="0" animBg="1"/>
      <p:bldP spid="221236" grpId="0"/>
      <p:bldP spid="221238" grpId="0" animBg="1"/>
      <p:bldP spid="221239" grpId="0"/>
      <p:bldP spid="221239" grpId="1"/>
      <p:bldP spid="221240" grpId="0"/>
      <p:bldP spid="221241" grpId="0"/>
      <p:bldP spid="221242" grpId="0"/>
      <p:bldP spid="221243" grpId="0"/>
      <p:bldP spid="221244" grpId="0"/>
      <p:bldP spid="221245" grpId="0"/>
      <p:bldP spid="221246" grpId="0" animBg="1"/>
      <p:bldP spid="221246" grpId="1" animBg="1"/>
      <p:bldP spid="221249" grpId="0" animBg="1"/>
      <p:bldP spid="221250" grpId="0"/>
      <p:bldP spid="221251" grpId="0"/>
      <p:bldP spid="221251" grpId="1"/>
      <p:bldP spid="221252" grpId="0" animBg="1"/>
      <p:bldP spid="221252" grpId="1" animBg="1"/>
      <p:bldP spid="221255" grpId="0"/>
      <p:bldP spid="221256" grpId="0" animBg="1"/>
      <p:bldP spid="221257" grpId="0"/>
      <p:bldP spid="221257" grpId="1"/>
      <p:bldP spid="221258" grpId="0" animBg="1"/>
      <p:bldP spid="221258" grpId="1" animBg="1"/>
      <p:bldP spid="221259" grpId="0" animBg="1"/>
      <p:bldP spid="221260" grpId="0" animBg="1"/>
      <p:bldP spid="2" grpId="0" animBg="1"/>
    </p:bld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EC7E3AF-E3A2-44B4-9217-42D49AFCDB2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80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中断指令例</a:t>
            </a:r>
          </a:p>
        </p:txBody>
      </p:sp>
      <p:sp>
        <p:nvSpPr>
          <p:cNvPr id="136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3932" y="1504381"/>
            <a:ext cx="4407302" cy="3810103"/>
          </a:xfrm>
        </p:spPr>
        <p:txBody>
          <a:bodyPr/>
          <a:lstStyle/>
          <a:p>
            <a:pPr eaLnBrk="1" hangingPunct="1">
              <a:spcAft>
                <a:spcPct val="45000"/>
              </a:spcAft>
              <a:buFont typeface="Wingdings" pitchFamily="2" charset="2"/>
              <a:buNone/>
            </a:pPr>
            <a:r>
              <a:rPr lang="zh-CN" altLang="en-US" sz="2400" u="sng" dirty="0">
                <a:latin typeface="Times New Roman" pitchFamily="18" charset="0"/>
              </a:rPr>
              <a:t>执行程序段：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000" dirty="0">
                <a:latin typeface="Times New Roman" pitchFamily="18" charset="0"/>
              </a:rPr>
              <a:t> </a:t>
            </a:r>
            <a:r>
              <a:rPr lang="en-US" altLang="zh-CN" sz="2400" dirty="0">
                <a:latin typeface="Times New Roman" pitchFamily="18" charset="0"/>
              </a:rPr>
              <a:t>CS       IP               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imes New Roman" pitchFamily="18" charset="0"/>
              </a:rPr>
              <a:t>                          </a:t>
            </a:r>
            <a:r>
              <a:rPr lang="en-US" altLang="zh-CN" sz="2400" dirty="0">
                <a:solidFill>
                  <a:schemeClr val="tx1"/>
                </a:solidFill>
                <a:latin typeface="宋体" charset="-122"/>
              </a:rPr>
              <a:t>┇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latin typeface="Times New Roman" pitchFamily="18" charset="0"/>
              </a:rPr>
              <a:t>6200H:010DH  MOV  SP</a:t>
            </a:r>
            <a:r>
              <a:rPr lang="zh-CN" altLang="en-US" sz="2000" dirty="0">
                <a:solidFill>
                  <a:schemeClr val="tx1"/>
                </a:solidFill>
                <a:latin typeface="Times New Roman" pitchFamily="18" charset="0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Times New Roman" pitchFamily="18" charset="0"/>
              </a:rPr>
              <a:t>1200H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latin typeface="Times New Roman" pitchFamily="18" charset="0"/>
              </a:rPr>
              <a:t>6200H:0110H   INT  21H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000" dirty="0">
                <a:solidFill>
                  <a:schemeClr val="tx1"/>
                </a:solidFill>
                <a:latin typeface="Times New Roman" pitchFamily="18" charset="0"/>
              </a:rPr>
              <a:t>6200H:0112H   MOV  AX</a:t>
            </a:r>
            <a:r>
              <a:rPr lang="zh-CN" altLang="en-US" sz="2000" dirty="0">
                <a:solidFill>
                  <a:schemeClr val="tx1"/>
                </a:solidFill>
                <a:latin typeface="Times New Roman" pitchFamily="18" charset="0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Times New Roman" pitchFamily="18" charset="0"/>
              </a:rPr>
              <a:t>BX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 sz="2400" dirty="0">
                <a:latin typeface="Times New Roman" pitchFamily="18" charset="0"/>
              </a:rPr>
              <a:t>                          </a:t>
            </a:r>
            <a:r>
              <a:rPr lang="en-US" altLang="zh-CN" sz="2400" dirty="0">
                <a:solidFill>
                  <a:schemeClr val="tx1"/>
                </a:solidFill>
                <a:latin typeface="宋体" charset="-122"/>
              </a:rPr>
              <a:t>┇</a:t>
            </a:r>
          </a:p>
        </p:txBody>
      </p:sp>
      <p:sp>
        <p:nvSpPr>
          <p:cNvPr id="136214" name="Rectangle 22"/>
          <p:cNvSpPr>
            <a:spLocks noChangeArrowheads="1"/>
          </p:cNvSpPr>
          <p:nvPr/>
        </p:nvSpPr>
        <p:spPr bwMode="auto">
          <a:xfrm>
            <a:off x="7018567" y="2065398"/>
            <a:ext cx="1690219" cy="3384091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6215" name="Line 23"/>
          <p:cNvSpPr>
            <a:spLocks noChangeShapeType="1"/>
          </p:cNvSpPr>
          <p:nvPr/>
        </p:nvSpPr>
        <p:spPr bwMode="auto">
          <a:xfrm>
            <a:off x="7018566" y="294292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6" name="Line 24"/>
          <p:cNvSpPr>
            <a:spLocks noChangeShapeType="1"/>
          </p:cNvSpPr>
          <p:nvPr/>
        </p:nvSpPr>
        <p:spPr bwMode="auto">
          <a:xfrm>
            <a:off x="7018566" y="330293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7" name="Line 25"/>
          <p:cNvSpPr>
            <a:spLocks noChangeShapeType="1"/>
          </p:cNvSpPr>
          <p:nvPr/>
        </p:nvSpPr>
        <p:spPr bwMode="auto">
          <a:xfrm>
            <a:off x="7018566" y="366294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8" name="Line 26"/>
          <p:cNvSpPr>
            <a:spLocks noChangeShapeType="1"/>
          </p:cNvSpPr>
          <p:nvPr/>
        </p:nvSpPr>
        <p:spPr bwMode="auto">
          <a:xfrm>
            <a:off x="7020239" y="2582911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19" name="Line 27"/>
          <p:cNvSpPr>
            <a:spLocks noChangeShapeType="1"/>
          </p:cNvSpPr>
          <p:nvPr/>
        </p:nvSpPr>
        <p:spPr bwMode="auto">
          <a:xfrm>
            <a:off x="7020239" y="402295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20" name="Line 28"/>
          <p:cNvSpPr>
            <a:spLocks noChangeShapeType="1"/>
          </p:cNvSpPr>
          <p:nvPr/>
        </p:nvSpPr>
        <p:spPr bwMode="auto">
          <a:xfrm>
            <a:off x="6343482" y="4913974"/>
            <a:ext cx="56954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21" name="Text Box 29"/>
          <p:cNvSpPr txBox="1">
            <a:spLocks noChangeArrowheads="1"/>
          </p:cNvSpPr>
          <p:nvPr/>
        </p:nvSpPr>
        <p:spPr bwMode="auto">
          <a:xfrm>
            <a:off x="7497656" y="256941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12H</a:t>
            </a:r>
            <a:endParaRPr kumimoji="1" lang="en-US" altLang="zh-CN" sz="1600">
              <a:solidFill>
                <a:schemeClr val="bg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36222" name="Text Box 30"/>
          <p:cNvSpPr txBox="1">
            <a:spLocks noChangeArrowheads="1"/>
          </p:cNvSpPr>
          <p:nvPr/>
        </p:nvSpPr>
        <p:spPr bwMode="auto">
          <a:xfrm>
            <a:off x="7467504" y="292942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01H</a:t>
            </a:r>
            <a:endParaRPr kumimoji="1" lang="en-US" altLang="zh-CN" sz="1600">
              <a:solidFill>
                <a:schemeClr val="bg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36223" name="Text Box 31"/>
          <p:cNvSpPr txBox="1">
            <a:spLocks noChangeArrowheads="1"/>
          </p:cNvSpPr>
          <p:nvPr/>
        </p:nvSpPr>
        <p:spPr bwMode="auto">
          <a:xfrm>
            <a:off x="7437350" y="328943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00H</a:t>
            </a:r>
            <a:endParaRPr kumimoji="1" lang="en-US" altLang="zh-CN" sz="1600">
              <a:solidFill>
                <a:schemeClr val="bg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36224" name="Text Box 32"/>
          <p:cNvSpPr txBox="1">
            <a:spLocks noChangeArrowheads="1"/>
          </p:cNvSpPr>
          <p:nvPr/>
        </p:nvSpPr>
        <p:spPr bwMode="auto">
          <a:xfrm>
            <a:off x="7437350" y="3649440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62H</a:t>
            </a:r>
            <a:endParaRPr kumimoji="1" lang="en-US" altLang="zh-CN" sz="1600">
              <a:solidFill>
                <a:schemeClr val="bg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36228" name="Text Box 36"/>
          <p:cNvSpPr txBox="1">
            <a:spLocks noChangeArrowheads="1"/>
          </p:cNvSpPr>
          <p:nvPr/>
        </p:nvSpPr>
        <p:spPr bwMode="auto">
          <a:xfrm>
            <a:off x="4949763" y="4706969"/>
            <a:ext cx="149757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SP=1200H</a:t>
            </a:r>
            <a:endParaRPr kumimoji="1" lang="en-US" altLang="zh-CN" sz="2000">
              <a:solidFill>
                <a:schemeClr val="tx1"/>
              </a:solidFill>
              <a:latin typeface="Arial" charset="0"/>
              <a:ea typeface="宋体" charset="-122"/>
              <a:cs typeface="Arial" charset="0"/>
            </a:endParaRPr>
          </a:p>
        </p:txBody>
      </p:sp>
      <p:sp>
        <p:nvSpPr>
          <p:cNvPr id="136229" name="Line 37"/>
          <p:cNvSpPr>
            <a:spLocks noChangeShapeType="1"/>
          </p:cNvSpPr>
          <p:nvPr/>
        </p:nvSpPr>
        <p:spPr bwMode="auto">
          <a:xfrm>
            <a:off x="7020239" y="512998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30" name="Rectangle 38"/>
          <p:cNvSpPr>
            <a:spLocks noChangeArrowheads="1"/>
          </p:cNvSpPr>
          <p:nvPr/>
        </p:nvSpPr>
        <p:spPr bwMode="auto">
          <a:xfrm>
            <a:off x="7020239" y="4742969"/>
            <a:ext cx="1688544" cy="360010"/>
          </a:xfrm>
          <a:prstGeom prst="rect">
            <a:avLst/>
          </a:prstGeom>
          <a:solidFill>
            <a:srgbClr val="C0C0C0"/>
          </a:solidFill>
          <a:ln w="25400" cap="sq">
            <a:solidFill>
              <a:srgbClr val="C0C0C0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6231" name="Line 39"/>
          <p:cNvSpPr>
            <a:spLocks noChangeShapeType="1"/>
          </p:cNvSpPr>
          <p:nvPr/>
        </p:nvSpPr>
        <p:spPr bwMode="auto">
          <a:xfrm>
            <a:off x="7020239" y="402295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32" name="Line 40"/>
          <p:cNvSpPr>
            <a:spLocks noChangeShapeType="1"/>
          </p:cNvSpPr>
          <p:nvPr/>
        </p:nvSpPr>
        <p:spPr bwMode="auto">
          <a:xfrm>
            <a:off x="7020239" y="5129980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33" name="Line 41"/>
          <p:cNvSpPr>
            <a:spLocks noChangeShapeType="1"/>
          </p:cNvSpPr>
          <p:nvPr/>
        </p:nvSpPr>
        <p:spPr bwMode="auto">
          <a:xfrm>
            <a:off x="7020239" y="436945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34" name="Line 42"/>
          <p:cNvSpPr>
            <a:spLocks noChangeShapeType="1"/>
          </p:cNvSpPr>
          <p:nvPr/>
        </p:nvSpPr>
        <p:spPr bwMode="auto">
          <a:xfrm>
            <a:off x="7020239" y="4729469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35" name="Text Box 43"/>
          <p:cNvSpPr txBox="1">
            <a:spLocks noChangeArrowheads="1"/>
          </p:cNvSpPr>
          <p:nvPr/>
        </p:nvSpPr>
        <p:spPr bwMode="auto">
          <a:xfrm>
            <a:off x="7145876" y="4009450"/>
            <a:ext cx="1527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FLAGS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L</a:t>
            </a:r>
          </a:p>
        </p:txBody>
      </p:sp>
      <p:sp>
        <p:nvSpPr>
          <p:cNvPr id="136236" name="Text Box 44"/>
          <p:cNvSpPr txBox="1">
            <a:spLocks noChangeArrowheads="1"/>
          </p:cNvSpPr>
          <p:nvPr/>
        </p:nvSpPr>
        <p:spPr bwMode="auto">
          <a:xfrm>
            <a:off x="7130799" y="4337959"/>
            <a:ext cx="15344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FLAGS</a:t>
            </a:r>
            <a:r>
              <a:rPr kumimoji="1" lang="en-US" altLang="zh-CN" sz="16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136239" name="Line 47"/>
          <p:cNvSpPr>
            <a:spLocks noChangeShapeType="1"/>
          </p:cNvSpPr>
          <p:nvPr/>
        </p:nvSpPr>
        <p:spPr bwMode="auto">
          <a:xfrm>
            <a:off x="6392061" y="2785416"/>
            <a:ext cx="56954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6240" name="Text Box 48"/>
          <p:cNvSpPr txBox="1">
            <a:spLocks noChangeArrowheads="1"/>
          </p:cNvSpPr>
          <p:nvPr/>
        </p:nvSpPr>
        <p:spPr bwMode="auto">
          <a:xfrm>
            <a:off x="4911235" y="2569411"/>
            <a:ext cx="1527731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SP=11FAH</a:t>
            </a:r>
            <a:endParaRPr kumimoji="1" lang="zh-CN" altLang="en-US" sz="2000">
              <a:solidFill>
                <a:schemeClr val="tx1"/>
              </a:solidFill>
              <a:latin typeface="Times New Roman" pitchFamily="18" charset="0"/>
              <a:ea typeface="宋体" charset="-122"/>
            </a:endParaRPr>
          </a:p>
        </p:txBody>
      </p:sp>
      <p:sp>
        <p:nvSpPr>
          <p:cNvPr id="136242" name="AutoShape 50"/>
          <p:cNvSpPr>
            <a:spLocks noChangeArrowheads="1"/>
          </p:cNvSpPr>
          <p:nvPr/>
        </p:nvSpPr>
        <p:spPr bwMode="auto">
          <a:xfrm>
            <a:off x="4209349" y="1367879"/>
            <a:ext cx="2040324" cy="784520"/>
          </a:xfrm>
          <a:prstGeom prst="cloudCallout">
            <a:avLst>
              <a:gd name="adj1" fmla="val 15199"/>
              <a:gd name="adj2" fmla="val 107718"/>
            </a:avLst>
          </a:prstGeom>
          <a:solidFill>
            <a:srgbClr val="993300"/>
          </a:solidFill>
          <a:ln w="25400" cap="sq">
            <a:solidFill>
              <a:srgbClr val="993300"/>
            </a:solidFill>
            <a:round/>
            <a:headEnd type="none" w="sm" len="sm"/>
            <a:tailEnd type="none" w="lg" len="lg"/>
          </a:ln>
        </p:spPr>
        <p:txBody>
          <a:bodyPr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华文中宋" pitchFamily="2" charset="-122"/>
                <a:ea typeface="华文中宋" pitchFamily="2" charset="-122"/>
              </a:rPr>
              <a:t>执行</a:t>
            </a:r>
            <a:r>
              <a:rPr kumimoji="1" lang="en-US" altLang="zh-CN" sz="1800">
                <a:solidFill>
                  <a:schemeClr val="bg1"/>
                </a:solidFill>
                <a:latin typeface="华文中宋" pitchFamily="2" charset="-122"/>
                <a:ea typeface="华文中宋" pitchFamily="2" charset="-122"/>
              </a:rPr>
              <a:t>INT</a:t>
            </a:r>
            <a:r>
              <a:rPr kumimoji="1" lang="zh-CN" altLang="en-US" sz="1800">
                <a:solidFill>
                  <a:schemeClr val="bg1"/>
                </a:solidFill>
                <a:latin typeface="华文中宋" pitchFamily="2" charset="-122"/>
                <a:ea typeface="华文中宋" pitchFamily="2" charset="-122"/>
              </a:rPr>
              <a:t>指令后</a:t>
            </a:r>
          </a:p>
        </p:txBody>
      </p:sp>
      <p:sp>
        <p:nvSpPr>
          <p:cNvPr id="136247" name="AutoShape 55"/>
          <p:cNvSpPr>
            <a:spLocks/>
          </p:cNvSpPr>
          <p:nvPr/>
        </p:nvSpPr>
        <p:spPr bwMode="auto">
          <a:xfrm rot="10800000">
            <a:off x="8864573" y="2795917"/>
            <a:ext cx="209392" cy="2041555"/>
          </a:xfrm>
          <a:prstGeom prst="leftBrace">
            <a:avLst>
              <a:gd name="adj1" fmla="val 9073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6248" name="Text Box 56"/>
          <p:cNvSpPr txBox="1">
            <a:spLocks noChangeArrowheads="1"/>
          </p:cNvSpPr>
          <p:nvPr/>
        </p:nvSpPr>
        <p:spPr bwMode="auto">
          <a:xfrm>
            <a:off x="9062239" y="3358431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30" name="Line 28"/>
          <p:cNvSpPr>
            <a:spLocks noChangeShapeType="1"/>
          </p:cNvSpPr>
          <p:nvPr/>
        </p:nvSpPr>
        <p:spPr bwMode="auto">
          <a:xfrm>
            <a:off x="6368610" y="4193955"/>
            <a:ext cx="56954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1" name="Text Box 36"/>
          <p:cNvSpPr txBox="1">
            <a:spLocks noChangeArrowheads="1"/>
          </p:cNvSpPr>
          <p:nvPr/>
        </p:nvSpPr>
        <p:spPr bwMode="auto">
          <a:xfrm>
            <a:off x="4911234" y="3986950"/>
            <a:ext cx="156123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SP=11FEH</a:t>
            </a:r>
            <a:endParaRPr kumimoji="1" lang="en-US" altLang="zh-CN" sz="2000">
              <a:solidFill>
                <a:schemeClr val="tx1"/>
              </a:solidFill>
              <a:latin typeface="Arial" charset="0"/>
              <a:ea typeface="宋体" charset="-122"/>
              <a:cs typeface="Arial" charset="0"/>
            </a:endParaRPr>
          </a:p>
        </p:txBody>
      </p:sp>
      <p:sp>
        <p:nvSpPr>
          <p:cNvPr id="32" name="Line 28"/>
          <p:cNvSpPr>
            <a:spLocks noChangeShapeType="1"/>
          </p:cNvSpPr>
          <p:nvPr/>
        </p:nvSpPr>
        <p:spPr bwMode="auto">
          <a:xfrm>
            <a:off x="6376985" y="3494935"/>
            <a:ext cx="56954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3" name="Text Box 36"/>
          <p:cNvSpPr txBox="1">
            <a:spLocks noChangeArrowheads="1"/>
          </p:cNvSpPr>
          <p:nvPr/>
        </p:nvSpPr>
        <p:spPr bwMode="auto">
          <a:xfrm>
            <a:off x="4911235" y="3287931"/>
            <a:ext cx="156960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SP=11FCH</a:t>
            </a:r>
            <a:endParaRPr kumimoji="1" lang="en-US" altLang="zh-CN" sz="2000">
              <a:solidFill>
                <a:schemeClr val="tx1"/>
              </a:solidFill>
              <a:latin typeface="Arial" charset="0"/>
              <a:ea typeface="宋体" charset="-122"/>
              <a:cs typeface="Arial" charset="0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6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6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36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36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36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6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361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" dur="500" fill="hold"/>
                                        <p:tgtEl>
                                          <p:spTgt spid="136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6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6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6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6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6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6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6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6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6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6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6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6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6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6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6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6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6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6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36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36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6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6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6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6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6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36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6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6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36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36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500"/>
                                        <p:tgtEl>
                                          <p:spTgt spid="136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4" dur="500"/>
                                        <p:tgtEl>
                                          <p:spTgt spid="1362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6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1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36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136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000"/>
                            </p:stCondLst>
                            <p:childTnLst>
                              <p:par>
                                <p:cTn id="12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362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362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5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000"/>
                            </p:stCondLst>
                            <p:childTnLst>
                              <p:par>
                                <p:cTn id="1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500"/>
                            </p:stCondLst>
                            <p:childTnLst>
                              <p:par>
                                <p:cTn id="14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36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36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2000"/>
                            </p:stCondLst>
                            <p:childTnLst>
                              <p:par>
                                <p:cTn id="14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36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36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0" fill="hold">
                      <p:stCondLst>
                        <p:cond delay="indefinite"/>
                      </p:stCondLst>
                      <p:childTnLst>
                        <p:par>
                          <p:cTn id="151" fill="hold">
                            <p:stCondLst>
                              <p:cond delay="0"/>
                            </p:stCondLst>
                            <p:childTnLst>
                              <p:par>
                                <p:cTn id="15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500"/>
                            </p:stCondLst>
                            <p:childTnLst>
                              <p:par>
                                <p:cTn id="1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136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4" dur="500"/>
                                        <p:tgtEl>
                                          <p:spTgt spid="136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1000" fill="hold"/>
                                        <p:tgtEl>
                                          <p:spTgt spid="136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1000" fill="hold"/>
                                        <p:tgtEl>
                                          <p:spTgt spid="136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2000"/>
                            </p:stCondLst>
                            <p:childTnLst>
                              <p:par>
                                <p:cTn id="17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1000" fill="hold"/>
                                        <p:tgtEl>
                                          <p:spTgt spid="136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1000" fill="hold"/>
                                        <p:tgtEl>
                                          <p:spTgt spid="136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3000"/>
                            </p:stCondLst>
                            <p:childTnLst>
                              <p:par>
                                <p:cTn id="17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8" dur="500" fill="hold"/>
                                        <p:tgtEl>
                                          <p:spTgt spid="136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9" dur="500" fill="hold"/>
                                        <p:tgtEl>
                                          <p:spTgt spid="136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214" grpId="0" animBg="1"/>
      <p:bldP spid="136215" grpId="0" animBg="1"/>
      <p:bldP spid="136216" grpId="0" animBg="1"/>
      <p:bldP spid="136217" grpId="0" animBg="1"/>
      <p:bldP spid="136218" grpId="0" animBg="1"/>
      <p:bldP spid="136219" grpId="0" animBg="1"/>
      <p:bldP spid="136220" grpId="0" animBg="1"/>
      <p:bldP spid="136220" grpId="1" animBg="1"/>
      <p:bldP spid="136221" grpId="0"/>
      <p:bldP spid="136222" grpId="0"/>
      <p:bldP spid="136223" grpId="0"/>
      <p:bldP spid="136224" grpId="0"/>
      <p:bldP spid="136228" grpId="0"/>
      <p:bldP spid="136228" grpId="1"/>
      <p:bldP spid="136229" grpId="0" animBg="1"/>
      <p:bldP spid="136230" grpId="0" animBg="1"/>
      <p:bldP spid="136231" grpId="0" animBg="1"/>
      <p:bldP spid="136232" grpId="0" animBg="1"/>
      <p:bldP spid="136233" grpId="0" animBg="1"/>
      <p:bldP spid="136234" grpId="0" animBg="1"/>
      <p:bldP spid="136235" grpId="0"/>
      <p:bldP spid="136236" grpId="0"/>
      <p:bldP spid="136239" grpId="0" animBg="1"/>
      <p:bldP spid="136240" grpId="0"/>
      <p:bldP spid="136242" grpId="0" animBg="1"/>
      <p:bldP spid="136247" grpId="0" animBg="1"/>
      <p:bldP spid="136248" grpId="0"/>
      <p:bldP spid="30" grpId="0" animBg="1"/>
      <p:bldP spid="30" grpId="1" animBg="1"/>
      <p:bldP spid="31" grpId="0"/>
      <p:bldP spid="31" grpId="1"/>
      <p:bldP spid="32" grpId="0" animBg="1"/>
      <p:bldP spid="32" grpId="1" animBg="1"/>
      <p:bldP spid="33" grpId="0"/>
      <p:bldP spid="33" grpId="1"/>
    </p:bld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806229" y="6006163"/>
            <a:ext cx="728687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56ACB23-CEF5-4A75-8E69-D4D1E0DD28C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812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中断指令例</a:t>
            </a:r>
          </a:p>
        </p:txBody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94168" y="1432373"/>
            <a:ext cx="4422378" cy="2857578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 sz="2400" dirty="0"/>
              <a:t>执行</a:t>
            </a:r>
            <a:r>
              <a:rPr lang="en-US" altLang="zh-CN" sz="2400" dirty="0"/>
              <a:t>INT 21H</a:t>
            </a:r>
            <a:r>
              <a:rPr lang="zh-CN" altLang="en-US" sz="2400" dirty="0"/>
              <a:t>指令后</a:t>
            </a:r>
            <a:endParaRPr lang="en-US" altLang="zh-CN" sz="2400" dirty="0"/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en-US" altLang="zh-CN" sz="2000" dirty="0"/>
              <a:t>IP=[</a:t>
            </a:r>
            <a:r>
              <a:rPr kumimoji="1" lang="en-US" altLang="zh-CN" sz="2000" dirty="0"/>
              <a:t>21H×4]</a:t>
            </a:r>
            <a:r>
              <a:rPr lang="en-US" altLang="zh-CN" sz="2000" dirty="0"/>
              <a:t>    </a:t>
            </a:r>
          </a:p>
          <a:p>
            <a:pPr lvl="1" eaLnBrk="1" hangingPunct="1">
              <a:spcBef>
                <a:spcPct val="0"/>
              </a:spcBef>
              <a:spcAft>
                <a:spcPct val="30000"/>
              </a:spcAft>
            </a:pPr>
            <a:r>
              <a:rPr lang="en-US" altLang="zh-CN" sz="2000" dirty="0"/>
              <a:t>CS==[</a:t>
            </a:r>
            <a:r>
              <a:rPr lang="zh-CN" altLang="en-US" sz="2000" dirty="0"/>
              <a:t>（</a:t>
            </a:r>
            <a:r>
              <a:rPr kumimoji="1" lang="en-US" altLang="zh-CN" sz="2000" dirty="0"/>
              <a:t>21H×4</a:t>
            </a:r>
            <a:r>
              <a:rPr kumimoji="1" lang="zh-CN" altLang="en-US" sz="2000" dirty="0"/>
              <a:t>）</a:t>
            </a:r>
            <a:r>
              <a:rPr kumimoji="1" lang="en-US" altLang="zh-CN" sz="2000" dirty="0"/>
              <a:t>+2]</a:t>
            </a:r>
            <a:endParaRPr lang="en-US" altLang="zh-CN" sz="2000" dirty="0"/>
          </a:p>
        </p:txBody>
      </p:sp>
      <p:sp>
        <p:nvSpPr>
          <p:cNvPr id="137220" name="Rectangle 4"/>
          <p:cNvSpPr>
            <a:spLocks noChangeArrowheads="1"/>
          </p:cNvSpPr>
          <p:nvPr/>
        </p:nvSpPr>
        <p:spPr bwMode="auto">
          <a:xfrm>
            <a:off x="6698900" y="1295871"/>
            <a:ext cx="1690219" cy="4422119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21" name="Line 5"/>
          <p:cNvSpPr>
            <a:spLocks noChangeShapeType="1"/>
          </p:cNvSpPr>
          <p:nvPr/>
        </p:nvSpPr>
        <p:spPr bwMode="auto">
          <a:xfrm>
            <a:off x="6698899" y="230089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2" name="Line 6"/>
          <p:cNvSpPr>
            <a:spLocks noChangeShapeType="1"/>
          </p:cNvSpPr>
          <p:nvPr/>
        </p:nvSpPr>
        <p:spPr bwMode="auto">
          <a:xfrm>
            <a:off x="6698899" y="266090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3" name="Line 7"/>
          <p:cNvSpPr>
            <a:spLocks noChangeShapeType="1"/>
          </p:cNvSpPr>
          <p:nvPr/>
        </p:nvSpPr>
        <p:spPr bwMode="auto">
          <a:xfrm>
            <a:off x="6698899" y="302091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4" name="Line 8"/>
          <p:cNvSpPr>
            <a:spLocks noChangeShapeType="1"/>
          </p:cNvSpPr>
          <p:nvPr/>
        </p:nvSpPr>
        <p:spPr bwMode="auto">
          <a:xfrm>
            <a:off x="6700574" y="1940888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5" name="Line 9"/>
          <p:cNvSpPr>
            <a:spLocks noChangeShapeType="1"/>
          </p:cNvSpPr>
          <p:nvPr/>
        </p:nvSpPr>
        <p:spPr bwMode="auto">
          <a:xfrm>
            <a:off x="6700574" y="338092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6" name="Text Box 10"/>
          <p:cNvSpPr txBox="1">
            <a:spLocks noChangeArrowheads="1"/>
          </p:cNvSpPr>
          <p:nvPr/>
        </p:nvSpPr>
        <p:spPr bwMode="auto">
          <a:xfrm>
            <a:off x="4901468" y="1799884"/>
            <a:ext cx="120778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  <a:cs typeface="Arial" charset="0"/>
              </a:rPr>
              <a:t>0084H</a:t>
            </a:r>
            <a:r>
              <a:rPr kumimoji="1" lang="en-US" altLang="zh-CN">
                <a:solidFill>
                  <a:schemeClr val="tx1"/>
                </a:solidFill>
                <a:latin typeface="Arial" charset="0"/>
                <a:ea typeface="宋体" charset="-122"/>
                <a:cs typeface="Arial" charset="0"/>
              </a:rPr>
              <a:t> </a:t>
            </a:r>
          </a:p>
        </p:txBody>
      </p:sp>
      <p:sp>
        <p:nvSpPr>
          <p:cNvPr id="137227" name="Line 11"/>
          <p:cNvSpPr>
            <a:spLocks noChangeShapeType="1"/>
          </p:cNvSpPr>
          <p:nvPr/>
        </p:nvSpPr>
        <p:spPr bwMode="auto">
          <a:xfrm>
            <a:off x="5896505" y="2084891"/>
            <a:ext cx="643256" cy="0"/>
          </a:xfrm>
          <a:prstGeom prst="line">
            <a:avLst/>
          </a:prstGeom>
          <a:noFill/>
          <a:ln w="25400" cap="sq">
            <a:solidFill>
              <a:srgbClr val="339966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28" name="Text Box 12"/>
          <p:cNvSpPr txBox="1">
            <a:spLocks noChangeArrowheads="1"/>
          </p:cNvSpPr>
          <p:nvPr/>
        </p:nvSpPr>
        <p:spPr bwMode="auto">
          <a:xfrm>
            <a:off x="7194742" y="1927388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23H</a:t>
            </a:r>
          </a:p>
        </p:txBody>
      </p:sp>
      <p:sp>
        <p:nvSpPr>
          <p:cNvPr id="137229" name="Text Box 13"/>
          <p:cNvSpPr txBox="1">
            <a:spLocks noChangeArrowheads="1"/>
          </p:cNvSpPr>
          <p:nvPr/>
        </p:nvSpPr>
        <p:spPr bwMode="auto">
          <a:xfrm>
            <a:off x="7194742" y="228739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11H</a:t>
            </a:r>
          </a:p>
        </p:txBody>
      </p:sp>
      <p:sp>
        <p:nvSpPr>
          <p:cNvPr id="137230" name="Text Box 14"/>
          <p:cNvSpPr txBox="1">
            <a:spLocks noChangeArrowheads="1"/>
          </p:cNvSpPr>
          <p:nvPr/>
        </p:nvSpPr>
        <p:spPr bwMode="auto">
          <a:xfrm>
            <a:off x="7194742" y="264740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00H</a:t>
            </a:r>
          </a:p>
        </p:txBody>
      </p:sp>
      <p:sp>
        <p:nvSpPr>
          <p:cNvPr id="137231" name="Text Box 15"/>
          <p:cNvSpPr txBox="1">
            <a:spLocks noChangeArrowheads="1"/>
          </p:cNvSpPr>
          <p:nvPr/>
        </p:nvSpPr>
        <p:spPr bwMode="auto">
          <a:xfrm>
            <a:off x="7194742" y="3007416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20H</a:t>
            </a:r>
          </a:p>
        </p:txBody>
      </p:sp>
      <p:sp>
        <p:nvSpPr>
          <p:cNvPr id="137232" name="AutoShape 16"/>
          <p:cNvSpPr>
            <a:spLocks/>
          </p:cNvSpPr>
          <p:nvPr/>
        </p:nvSpPr>
        <p:spPr bwMode="auto">
          <a:xfrm>
            <a:off x="6780980" y="2012889"/>
            <a:ext cx="160813" cy="576016"/>
          </a:xfrm>
          <a:prstGeom prst="leftBrace">
            <a:avLst>
              <a:gd name="adj1" fmla="val 3333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33" name="AutoShape 17"/>
          <p:cNvSpPr>
            <a:spLocks/>
          </p:cNvSpPr>
          <p:nvPr/>
        </p:nvSpPr>
        <p:spPr bwMode="auto">
          <a:xfrm>
            <a:off x="6780980" y="2732909"/>
            <a:ext cx="160813" cy="576016"/>
          </a:xfrm>
          <a:prstGeom prst="leftBrace">
            <a:avLst>
              <a:gd name="adj1" fmla="val 3333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34" name="Line 18"/>
          <p:cNvSpPr>
            <a:spLocks noChangeShapeType="1"/>
          </p:cNvSpPr>
          <p:nvPr/>
        </p:nvSpPr>
        <p:spPr bwMode="auto">
          <a:xfrm flipH="1">
            <a:off x="5816098" y="2372900"/>
            <a:ext cx="884475" cy="21600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oval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35" name="Line 19"/>
          <p:cNvSpPr>
            <a:spLocks noChangeShapeType="1"/>
          </p:cNvSpPr>
          <p:nvPr/>
        </p:nvSpPr>
        <p:spPr bwMode="auto">
          <a:xfrm flipH="1">
            <a:off x="5976911" y="3092919"/>
            <a:ext cx="723662" cy="14400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oval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36" name="Text Box 20"/>
          <p:cNvSpPr txBox="1">
            <a:spLocks noChangeArrowheads="1"/>
          </p:cNvSpPr>
          <p:nvPr/>
        </p:nvSpPr>
        <p:spPr bwMode="auto">
          <a:xfrm>
            <a:off x="5253250" y="2372900"/>
            <a:ext cx="64325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IP</a:t>
            </a:r>
            <a:r>
              <a:rPr kumimoji="1" lang="en-US" altLang="zh-CN" sz="2000">
                <a:solidFill>
                  <a:schemeClr val="tx1"/>
                </a:solidFill>
                <a:latin typeface="Arial" charset="0"/>
                <a:ea typeface="宋体" charset="-122"/>
                <a:cs typeface="Arial" charset="0"/>
              </a:rPr>
              <a:t> </a:t>
            </a:r>
          </a:p>
        </p:txBody>
      </p:sp>
      <p:sp>
        <p:nvSpPr>
          <p:cNvPr id="137237" name="Text Box 21"/>
          <p:cNvSpPr txBox="1">
            <a:spLocks noChangeArrowheads="1"/>
          </p:cNvSpPr>
          <p:nvPr/>
        </p:nvSpPr>
        <p:spPr bwMode="auto">
          <a:xfrm>
            <a:off x="5333655" y="3020917"/>
            <a:ext cx="7236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CS</a:t>
            </a:r>
            <a:endParaRPr kumimoji="1" lang="en-US" altLang="zh-CN" sz="2000">
              <a:solidFill>
                <a:schemeClr val="tx1"/>
              </a:solidFill>
              <a:latin typeface="Arial" charset="0"/>
              <a:ea typeface="宋体" charset="-122"/>
              <a:cs typeface="Arial" charset="0"/>
            </a:endParaRPr>
          </a:p>
        </p:txBody>
      </p:sp>
      <p:sp>
        <p:nvSpPr>
          <p:cNvPr id="137238" name="AutoShape 22"/>
          <p:cNvSpPr>
            <a:spLocks/>
          </p:cNvSpPr>
          <p:nvPr/>
        </p:nvSpPr>
        <p:spPr bwMode="auto">
          <a:xfrm rot="10800000">
            <a:off x="8472875" y="1703882"/>
            <a:ext cx="227819" cy="2245560"/>
          </a:xfrm>
          <a:prstGeom prst="leftBrace">
            <a:avLst>
              <a:gd name="adj1" fmla="val 91728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39" name="Text Box 23"/>
          <p:cNvSpPr txBox="1">
            <a:spLocks noChangeArrowheads="1"/>
          </p:cNvSpPr>
          <p:nvPr/>
        </p:nvSpPr>
        <p:spPr bwMode="auto">
          <a:xfrm>
            <a:off x="8688969" y="2402900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数据段</a:t>
            </a:r>
          </a:p>
        </p:txBody>
      </p:sp>
      <p:sp>
        <p:nvSpPr>
          <p:cNvPr id="137240" name="Line 24"/>
          <p:cNvSpPr>
            <a:spLocks noChangeShapeType="1"/>
          </p:cNvSpPr>
          <p:nvPr/>
        </p:nvSpPr>
        <p:spPr bwMode="auto">
          <a:xfrm>
            <a:off x="6693874" y="3773937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41" name="Line 25"/>
          <p:cNvSpPr>
            <a:spLocks noChangeShapeType="1"/>
          </p:cNvSpPr>
          <p:nvPr/>
        </p:nvSpPr>
        <p:spPr bwMode="auto">
          <a:xfrm>
            <a:off x="6695549" y="4357453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42" name="Text Box 26"/>
          <p:cNvSpPr txBox="1">
            <a:spLocks noChangeArrowheads="1"/>
          </p:cNvSpPr>
          <p:nvPr/>
        </p:nvSpPr>
        <p:spPr bwMode="auto">
          <a:xfrm>
            <a:off x="7244996" y="3925441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37243" name="Text Box 27"/>
          <p:cNvSpPr txBox="1">
            <a:spLocks noChangeArrowheads="1"/>
          </p:cNvSpPr>
          <p:nvPr/>
        </p:nvSpPr>
        <p:spPr bwMode="auto">
          <a:xfrm>
            <a:off x="7256722" y="1475876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37244" name="AutoShape 28"/>
          <p:cNvSpPr>
            <a:spLocks/>
          </p:cNvSpPr>
          <p:nvPr/>
        </p:nvSpPr>
        <p:spPr bwMode="auto">
          <a:xfrm rot="10800000">
            <a:off x="8503028" y="4153447"/>
            <a:ext cx="227819" cy="1293035"/>
          </a:xfrm>
          <a:prstGeom prst="leftBrace">
            <a:avLst>
              <a:gd name="adj1" fmla="val 5281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45" name="Line 29"/>
          <p:cNvSpPr>
            <a:spLocks noChangeShapeType="1"/>
          </p:cNvSpPr>
          <p:nvPr/>
        </p:nvSpPr>
        <p:spPr bwMode="auto">
          <a:xfrm>
            <a:off x="6693874" y="4765464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46" name="Line 30"/>
          <p:cNvSpPr>
            <a:spLocks noChangeShapeType="1"/>
          </p:cNvSpPr>
          <p:nvPr/>
        </p:nvSpPr>
        <p:spPr bwMode="auto">
          <a:xfrm>
            <a:off x="6693874" y="5173475"/>
            <a:ext cx="1688544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47" name="Text Box 31"/>
          <p:cNvSpPr txBox="1">
            <a:spLocks noChangeArrowheads="1"/>
          </p:cNvSpPr>
          <p:nvPr/>
        </p:nvSpPr>
        <p:spPr bwMode="auto">
          <a:xfrm>
            <a:off x="7241645" y="5218476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  <a:cs typeface="Times New Roman" pitchFamily="18" charset="0"/>
              </a:rPr>
              <a:t>┇</a:t>
            </a:r>
          </a:p>
        </p:txBody>
      </p:sp>
      <p:sp>
        <p:nvSpPr>
          <p:cNvPr id="137248" name="Text Box 32"/>
          <p:cNvSpPr txBox="1">
            <a:spLocks noChangeArrowheads="1"/>
          </p:cNvSpPr>
          <p:nvPr/>
        </p:nvSpPr>
        <p:spPr bwMode="auto">
          <a:xfrm>
            <a:off x="8700694" y="4376954"/>
            <a:ext cx="482442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代码段</a:t>
            </a:r>
          </a:p>
        </p:txBody>
      </p:sp>
      <p:sp>
        <p:nvSpPr>
          <p:cNvPr id="137249" name="Text Box 33"/>
          <p:cNvSpPr txBox="1">
            <a:spLocks noChangeArrowheads="1"/>
          </p:cNvSpPr>
          <p:nvPr/>
        </p:nvSpPr>
        <p:spPr bwMode="auto">
          <a:xfrm>
            <a:off x="7224895" y="4370954"/>
            <a:ext cx="97325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XX</a:t>
            </a:r>
          </a:p>
        </p:txBody>
      </p:sp>
      <p:sp>
        <p:nvSpPr>
          <p:cNvPr id="137250" name="AutoShape 34"/>
          <p:cNvSpPr>
            <a:spLocks/>
          </p:cNvSpPr>
          <p:nvPr/>
        </p:nvSpPr>
        <p:spPr bwMode="auto">
          <a:xfrm>
            <a:off x="7008800" y="4462456"/>
            <a:ext cx="172540" cy="847523"/>
          </a:xfrm>
          <a:prstGeom prst="leftBrace">
            <a:avLst>
              <a:gd name="adj1" fmla="val 45712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latin typeface="Arial" charset="0"/>
              <a:ea typeface="宋体" charset="-122"/>
            </a:endParaRPr>
          </a:p>
        </p:txBody>
      </p:sp>
      <p:sp>
        <p:nvSpPr>
          <p:cNvPr id="137251" name="Text Box 35"/>
          <p:cNvSpPr txBox="1">
            <a:spLocks noChangeArrowheads="1"/>
          </p:cNvSpPr>
          <p:nvPr/>
        </p:nvSpPr>
        <p:spPr bwMode="auto">
          <a:xfrm>
            <a:off x="5365485" y="4274951"/>
            <a:ext cx="1207778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  <a:cs typeface="Arial" charset="0"/>
              </a:rPr>
              <a:t>21123H</a:t>
            </a:r>
            <a:r>
              <a:rPr kumimoji="1" lang="en-US" altLang="zh-CN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charset="0"/>
                <a:ea typeface="宋体" charset="-122"/>
                <a:cs typeface="Arial" charset="0"/>
              </a:rPr>
              <a:t> </a:t>
            </a:r>
          </a:p>
        </p:txBody>
      </p:sp>
      <p:sp>
        <p:nvSpPr>
          <p:cNvPr id="137252" name="Line 36"/>
          <p:cNvSpPr>
            <a:spLocks noChangeShapeType="1"/>
          </p:cNvSpPr>
          <p:nvPr/>
        </p:nvSpPr>
        <p:spPr bwMode="auto">
          <a:xfrm flipH="1">
            <a:off x="5737367" y="4894467"/>
            <a:ext cx="1191026" cy="21150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oval" w="med" len="med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7253" name="Text Box 37"/>
          <p:cNvSpPr txBox="1">
            <a:spLocks noChangeArrowheads="1"/>
          </p:cNvSpPr>
          <p:nvPr/>
        </p:nvSpPr>
        <p:spPr bwMode="auto">
          <a:xfrm>
            <a:off x="3608259" y="4901968"/>
            <a:ext cx="250769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Arial" charset="0"/>
              </a:rPr>
              <a:t>中断服务子程序</a:t>
            </a:r>
            <a:endParaRPr kumimoji="1" lang="zh-CN" altLang="en-US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  <a:cs typeface="Arial" charset="0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7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7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37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7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37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7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7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7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7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7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37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7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37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7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37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7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37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7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37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7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37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7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37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37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37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 nodeType="clickPar">
                      <p:stCondLst>
                        <p:cond delay="indefinite"/>
                      </p:stCondLst>
                      <p:childTnLst>
                        <p:par>
                          <p:cTn id="7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37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37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7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7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7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37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7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7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37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37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37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37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37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37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37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37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7" dur="500"/>
                                        <p:tgtEl>
                                          <p:spTgt spid="137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1" dur="500"/>
                                        <p:tgtEl>
                                          <p:spTgt spid="137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37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 nodeType="clickPar">
                      <p:stCondLst>
                        <p:cond delay="indefinite"/>
                      </p:stCondLst>
                      <p:childTnLst>
                        <p:par>
                          <p:cTn id="1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137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4" dur="500"/>
                                        <p:tgtEl>
                                          <p:spTgt spid="137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37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 nodeType="clickPar">
                      <p:stCondLst>
                        <p:cond delay="indefinite"/>
                      </p:stCondLst>
                      <p:childTnLst>
                        <p:par>
                          <p:cTn id="1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3" dur="500"/>
                                        <p:tgtEl>
                                          <p:spTgt spid="137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4" fill="hold" nodeType="clickPar">
                      <p:stCondLst>
                        <p:cond delay="indefinite"/>
                      </p:stCondLst>
                      <p:childTnLst>
                        <p:par>
                          <p:cTn id="1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37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500"/>
                                        <p:tgtEl>
                                          <p:spTgt spid="137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4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6" dur="500"/>
                                        <p:tgtEl>
                                          <p:spTgt spid="137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0" dur="500"/>
                                        <p:tgtEl>
                                          <p:spTgt spid="137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20" grpId="0" animBg="1"/>
      <p:bldP spid="137221" grpId="0" animBg="1"/>
      <p:bldP spid="137222" grpId="0" animBg="1"/>
      <p:bldP spid="137223" grpId="0" animBg="1"/>
      <p:bldP spid="137224" grpId="0" animBg="1"/>
      <p:bldP spid="137225" grpId="0" animBg="1"/>
      <p:bldP spid="137226" grpId="0"/>
      <p:bldP spid="137227" grpId="0" animBg="1"/>
      <p:bldP spid="137228" grpId="0"/>
      <p:bldP spid="137229" grpId="0"/>
      <p:bldP spid="137230" grpId="0"/>
      <p:bldP spid="137231" grpId="0"/>
      <p:bldP spid="137232" grpId="0" animBg="1"/>
      <p:bldP spid="137233" grpId="0" animBg="1"/>
      <p:bldP spid="137234" grpId="0" animBg="1"/>
      <p:bldP spid="137235" grpId="0" animBg="1"/>
      <p:bldP spid="137236" grpId="0"/>
      <p:bldP spid="137237" grpId="0"/>
      <p:bldP spid="137238" grpId="0" animBg="1"/>
      <p:bldP spid="137239" grpId="0"/>
      <p:bldP spid="137240" grpId="0" animBg="1"/>
      <p:bldP spid="137241" grpId="0" animBg="1"/>
      <p:bldP spid="137242" grpId="0"/>
      <p:bldP spid="137243" grpId="0"/>
      <p:bldP spid="137244" grpId="0" animBg="1"/>
      <p:bldP spid="137245" grpId="0" animBg="1"/>
      <p:bldP spid="137246" grpId="0" animBg="1"/>
      <p:bldP spid="137247" grpId="0"/>
      <p:bldP spid="137248" grpId="0"/>
      <p:bldP spid="137249" grpId="0"/>
      <p:bldP spid="137250" grpId="0" animBg="1"/>
      <p:bldP spid="137251" grpId="0"/>
      <p:bldP spid="137252" grpId="0" animBg="1"/>
      <p:bldP spid="137253" grpId="0"/>
    </p:bld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0A1F787-5B59-4DA0-91BB-5B0175F93398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512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3600" dirty="0">
                <a:latin typeface="+mn-lt"/>
              </a:rPr>
              <a:t>2. </a:t>
            </a:r>
            <a:r>
              <a:rPr lang="zh-CN" altLang="en-US" dirty="0"/>
              <a:t>中断返回指令</a:t>
            </a:r>
          </a:p>
        </p:txBody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980" y="1439887"/>
            <a:ext cx="8201502" cy="2448066"/>
          </a:xfrm>
        </p:spPr>
        <p:txBody>
          <a:bodyPr/>
          <a:lstStyle/>
          <a:p>
            <a:pPr eaLnBrk="1" hangingPunct="1"/>
            <a:r>
              <a:rPr lang="zh-CN" altLang="en-US"/>
              <a:t>格式：</a:t>
            </a:r>
            <a:endParaRPr lang="en-US" altLang="zh-CN"/>
          </a:p>
          <a:p>
            <a:pPr lvl="1" eaLnBrk="1" hangingPunct="1">
              <a:spcBef>
                <a:spcPct val="0"/>
              </a:spcBef>
            </a:pPr>
            <a:r>
              <a:rPr lang="en-US" altLang="zh-CN"/>
              <a:t>IRET</a:t>
            </a:r>
          </a:p>
          <a:p>
            <a:pPr eaLnBrk="1" hangingPunct="1">
              <a:spcBef>
                <a:spcPct val="55000"/>
              </a:spcBef>
            </a:pPr>
            <a:r>
              <a:rPr lang="zh-CN" altLang="en-US"/>
              <a:t>中断服务程序的最后一条指令，负责</a:t>
            </a:r>
          </a:p>
        </p:txBody>
      </p:sp>
      <p:sp>
        <p:nvSpPr>
          <p:cNvPr id="138245" name="Text Box 5"/>
          <p:cNvSpPr txBox="1">
            <a:spLocks noChangeArrowheads="1"/>
          </p:cNvSpPr>
          <p:nvPr/>
        </p:nvSpPr>
        <p:spPr bwMode="auto">
          <a:xfrm>
            <a:off x="4789705" y="3804993"/>
            <a:ext cx="3203059" cy="1015663"/>
          </a:xfrm>
          <a:prstGeom prst="rect">
            <a:avLst/>
          </a:prstGeom>
          <a:noFill/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恢复断点</a:t>
            </a:r>
          </a:p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恢复标志寄存器内容</a:t>
            </a:r>
          </a:p>
        </p:txBody>
      </p:sp>
      <p:sp>
        <p:nvSpPr>
          <p:cNvPr id="2" name="任意多边形 1"/>
          <p:cNvSpPr/>
          <p:nvPr/>
        </p:nvSpPr>
        <p:spPr bwMode="auto">
          <a:xfrm>
            <a:off x="6391235" y="2880047"/>
            <a:ext cx="573086" cy="924946"/>
          </a:xfrm>
          <a:custGeom>
            <a:avLst/>
            <a:gdLst>
              <a:gd name="connsiteX0" fmla="*/ 0 w 1146172"/>
              <a:gd name="connsiteY0" fmla="*/ 27960 h 988855"/>
              <a:gd name="connsiteX1" fmla="*/ 1131376 w 1146172"/>
              <a:gd name="connsiteY1" fmla="*/ 120950 h 988855"/>
              <a:gd name="connsiteX2" fmla="*/ 542441 w 1146172"/>
              <a:gd name="connsiteY2" fmla="*/ 988855 h 988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46172" h="988855">
                <a:moveTo>
                  <a:pt x="0" y="27960"/>
                </a:moveTo>
                <a:cubicBezTo>
                  <a:pt x="520484" y="-5620"/>
                  <a:pt x="1040969" y="-39199"/>
                  <a:pt x="1131376" y="120950"/>
                </a:cubicBezTo>
                <a:cubicBezTo>
                  <a:pt x="1221783" y="281099"/>
                  <a:pt x="882112" y="634977"/>
                  <a:pt x="542441" y="988855"/>
                </a:cubicBezTo>
              </a:path>
            </a:pathLst>
          </a:cu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8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8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8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8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45" grpId="0" animBg="1"/>
      <p:bldP spid="2" grpId="0" animBg="1"/>
    </p:bld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程序控制类指令例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1924" y="1223863"/>
            <a:ext cx="8640960" cy="5040560"/>
          </a:xfrm>
        </p:spPr>
        <p:txBody>
          <a:bodyPr/>
          <a:lstStyle/>
          <a:p>
            <a:pPr marL="357188" indent="-357188">
              <a:spcAft>
                <a:spcPts val="0"/>
              </a:spcAft>
              <a:buClr>
                <a:srgbClr val="C00000"/>
              </a:buClr>
              <a:buSzPct val="104000"/>
              <a:buFont typeface="+mj-lt"/>
              <a:buAutoNum type="arabicPeriod"/>
              <a:tabLst>
                <a:tab pos="263525" algn="l"/>
              </a:tabLst>
            </a:pPr>
            <a:r>
              <a:rPr lang="zh-CN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设</a:t>
            </a:r>
            <a:r>
              <a:rPr lang="zh-CN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黑体" panose="02010600030101010101" pitchFamily="2" charset="-122"/>
                <a:ea typeface="黑体" panose="02010600030101010101" pitchFamily="2" charset="-122"/>
              </a:rPr>
              <a:t>：</a:t>
            </a:r>
            <a:r>
              <a:rPr lang="en-US" altLang="zh-CN" sz="2000" dirty="0"/>
              <a:t>DS=212AH</a:t>
            </a:r>
            <a:r>
              <a:rPr lang="zh-CN" altLang="zh-CN" sz="2000" dirty="0"/>
              <a:t>，</a:t>
            </a:r>
            <a:r>
              <a:rPr lang="en-US" altLang="zh-CN" sz="2000" dirty="0"/>
              <a:t>CS=0200H</a:t>
            </a:r>
            <a:r>
              <a:rPr lang="zh-CN" altLang="zh-CN" sz="2000" dirty="0"/>
              <a:t>，</a:t>
            </a:r>
            <a:r>
              <a:rPr lang="en-US" altLang="zh-CN" sz="2000" dirty="0"/>
              <a:t>IP=1200H</a:t>
            </a:r>
            <a:r>
              <a:rPr lang="zh-CN" altLang="zh-CN" sz="2000" dirty="0"/>
              <a:t>，</a:t>
            </a:r>
            <a:r>
              <a:rPr lang="en-US" altLang="zh-CN" sz="2000" dirty="0"/>
              <a:t>BX=0500H</a:t>
            </a:r>
            <a:r>
              <a:rPr lang="zh-CN" altLang="zh-CN" sz="2000" dirty="0"/>
              <a:t>，</a:t>
            </a:r>
            <a:endParaRPr lang="en-US" altLang="zh-CN" sz="2000" dirty="0"/>
          </a:p>
          <a:p>
            <a:pPr marL="0" indent="0">
              <a:spcBef>
                <a:spcPts val="0"/>
              </a:spcBef>
              <a:buNone/>
            </a:pPr>
            <a:r>
              <a:rPr lang="en-US" altLang="zh-CN" sz="2000" dirty="0"/>
              <a:t>        [217A0H]=2300H</a:t>
            </a:r>
            <a:r>
              <a:rPr lang="zh-CN" altLang="zh-CN" sz="2000" dirty="0"/>
              <a:t>，</a:t>
            </a:r>
            <a:r>
              <a:rPr lang="en-US" altLang="zh-CN" sz="2000" dirty="0"/>
              <a:t>[217E0H]=0400H</a:t>
            </a:r>
            <a:r>
              <a:rPr lang="zh-CN" altLang="zh-CN" sz="2000" dirty="0"/>
              <a:t>，</a:t>
            </a:r>
            <a:r>
              <a:rPr lang="en-US" altLang="zh-CN" sz="2000" dirty="0"/>
              <a:t>[217E2H]=9000H</a:t>
            </a:r>
            <a:r>
              <a:rPr lang="zh-CN" altLang="zh-CN" sz="2000" dirty="0"/>
              <a:t>。</a:t>
            </a:r>
            <a:endParaRPr lang="en-US" altLang="zh-CN" sz="2000" dirty="0"/>
          </a:p>
          <a:p>
            <a:pPr marL="0" lvl="1" indent="0">
              <a:buNone/>
            </a:pPr>
            <a:r>
              <a:rPr lang="en-US" altLang="zh-CN" sz="1600" dirty="0"/>
              <a:t>          </a:t>
            </a:r>
            <a:r>
              <a:rPr lang="zh-CN" altLang="zh-CN" sz="1800" dirty="0"/>
              <a:t>执行</a:t>
            </a:r>
            <a:r>
              <a:rPr lang="en-US" altLang="zh-CN" sz="1800" dirty="0"/>
              <a:t>JMP DWORD PTR[BX+40H]</a:t>
            </a:r>
            <a:r>
              <a:rPr lang="zh-CN" altLang="zh-CN" sz="1800" dirty="0"/>
              <a:t>指令后</a:t>
            </a:r>
            <a:r>
              <a:rPr lang="zh-CN" altLang="en-US" sz="1800" dirty="0"/>
              <a:t>：</a:t>
            </a:r>
            <a:r>
              <a:rPr lang="en-US" altLang="zh-CN" sz="1800" dirty="0"/>
              <a:t>CS=</a:t>
            </a:r>
            <a:r>
              <a:rPr lang="zh-CN" altLang="zh-CN" sz="1800" dirty="0"/>
              <a:t>（</a:t>
            </a:r>
            <a:r>
              <a:rPr lang="en-US" altLang="zh-CN" sz="1800" dirty="0"/>
              <a:t>       </a:t>
            </a:r>
            <a:r>
              <a:rPr lang="zh-CN" altLang="zh-CN" sz="1800" dirty="0"/>
              <a:t>），</a:t>
            </a:r>
            <a:r>
              <a:rPr lang="en-US" altLang="zh-CN" sz="1800" dirty="0"/>
              <a:t>IP=</a:t>
            </a:r>
            <a:r>
              <a:rPr lang="zh-CN" altLang="zh-CN" sz="1800" dirty="0"/>
              <a:t>（</a:t>
            </a:r>
            <a:r>
              <a:rPr lang="en-US" altLang="zh-CN" sz="1800" dirty="0"/>
              <a:t>       </a:t>
            </a:r>
            <a:r>
              <a:rPr lang="zh-CN" altLang="zh-CN" sz="1800" dirty="0"/>
              <a:t>）</a:t>
            </a:r>
            <a:endParaRPr lang="en-US" altLang="zh-CN" sz="1800" dirty="0"/>
          </a:p>
          <a:p>
            <a:pPr marL="57150" indent="-457200">
              <a:buClr>
                <a:srgbClr val="C00000"/>
              </a:buClr>
              <a:buSzPct val="104000"/>
              <a:buFont typeface="+mj-lt"/>
              <a:buAutoNum type="arabicPeriod" startAt="2"/>
            </a:pPr>
            <a:r>
              <a:rPr lang="zh-CN" altLang="en-US" sz="22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阅读以下程序</a:t>
            </a:r>
            <a:endParaRPr lang="fr-FR" altLang="zh-CN" sz="2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XOR  DX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DX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MOV AX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1234H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MOV CL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ROL AX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DEC AX        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MOV SP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AX    </a:t>
            </a:r>
            <a:r>
              <a:rPr lang="zh-CN" altLang="zh-CN" sz="1700" dirty="0">
                <a:solidFill>
                  <a:srgbClr val="C00000"/>
                </a:solidFill>
              </a:rPr>
              <a:t>①</a:t>
            </a: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MOV CX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MUL CL        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21H       </a:t>
            </a:r>
            <a:r>
              <a:rPr lang="zh-CN" altLang="en-US" sz="1700" dirty="0">
                <a:solidFill>
                  <a:srgbClr val="C00000"/>
                </a:solidFill>
              </a:rPr>
              <a:t>②</a:t>
            </a:r>
            <a:endParaRPr lang="zh-CN" altLang="zh-CN" sz="1700" dirty="0">
              <a:solidFill>
                <a:srgbClr val="C00000"/>
              </a:solidFill>
            </a:endParaRPr>
          </a:p>
          <a:p>
            <a:pPr marL="0" indent="712788">
              <a:spcBef>
                <a:spcPts val="0"/>
              </a:spcBef>
              <a:spcAft>
                <a:spcPts val="0"/>
              </a:spcAft>
              <a:buNone/>
            </a:pP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MOV DL</a:t>
            </a:r>
            <a:r>
              <a:rPr lang="zh-CN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，</a:t>
            </a:r>
            <a:r>
              <a:rPr lang="fr-FR" altLang="zh-CN" sz="17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AL  </a:t>
            </a:r>
            <a:endParaRPr lang="zh-CN" altLang="zh-CN" sz="17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187</a:t>
            </a:fld>
            <a:endParaRPr lang="en-US" altLang="zh-CN"/>
          </a:p>
        </p:txBody>
      </p:sp>
      <p:sp>
        <p:nvSpPr>
          <p:cNvPr id="5" name="TextBox 4"/>
          <p:cNvSpPr txBox="1"/>
          <p:nvPr/>
        </p:nvSpPr>
        <p:spPr>
          <a:xfrm>
            <a:off x="4032324" y="3192297"/>
            <a:ext cx="4968552" cy="1415942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tIns="72000" bIns="108000" rtlCol="0" anchor="ctr" anchorCtr="0">
            <a:spAutoFit/>
          </a:bodyPr>
          <a:lstStyle/>
          <a:p>
            <a:pPr marL="285750" indent="-28575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当程序执行完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①</a:t>
            </a: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后</a:t>
            </a:r>
            <a:r>
              <a:rPr lang="fr-FR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, SP= (            )</a:t>
            </a: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；</a:t>
            </a:r>
          </a:p>
          <a:p>
            <a:pPr marL="285750" indent="-285750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当程序执行完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</a:t>
            </a:r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②</a:t>
            </a: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、进入中断服务子程序后</a:t>
            </a:r>
            <a:r>
              <a:rPr lang="fr-FR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, </a:t>
            </a:r>
          </a:p>
          <a:p>
            <a:pPr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lang="fr-FR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   SP=</a:t>
            </a: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（</a:t>
            </a:r>
            <a:r>
              <a:rPr lang="fr-FR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         </a:t>
            </a:r>
            <a:r>
              <a:rPr lang="zh-CN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）。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208235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79F8ADA-B7F6-4397-A168-49D362B6D77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188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832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六、处理器控制指令</a:t>
            </a:r>
          </a:p>
        </p:txBody>
      </p:sp>
      <p:sp>
        <p:nvSpPr>
          <p:cNvPr id="183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224012" y="1511895"/>
            <a:ext cx="4904820" cy="2016054"/>
          </a:xfrm>
        </p:spPr>
        <p:txBody>
          <a:bodyPr/>
          <a:lstStyle/>
          <a:p>
            <a:pPr eaLnBrk="1" hangingPunct="1">
              <a:spcAft>
                <a:spcPct val="40000"/>
              </a:spcAft>
              <a:buFont typeface="Wingdings" pitchFamily="2" charset="2"/>
              <a:buNone/>
            </a:pPr>
            <a:r>
              <a:rPr lang="zh-CN" altLang="en-US" dirty="0"/>
              <a:t>对标志位的操作</a:t>
            </a:r>
          </a:p>
          <a:p>
            <a:pPr eaLnBrk="1" hangingPunct="1">
              <a:spcBef>
                <a:spcPct val="40000"/>
              </a:spcBef>
              <a:buFont typeface="Wingdings" pitchFamily="2" charset="2"/>
              <a:buNone/>
            </a:pPr>
            <a:r>
              <a:rPr lang="zh-CN" altLang="en-US" dirty="0"/>
              <a:t>与外部设备的同步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3096220" y="3528119"/>
            <a:ext cx="1944216" cy="1080120"/>
            <a:chOff x="6432550" y="4680127"/>
            <a:chExt cx="1944216" cy="1080120"/>
          </a:xfrm>
        </p:grpSpPr>
        <p:sp>
          <p:nvSpPr>
            <p:cNvPr id="139269" name="Oval 5"/>
            <p:cNvSpPr>
              <a:spLocks noChangeArrowheads="1"/>
            </p:cNvSpPr>
            <p:nvPr/>
          </p:nvSpPr>
          <p:spPr bwMode="auto">
            <a:xfrm>
              <a:off x="6432550" y="4680127"/>
              <a:ext cx="1944216" cy="1080120"/>
            </a:xfrm>
            <a:prstGeom prst="ellipse">
              <a:avLst/>
            </a:prstGeom>
            <a:solidFill>
              <a:srgbClr val="C0C0C0"/>
            </a:solidFill>
            <a:ln w="25400" cap="sq">
              <a:solidFill>
                <a:srgbClr val="C0C0C0"/>
              </a:solidFill>
              <a:round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latin typeface="Arial" charset="0"/>
                <a:ea typeface="宋体" charset="-122"/>
              </a:endParaRPr>
            </a:p>
          </p:txBody>
        </p:sp>
        <p:sp>
          <p:nvSpPr>
            <p:cNvPr id="139270" name="Text Box 6"/>
            <p:cNvSpPr txBox="1">
              <a:spLocks noChangeArrowheads="1"/>
            </p:cNvSpPr>
            <p:nvPr/>
          </p:nvSpPr>
          <p:spPr bwMode="auto">
            <a:xfrm>
              <a:off x="6480596" y="4908345"/>
              <a:ext cx="1752154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zh-CN" altLang="en-US" sz="2000" dirty="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说明见</a:t>
              </a:r>
              <a:r>
                <a:rPr kumimoji="1" lang="en-US" altLang="zh-CN" sz="2000" dirty="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p166</a:t>
              </a:r>
              <a:r>
                <a:rPr kumimoji="1" lang="zh-CN" altLang="en-US" sz="2000" dirty="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表</a:t>
              </a:r>
              <a:r>
                <a:rPr kumimoji="1" lang="en-US" altLang="zh-CN" sz="2000" dirty="0">
                  <a:solidFill>
                    <a:schemeClr val="tx1"/>
                  </a:solidFill>
                  <a:latin typeface="华文中宋" pitchFamily="2" charset="-122"/>
                  <a:ea typeface="华文中宋" pitchFamily="2" charset="-122"/>
                </a:rPr>
                <a:t>3-6</a:t>
              </a:r>
              <a:endParaRPr kumimoji="1" lang="zh-CN" altLang="en-US" sz="2000" dirty="0">
                <a:solidFill>
                  <a:schemeClr val="tx1"/>
                </a:solidFill>
                <a:latin typeface="华文中宋" pitchFamily="2" charset="-122"/>
                <a:ea typeface="华文中宋" pitchFamily="2" charset="-122"/>
              </a:endParaRPr>
            </a:p>
          </p:txBody>
        </p:sp>
      </p:grpSp>
    </p:spTree>
  </p:cSld>
  <p:clrMapOvr>
    <a:masterClrMapping/>
  </p:clrMapOvr>
  <p:transition spd="med">
    <p:blinds/>
  </p:transition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结束语：</a:t>
            </a:r>
          </a:p>
        </p:txBody>
      </p:sp>
      <p:sp>
        <p:nvSpPr>
          <p:cNvPr id="184323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567556" y="1223863"/>
            <a:ext cx="6273080" cy="2232248"/>
          </a:xfrm>
        </p:spPr>
        <p:txBody>
          <a:bodyPr/>
          <a:lstStyle/>
          <a:p>
            <a:pPr eaLnBrk="1" hangingPunct="1">
              <a:spcAft>
                <a:spcPct val="30000"/>
              </a:spcAft>
              <a:buFont typeface="Wingdings" pitchFamily="2" charset="2"/>
              <a:buNone/>
            </a:pPr>
            <a:r>
              <a:rPr lang="zh-CN" altLang="en-US" sz="2400" u="sng" dirty="0">
                <a:solidFill>
                  <a:srgbClr val="990033"/>
                </a:solidFill>
              </a:rPr>
              <a:t>掌握</a:t>
            </a:r>
            <a:r>
              <a:rPr lang="en-US" altLang="zh-CN" sz="2400" u="sng" dirty="0">
                <a:solidFill>
                  <a:srgbClr val="990033"/>
                </a:solidFill>
              </a:rPr>
              <a:t>Intel</a:t>
            </a:r>
            <a:r>
              <a:rPr lang="zh-CN" altLang="en-US" sz="2400" u="sng" dirty="0">
                <a:solidFill>
                  <a:srgbClr val="990033"/>
                </a:solidFill>
              </a:rPr>
              <a:t>处理器</a:t>
            </a:r>
            <a:r>
              <a:rPr lang="en-US" altLang="zh-CN" sz="2400" u="sng" dirty="0">
                <a:solidFill>
                  <a:srgbClr val="990033"/>
                </a:solidFill>
              </a:rPr>
              <a:t>16</a:t>
            </a:r>
            <a:r>
              <a:rPr lang="zh-CN" altLang="en-US" sz="2400" u="sng" dirty="0">
                <a:solidFill>
                  <a:srgbClr val="990033"/>
                </a:solidFill>
              </a:rPr>
              <a:t>位指令集：</a:t>
            </a:r>
          </a:p>
          <a:p>
            <a:pPr eaLnBrk="1" hangingPunct="1">
              <a:lnSpc>
                <a:spcPct val="130000"/>
              </a:lnSpc>
              <a:spcBef>
                <a:spcPts val="0"/>
              </a:spcBef>
              <a:spcAft>
                <a:spcPct val="0"/>
              </a:spcAft>
            </a:pPr>
            <a:r>
              <a:rPr lang="zh-CN" altLang="en-US" sz="2200" dirty="0"/>
              <a:t>指令的格式及意义；</a:t>
            </a:r>
          </a:p>
          <a:p>
            <a:pPr eaLnBrk="1" hangingPunct="1">
              <a:lnSpc>
                <a:spcPct val="130000"/>
              </a:lnSpc>
              <a:spcAft>
                <a:spcPct val="0"/>
              </a:spcAft>
            </a:pPr>
            <a:r>
              <a:rPr lang="zh-CN" altLang="en-US" sz="2200" dirty="0"/>
              <a:t>指令对操作数的要求及对标志位的影响；</a:t>
            </a:r>
          </a:p>
          <a:p>
            <a:pPr eaLnBrk="1" hangingPunct="1">
              <a:lnSpc>
                <a:spcPct val="130000"/>
              </a:lnSpc>
              <a:spcAft>
                <a:spcPct val="0"/>
              </a:spcAft>
            </a:pPr>
            <a:r>
              <a:rPr lang="zh-CN" altLang="en-US" sz="2200" dirty="0"/>
              <a:t>指令的应用。</a:t>
            </a:r>
            <a:endParaRPr lang="zh-CN" altLang="zh-CN" sz="2200" dirty="0"/>
          </a:p>
        </p:txBody>
      </p:sp>
      <p:sp>
        <p:nvSpPr>
          <p:cNvPr id="5" name="WordArt 4"/>
          <p:cNvSpPr>
            <a:spLocks noChangeArrowheads="1" noChangeShapeType="1" noTextEdit="1"/>
          </p:cNvSpPr>
          <p:nvPr/>
        </p:nvSpPr>
        <p:spPr bwMode="auto">
          <a:xfrm>
            <a:off x="8623585" y="5689560"/>
            <a:ext cx="819198" cy="631611"/>
          </a:xfrm>
          <a:prstGeom prst="rect">
            <a:avLst/>
          </a:prstGeom>
        </p:spPr>
        <p:txBody>
          <a:bodyPr wrap="none" fromWordArt="1">
            <a:prstTxWarp prst="textCascadeUp">
              <a:avLst>
                <a:gd name="adj" fmla="val 44444"/>
              </a:avLst>
            </a:prstTxWarp>
            <a:scene3d>
              <a:camera prst="legacyPerspectiveFront">
                <a:rot lat="20519974" lon="1080000" rev="0"/>
              </a:camera>
              <a:lightRig rig="legacyHarsh2" dir="b"/>
            </a:scene3d>
            <a:sp3d extrusionH="430200" prstMaterial="legacyMatte">
              <a:extrusionClr>
                <a:srgbClr val="FF6600"/>
              </a:extrusionClr>
            </a:sp3d>
          </a:bodyPr>
          <a:lstStyle/>
          <a:p>
            <a:pPr algn="ctr"/>
            <a:r>
              <a:rPr lang="zh-CN" altLang="en-US" sz="4400" kern="10" dirty="0">
                <a:ln w="9525">
                  <a:round/>
                  <a:headEnd/>
                  <a:tailEnd/>
                </a:ln>
                <a:gradFill rotWithShape="1">
                  <a:gsLst>
                    <a:gs pos="0">
                      <a:srgbClr val="FFE701"/>
                    </a:gs>
                    <a:gs pos="100000">
                      <a:srgbClr val="FE3E02"/>
                    </a:gs>
                  </a:gsLst>
                  <a:lin ang="5400000" scaled="1"/>
                </a:gradFill>
                <a:latin typeface="宋体"/>
                <a:ea typeface="宋体"/>
              </a:rPr>
              <a:t>谢谢！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寻址方式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63972" y="1295871"/>
            <a:ext cx="7526418" cy="3888105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指令直接给出的方式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运算对象由指令直接给出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存放于寄存器中的寻址方式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存放于存储器中的寻址方式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隐含给出方式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49155" name="灯片编号占位符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EBC9C7C-F8FA-4F7D-9AAC-698868BBE406}" type="slidenum">
              <a:rPr lang="zh-CN" altLang="en-US" smtClean="0">
                <a:ea typeface="宋体" charset="-122"/>
              </a:rPr>
              <a:pPr/>
              <a:t>19</a:t>
            </a:fld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273051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C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withGroup">
                            <p:stCondLst>
                              <p:cond delay="250"/>
                            </p:stCondLst>
                            <p:childTnLst>
                              <p:par>
                                <p:cTn id="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2463B1-DACD-41F6-8EBF-757AC0A5EC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9CD7548-5CE8-4786-9EAF-952060819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190</a:t>
            </a:fld>
            <a:endParaRPr lang="en-US" altLang="zh-CN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809005D-70D3-4CC1-AA0F-230163534A09}"/>
              </a:ext>
            </a:extLst>
          </p:cNvPr>
          <p:cNvPicPr/>
          <p:nvPr/>
        </p:nvPicPr>
        <p:blipFill rotWithShape="1">
          <a:blip r:embed="rId2"/>
          <a:srcRect r="120" b="69258"/>
          <a:stretch/>
        </p:blipFill>
        <p:spPr>
          <a:xfrm>
            <a:off x="2016100" y="71735"/>
            <a:ext cx="5267960" cy="576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01C938A-7D01-4F79-A1F7-C30C70C66BEA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944092" y="791814"/>
            <a:ext cx="5544616" cy="269938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72C538E-64D3-4D7B-8725-CE084D3E41FB}"/>
              </a:ext>
            </a:extLst>
          </p:cNvPr>
          <p:cNvPicPr/>
          <p:nvPr/>
        </p:nvPicPr>
        <p:blipFill rotWithShape="1">
          <a:blip r:embed="rId4"/>
          <a:srcRect r="4062" b="68109"/>
          <a:stretch/>
        </p:blipFill>
        <p:spPr>
          <a:xfrm>
            <a:off x="1872084" y="3564122"/>
            <a:ext cx="5472608" cy="1763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D2D03273-5207-4ACC-A98B-CD79D9503479}"/>
              </a:ext>
            </a:extLst>
          </p:cNvPr>
          <p:cNvPicPr/>
          <p:nvPr/>
        </p:nvPicPr>
        <p:blipFill rotWithShape="1">
          <a:blip r:embed="rId5"/>
          <a:srcRect b="70237"/>
          <a:stretch/>
        </p:blipFill>
        <p:spPr>
          <a:xfrm>
            <a:off x="2016100" y="5400329"/>
            <a:ext cx="5328592" cy="36003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8979816-2773-4A15-9B50-BB7B96F7AE95}"/>
              </a:ext>
            </a:extLst>
          </p:cNvPr>
          <p:cNvPicPr/>
          <p:nvPr/>
        </p:nvPicPr>
        <p:blipFill rotWithShape="1">
          <a:blip r:embed="rId6"/>
          <a:srcRect r="1905" b="41667"/>
          <a:stretch/>
        </p:blipFill>
        <p:spPr>
          <a:xfrm>
            <a:off x="1944092" y="5870822"/>
            <a:ext cx="5400600" cy="4320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8206813"/>
      </p:ext>
    </p:extLst>
  </p:cSld>
  <p:clrMapOvr>
    <a:masterClrMapping/>
  </p:clrMapOvr>
  <p:transition spd="med">
    <p:blinds/>
  </p:transition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D25D7C-68BA-46B2-A5B8-127033875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作业：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AD5EBB-A25B-4A00-9192-CC52766CE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191</a:t>
            </a:fld>
            <a:endParaRPr lang="en-US" altLang="zh-C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07E0BBCA-DB61-4B9B-9DD1-56E263F5AABE}"/>
              </a:ext>
            </a:extLst>
          </p:cNvPr>
          <p:cNvPicPr/>
          <p:nvPr/>
        </p:nvPicPr>
        <p:blipFill rotWithShape="1">
          <a:blip r:embed="rId2"/>
          <a:srcRect r="2597"/>
          <a:stretch/>
        </p:blipFill>
        <p:spPr>
          <a:xfrm>
            <a:off x="1152004" y="1223863"/>
            <a:ext cx="5400600" cy="331236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BC202513-97ED-47ED-8B53-0BF1AFDA6C7F}"/>
              </a:ext>
            </a:extLst>
          </p:cNvPr>
          <p:cNvSpPr/>
          <p:nvPr/>
        </p:nvSpPr>
        <p:spPr bwMode="auto">
          <a:xfrm>
            <a:off x="1872084" y="2015951"/>
            <a:ext cx="4104456" cy="504056"/>
          </a:xfrm>
          <a:prstGeom prst="rect">
            <a:avLst/>
          </a:prstGeom>
          <a:solidFill>
            <a:schemeClr val="bg1"/>
          </a:solidFill>
          <a:ln w="2222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E8D0929-7323-48DE-AD92-B9AF5D011207}"/>
              </a:ext>
            </a:extLst>
          </p:cNvPr>
          <p:cNvSpPr/>
          <p:nvPr/>
        </p:nvSpPr>
        <p:spPr bwMode="auto">
          <a:xfrm>
            <a:off x="1872084" y="2772035"/>
            <a:ext cx="4104456" cy="504056"/>
          </a:xfrm>
          <a:prstGeom prst="rect">
            <a:avLst/>
          </a:prstGeom>
          <a:solidFill>
            <a:schemeClr val="bg1"/>
          </a:solidFill>
          <a:ln w="2222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101136D-8C03-4C9C-9166-55038E9FCE10}"/>
              </a:ext>
            </a:extLst>
          </p:cNvPr>
          <p:cNvSpPr/>
          <p:nvPr/>
        </p:nvSpPr>
        <p:spPr bwMode="auto">
          <a:xfrm>
            <a:off x="1872084" y="3564122"/>
            <a:ext cx="4104456" cy="252029"/>
          </a:xfrm>
          <a:prstGeom prst="rect">
            <a:avLst/>
          </a:prstGeom>
          <a:solidFill>
            <a:schemeClr val="bg1"/>
          </a:solidFill>
          <a:ln w="2222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DABE6F5-8237-4D49-8915-982753DA9911}"/>
              </a:ext>
            </a:extLst>
          </p:cNvPr>
          <p:cNvSpPr/>
          <p:nvPr/>
        </p:nvSpPr>
        <p:spPr bwMode="auto">
          <a:xfrm>
            <a:off x="1866880" y="4104182"/>
            <a:ext cx="4104456" cy="252029"/>
          </a:xfrm>
          <a:prstGeom prst="rect">
            <a:avLst/>
          </a:prstGeom>
          <a:solidFill>
            <a:schemeClr val="bg1"/>
          </a:solidFill>
          <a:ln w="2222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01279305"/>
      </p:ext>
    </p:extLst>
  </p:cSld>
  <p:clrMapOvr>
    <a:masterClrMapping/>
  </p:clrMapOvr>
  <p:transition spd="med">
    <p:blinds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/>
          </p:cNvSpPr>
          <p:nvPr>
            <p:ph type="ctrTitle"/>
          </p:nvPr>
        </p:nvSpPr>
        <p:spPr>
          <a:xfrm>
            <a:off x="1045289" y="1858549"/>
            <a:ext cx="7578348" cy="1381538"/>
          </a:xfrm>
        </p:spPr>
        <p:txBody>
          <a:bodyPr/>
          <a:lstStyle/>
          <a:p>
            <a:pPr algn="ctr"/>
            <a:r>
              <a:rPr lang="zh-CN" altLang="en-US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第</a:t>
            </a:r>
            <a:r>
              <a:rPr lang="en-US" altLang="zh-CN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3</a:t>
            </a:r>
            <a:r>
              <a:rPr lang="zh-CN" altLang="en-US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章 指令集</a:t>
            </a:r>
          </a:p>
        </p:txBody>
      </p:sp>
    </p:spTree>
  </p:cSld>
  <p:clrMapOvr>
    <a:masterClrMapping/>
  </p:clrMapOvr>
  <p:transition spd="med">
    <p:blinds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54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FDFD0AF-B115-4639-A421-388E33F0282C}" type="slidenum">
              <a:rPr lang="zh-CN" altLang="en-US" smtClean="0">
                <a:ea typeface="宋体" charset="-122"/>
              </a:rPr>
              <a:pPr/>
              <a:t>20</a:t>
            </a:fld>
            <a:endParaRPr lang="en-US" altLang="zh-CN">
              <a:ea typeface="宋体" charset="-122"/>
            </a:endParaRPr>
          </a:p>
        </p:txBody>
      </p:sp>
      <p:sp>
        <p:nvSpPr>
          <p:cNvPr id="246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立即寻址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439887"/>
            <a:ext cx="8201501" cy="1984554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指令中的源操作数是立即数，即源操作数是参加操作的数据本身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lang="zh-CN" altLang="en-US" dirty="0"/>
              <a:t>例：</a:t>
            </a:r>
            <a:endParaRPr lang="en-US" altLang="zh-CN" dirty="0"/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 AX，1200H</a:t>
            </a:r>
          </a:p>
        </p:txBody>
      </p:sp>
      <p:sp>
        <p:nvSpPr>
          <p:cNvPr id="28678" name="Rectangle 6"/>
          <p:cNvSpPr>
            <a:spLocks noChangeArrowheads="1"/>
          </p:cNvSpPr>
          <p:nvPr/>
        </p:nvSpPr>
        <p:spPr bwMode="auto">
          <a:xfrm>
            <a:off x="5891147" y="3016428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79" name="Rectangle 7"/>
          <p:cNvSpPr>
            <a:spLocks noChangeArrowheads="1"/>
          </p:cNvSpPr>
          <p:nvPr/>
        </p:nvSpPr>
        <p:spPr bwMode="auto">
          <a:xfrm>
            <a:off x="5891147" y="3376437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0" name="Rectangle 8"/>
          <p:cNvSpPr>
            <a:spLocks noChangeArrowheads="1"/>
          </p:cNvSpPr>
          <p:nvPr/>
        </p:nvSpPr>
        <p:spPr bwMode="auto">
          <a:xfrm>
            <a:off x="5891147" y="3712446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1" name="Rectangle 9"/>
          <p:cNvSpPr>
            <a:spLocks noChangeArrowheads="1"/>
          </p:cNvSpPr>
          <p:nvPr/>
        </p:nvSpPr>
        <p:spPr bwMode="auto">
          <a:xfrm>
            <a:off x="5891147" y="4672472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2" name="Line 10"/>
          <p:cNvSpPr>
            <a:spLocks noChangeShapeType="1"/>
          </p:cNvSpPr>
          <p:nvPr/>
        </p:nvSpPr>
        <p:spPr bwMode="auto">
          <a:xfrm>
            <a:off x="5891147" y="2494414"/>
            <a:ext cx="0" cy="312458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3" name="Line 11"/>
          <p:cNvSpPr>
            <a:spLocks noChangeShapeType="1"/>
          </p:cNvSpPr>
          <p:nvPr/>
        </p:nvSpPr>
        <p:spPr bwMode="auto">
          <a:xfrm>
            <a:off x="7696951" y="2512414"/>
            <a:ext cx="0" cy="311858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4" name="Freeform 12"/>
          <p:cNvSpPr>
            <a:spLocks/>
          </p:cNvSpPr>
          <p:nvPr/>
        </p:nvSpPr>
        <p:spPr bwMode="auto">
          <a:xfrm>
            <a:off x="5887798" y="2416413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5" name="Freeform 13"/>
          <p:cNvSpPr>
            <a:spLocks/>
          </p:cNvSpPr>
          <p:nvPr/>
        </p:nvSpPr>
        <p:spPr bwMode="auto">
          <a:xfrm>
            <a:off x="5869371" y="5305491"/>
            <a:ext cx="18275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86" name="Text Box 14"/>
          <p:cNvSpPr txBox="1">
            <a:spLocks noChangeArrowheads="1"/>
          </p:cNvSpPr>
          <p:nvPr/>
        </p:nvSpPr>
        <p:spPr bwMode="auto">
          <a:xfrm>
            <a:off x="6408588" y="3712447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12H</a:t>
            </a:r>
          </a:p>
        </p:txBody>
      </p:sp>
      <p:sp>
        <p:nvSpPr>
          <p:cNvPr id="28687" name="Text Box 15"/>
          <p:cNvSpPr txBox="1">
            <a:spLocks noChangeArrowheads="1"/>
          </p:cNvSpPr>
          <p:nvPr/>
        </p:nvSpPr>
        <p:spPr bwMode="auto">
          <a:xfrm>
            <a:off x="6408588" y="3352437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00H</a:t>
            </a:r>
          </a:p>
        </p:txBody>
      </p:sp>
      <p:sp>
        <p:nvSpPr>
          <p:cNvPr id="28690" name="Line 18"/>
          <p:cNvSpPr>
            <a:spLocks noChangeShapeType="1"/>
          </p:cNvSpPr>
          <p:nvPr/>
        </p:nvSpPr>
        <p:spPr bwMode="auto">
          <a:xfrm flipH="1">
            <a:off x="5189261" y="3928452"/>
            <a:ext cx="804069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oval" w="lg" len="lg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691" name="Line 19"/>
          <p:cNvSpPr>
            <a:spLocks noChangeShapeType="1"/>
          </p:cNvSpPr>
          <p:nvPr/>
        </p:nvSpPr>
        <p:spPr bwMode="auto">
          <a:xfrm>
            <a:off x="5189261" y="3928452"/>
            <a:ext cx="0" cy="129603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694" name="Rectangle 22"/>
          <p:cNvSpPr>
            <a:spLocks noChangeArrowheads="1"/>
          </p:cNvSpPr>
          <p:nvPr/>
        </p:nvSpPr>
        <p:spPr bwMode="auto">
          <a:xfrm>
            <a:off x="2294613" y="4288462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695" name="Line 23"/>
          <p:cNvSpPr>
            <a:spLocks noChangeShapeType="1"/>
          </p:cNvSpPr>
          <p:nvPr/>
        </p:nvSpPr>
        <p:spPr bwMode="auto">
          <a:xfrm>
            <a:off x="3018275" y="4288462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696" name="Line 24"/>
          <p:cNvSpPr>
            <a:spLocks noChangeShapeType="1"/>
          </p:cNvSpPr>
          <p:nvPr/>
        </p:nvSpPr>
        <p:spPr bwMode="auto">
          <a:xfrm flipH="1">
            <a:off x="3339903" y="3568443"/>
            <a:ext cx="2653427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oval" w="lg" len="lg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699" name="Line 27"/>
          <p:cNvSpPr>
            <a:spLocks noChangeShapeType="1"/>
          </p:cNvSpPr>
          <p:nvPr/>
        </p:nvSpPr>
        <p:spPr bwMode="auto">
          <a:xfrm>
            <a:off x="3339903" y="3568443"/>
            <a:ext cx="0" cy="720019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700" name="Text Box 28"/>
          <p:cNvSpPr txBox="1">
            <a:spLocks noChangeArrowheads="1"/>
          </p:cNvSpPr>
          <p:nvPr/>
        </p:nvSpPr>
        <p:spPr bwMode="auto">
          <a:xfrm>
            <a:off x="2312045" y="4340252"/>
            <a:ext cx="1432247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AH    AL</a:t>
            </a:r>
          </a:p>
        </p:txBody>
      </p:sp>
      <p:sp>
        <p:nvSpPr>
          <p:cNvPr id="28701" name="Text Box 29"/>
          <p:cNvSpPr txBox="1">
            <a:spLocks noChangeArrowheads="1"/>
          </p:cNvSpPr>
          <p:nvPr/>
        </p:nvSpPr>
        <p:spPr bwMode="auto">
          <a:xfrm>
            <a:off x="6395364" y="2992428"/>
            <a:ext cx="104528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MOV</a:t>
            </a:r>
          </a:p>
        </p:txBody>
      </p:sp>
      <p:sp>
        <p:nvSpPr>
          <p:cNvPr id="28702" name="Line 30"/>
          <p:cNvSpPr>
            <a:spLocks noChangeShapeType="1"/>
          </p:cNvSpPr>
          <p:nvPr/>
        </p:nvSpPr>
        <p:spPr bwMode="auto">
          <a:xfrm flipH="1">
            <a:off x="2616241" y="5224487"/>
            <a:ext cx="2573020" cy="0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703" name="Line 31"/>
          <p:cNvSpPr>
            <a:spLocks noChangeShapeType="1"/>
          </p:cNvSpPr>
          <p:nvPr/>
        </p:nvSpPr>
        <p:spPr bwMode="auto">
          <a:xfrm flipV="1">
            <a:off x="2616241" y="4720474"/>
            <a:ext cx="0" cy="50401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8705" name="Text Box 33"/>
          <p:cNvSpPr txBox="1">
            <a:spLocks noChangeArrowheads="1"/>
          </p:cNvSpPr>
          <p:nvPr/>
        </p:nvSpPr>
        <p:spPr bwMode="auto">
          <a:xfrm>
            <a:off x="8164316" y="3493443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  <a:cs typeface="华文中宋"/>
              </a:rPr>
              <a:t>代码段</a:t>
            </a:r>
          </a:p>
        </p:txBody>
      </p:sp>
      <p:sp>
        <p:nvSpPr>
          <p:cNvPr id="28706" name="AutoShape 34"/>
          <p:cNvSpPr>
            <a:spLocks/>
          </p:cNvSpPr>
          <p:nvPr/>
        </p:nvSpPr>
        <p:spPr bwMode="auto">
          <a:xfrm>
            <a:off x="7841015" y="3058430"/>
            <a:ext cx="242895" cy="1945553"/>
          </a:xfrm>
          <a:prstGeom prst="rightBrace">
            <a:avLst>
              <a:gd name="adj1" fmla="val 7454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8707" name="Text Box 35"/>
          <p:cNvSpPr txBox="1">
            <a:spLocks noChangeArrowheads="1"/>
          </p:cNvSpPr>
          <p:nvPr/>
        </p:nvSpPr>
        <p:spPr bwMode="auto">
          <a:xfrm>
            <a:off x="6556178" y="4176191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 dirty="0">
                <a:latin typeface="宋体" charset="-122"/>
              </a:rPr>
              <a:t>┇</a:t>
            </a:r>
            <a:r>
              <a:rPr kumimoji="1" lang="en-US" altLang="zh-CN" sz="2700" dirty="0">
                <a:latin typeface="Times New Roman" pitchFamily="18" charset="0"/>
              </a:rPr>
              <a:t> </a:t>
            </a:r>
          </a:p>
        </p:txBody>
      </p:sp>
      <p:sp>
        <p:nvSpPr>
          <p:cNvPr id="28708" name="Text Box 36"/>
          <p:cNvSpPr txBox="1">
            <a:spLocks noChangeArrowheads="1"/>
          </p:cNvSpPr>
          <p:nvPr/>
        </p:nvSpPr>
        <p:spPr bwMode="auto">
          <a:xfrm>
            <a:off x="647948" y="1367879"/>
            <a:ext cx="8640960" cy="1074447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 wrap="square"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36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itchFamily="2" charset="-122"/>
              </a:rPr>
              <a:t>立即寻址仅适合于源操作数</a:t>
            </a:r>
          </a:p>
          <a:p>
            <a:pPr>
              <a:spcBef>
                <a:spcPct val="50000"/>
              </a:spcBef>
            </a:pPr>
            <a:endParaRPr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8383357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6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6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6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6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8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6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86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6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6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6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6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86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86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86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286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86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86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8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8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8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8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28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8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86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86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86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86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8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8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9" dur="1000"/>
                                        <p:tgtEl>
                                          <p:spTgt spid="28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286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7" dur="1000"/>
                                        <p:tgtEl>
                                          <p:spTgt spid="286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9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1" dur="1000"/>
                                        <p:tgtEl>
                                          <p:spTgt spid="28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0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5" dur="500"/>
                                        <p:tgtEl>
                                          <p:spTgt spid="287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0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287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 nodeType="clickPar">
                      <p:stCondLst>
                        <p:cond delay="indefinite"/>
                      </p:stCondLst>
                      <p:childTnLst>
                        <p:par>
                          <p:cTn id="1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287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5" grpId="0" uiExpand="1" build="p"/>
      <p:bldP spid="28678" grpId="0" animBg="1"/>
      <p:bldP spid="28679" grpId="0" animBg="1"/>
      <p:bldP spid="28680" grpId="0" animBg="1"/>
      <p:bldP spid="28681" grpId="0" animBg="1"/>
      <p:bldP spid="28682" grpId="0" animBg="1"/>
      <p:bldP spid="28683" grpId="0" animBg="1"/>
      <p:bldP spid="28684" grpId="0" animBg="1"/>
      <p:bldP spid="28685" grpId="0" animBg="1"/>
      <p:bldP spid="28686" grpId="0"/>
      <p:bldP spid="28687" grpId="0"/>
      <p:bldP spid="28690" grpId="0" animBg="1"/>
      <p:bldP spid="28691" grpId="0" animBg="1"/>
      <p:bldP spid="28694" grpId="0" animBg="1"/>
      <p:bldP spid="28695" grpId="0" animBg="1"/>
      <p:bldP spid="28696" grpId="0" animBg="1"/>
      <p:bldP spid="28699" grpId="0" animBg="1"/>
      <p:bldP spid="28700" grpId="0"/>
      <p:bldP spid="28701" grpId="0"/>
      <p:bldP spid="28702" grpId="0" animBg="1"/>
      <p:bldP spid="28703" grpId="0" animBg="1"/>
      <p:bldP spid="28705" grpId="0"/>
      <p:bldP spid="28706" grpId="0" animBg="1"/>
      <p:bldP spid="28707" grpId="0"/>
      <p:bldP spid="2870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寻址方式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63972" y="1367879"/>
            <a:ext cx="7826269" cy="3888105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指令直接给出的方式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存放于寄存器中的寻址方式</a:t>
            </a: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参加运算的数据存放在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CPU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的某个通用寄存器中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存放于存储器中的寻址方式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隐含给出方式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53251" name="灯片编号占位符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5E677BB-E9A1-42CA-BFB2-33894F63E7FC}" type="slidenum">
              <a:rPr lang="zh-CN" altLang="en-US" smtClean="0">
                <a:ea typeface="宋体" charset="-122"/>
              </a:rPr>
              <a:pPr/>
              <a:t>21</a:t>
            </a:fld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48115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20078F7-81AB-4D51-BF32-F153BF10CC1D}" type="slidenum">
              <a:rPr lang="zh-CN" altLang="en-US" smtClean="0">
                <a:ea typeface="宋体" charset="-122"/>
              </a:rPr>
              <a:pPr/>
              <a:t>22</a:t>
            </a:fld>
            <a:endParaRPr lang="en-US" altLang="zh-CN">
              <a:ea typeface="宋体" charset="-122"/>
            </a:endParaRPr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寄存器寻址</a:t>
            </a:r>
          </a:p>
        </p:txBody>
      </p:sp>
      <p:sp>
        <p:nvSpPr>
          <p:cNvPr id="3235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63972" y="1367879"/>
            <a:ext cx="8201501" cy="1878051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参加操作的操作数在</a:t>
            </a:r>
            <a:r>
              <a:rPr lang="en-US" altLang="zh-CN" dirty="0"/>
              <a:t>CPU</a:t>
            </a:r>
            <a:r>
              <a:rPr lang="zh-CN" altLang="en-US" dirty="0"/>
              <a:t>的通用寄存器中。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lang="zh-CN" altLang="en-US" dirty="0"/>
              <a:t>例：</a:t>
            </a:r>
            <a:endParaRPr lang="en-US" altLang="zh-CN" dirty="0"/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 AX，BX</a:t>
            </a:r>
          </a:p>
        </p:txBody>
      </p:sp>
      <p:sp>
        <p:nvSpPr>
          <p:cNvPr id="323588" name="Rectangle 4"/>
          <p:cNvSpPr>
            <a:spLocks noChangeArrowheads="1"/>
          </p:cNvSpPr>
          <p:nvPr/>
        </p:nvSpPr>
        <p:spPr bwMode="auto">
          <a:xfrm>
            <a:off x="1946115" y="3112426"/>
            <a:ext cx="1849358" cy="574516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3589" name="Rectangle 5"/>
          <p:cNvSpPr>
            <a:spLocks noChangeArrowheads="1"/>
          </p:cNvSpPr>
          <p:nvPr/>
        </p:nvSpPr>
        <p:spPr bwMode="auto">
          <a:xfrm>
            <a:off x="4601216" y="3113925"/>
            <a:ext cx="1849358" cy="574515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3590" name="Text Box 6"/>
          <p:cNvSpPr txBox="1">
            <a:spLocks noChangeArrowheads="1"/>
          </p:cNvSpPr>
          <p:nvPr/>
        </p:nvSpPr>
        <p:spPr bwMode="auto">
          <a:xfrm>
            <a:off x="2304132" y="3185927"/>
            <a:ext cx="112569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   AX</a:t>
            </a:r>
          </a:p>
        </p:txBody>
      </p:sp>
      <p:sp>
        <p:nvSpPr>
          <p:cNvPr id="323591" name="Text Box 7"/>
          <p:cNvSpPr txBox="1">
            <a:spLocks noChangeArrowheads="1"/>
          </p:cNvSpPr>
          <p:nvPr/>
        </p:nvSpPr>
        <p:spPr bwMode="auto">
          <a:xfrm>
            <a:off x="4877152" y="3185927"/>
            <a:ext cx="112569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   BX</a:t>
            </a:r>
          </a:p>
        </p:txBody>
      </p:sp>
      <p:sp>
        <p:nvSpPr>
          <p:cNvPr id="323592" name="Line 8"/>
          <p:cNvSpPr>
            <a:spLocks noChangeShapeType="1"/>
          </p:cNvSpPr>
          <p:nvPr/>
        </p:nvSpPr>
        <p:spPr bwMode="auto">
          <a:xfrm>
            <a:off x="5485692" y="3689940"/>
            <a:ext cx="0" cy="57601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3593" name="Line 9"/>
          <p:cNvSpPr>
            <a:spLocks noChangeShapeType="1"/>
          </p:cNvSpPr>
          <p:nvPr/>
        </p:nvSpPr>
        <p:spPr bwMode="auto">
          <a:xfrm flipH="1">
            <a:off x="2912672" y="4265956"/>
            <a:ext cx="2573020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3594" name="Line 10"/>
          <p:cNvSpPr>
            <a:spLocks noChangeShapeType="1"/>
          </p:cNvSpPr>
          <p:nvPr/>
        </p:nvSpPr>
        <p:spPr bwMode="auto">
          <a:xfrm flipV="1">
            <a:off x="2912672" y="3689940"/>
            <a:ext cx="0" cy="57601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869180" y="4494074"/>
            <a:ext cx="7267599" cy="5745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lIns="103217" tIns="81274" rIns="103217" bIns="121910">
            <a:spAutoFit/>
          </a:bodyPr>
          <a:lstStyle/>
          <a:p>
            <a:pPr algn="ctr">
              <a:defRPr/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此种寻址方式中的寄存器主要是通用寄存器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938230" y="5427732"/>
            <a:ext cx="6838510" cy="574500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lIns="103217" tIns="81274" rIns="103217" bIns="121910">
            <a:spAutoFit/>
          </a:bodyPr>
          <a:lstStyle/>
          <a:p>
            <a:pPr algn="ctr">
              <a:defRPr/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不含控制寄存器，段寄存器限制使用</a:t>
            </a:r>
          </a:p>
        </p:txBody>
      </p:sp>
    </p:spTree>
    <p:extLst>
      <p:ext uri="{BB962C8B-B14F-4D97-AF65-F5344CB8AC3E}">
        <p14:creationId xmlns:p14="http://schemas.microsoft.com/office/powerpoint/2010/main" val="368405656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35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35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35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235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235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35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35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235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235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3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23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323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23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500"/>
                                        <p:tgtEl>
                                          <p:spTgt spid="323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 nodeType="clickPar">
                      <p:stCondLst>
                        <p:cond delay="indefinite"/>
                      </p:stCondLst>
                      <p:childTnLst>
                        <p:par>
                          <p:cTn id="4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3587" grpId="0" build="p"/>
      <p:bldP spid="323588" grpId="0" animBg="1"/>
      <p:bldP spid="323589" grpId="0" animBg="1"/>
      <p:bldP spid="323590" grpId="0"/>
      <p:bldP spid="323591" grpId="0"/>
      <p:bldP spid="323592" grpId="0" animBg="1"/>
      <p:bldP spid="323593" grpId="0" animBg="1"/>
      <p:bldP spid="32359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寻址方式</a:t>
            </a:r>
          </a:p>
        </p:txBody>
      </p:sp>
      <p:sp>
        <p:nvSpPr>
          <p:cNvPr id="56322" name="内容占位符 2"/>
          <p:cNvSpPr>
            <a:spLocks noGrp="1"/>
          </p:cNvSpPr>
          <p:nvPr>
            <p:ph idx="1"/>
          </p:nvPr>
        </p:nvSpPr>
        <p:spPr>
          <a:xfrm>
            <a:off x="863972" y="1295871"/>
            <a:ext cx="8129470" cy="3946607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指令直接给出的方式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存放于寄存器中的寻址方式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存放于存储器中的寻址方式</a:t>
            </a:r>
            <a:endParaRPr lang="en-US" altLang="zh-CN" dirty="0">
              <a:solidFill>
                <a:srgbClr val="C00000"/>
              </a:solidFill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隐含给出方式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56323" name="灯片编号占位符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22B62FAE-8056-45D3-A085-00730A741FA7}" type="slidenum">
              <a:rPr lang="zh-CN" altLang="en-US" smtClean="0">
                <a:ea typeface="宋体" charset="-122"/>
              </a:rPr>
              <a:pPr/>
              <a:t>23</a:t>
            </a:fld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9584191"/>
      </p:ext>
    </p:extLst>
  </p:cSld>
  <p:clrMapOvr>
    <a:masterClrMapping/>
  </p:clrMapOvr>
  <p:transition spd="med">
    <p:blinds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1475520"/>
              </p:ext>
            </p:extLst>
          </p:nvPr>
        </p:nvGraphicFramePr>
        <p:xfrm>
          <a:off x="151624" y="1110071"/>
          <a:ext cx="6448148" cy="4146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4" name="Visio" r:id="rId3" imgW="5936361" imgH="4274820" progId="Visio.Drawing.11">
                  <p:embed/>
                </p:oleObj>
              </mc:Choice>
              <mc:Fallback>
                <p:oleObj name="Visio" r:id="rId3" imgW="5936361" imgH="4274820" progId="Visio.Drawing.11">
                  <p:embed/>
                  <p:pic>
                    <p:nvPicPr>
                      <p:cNvPr id="5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1624" y="1110071"/>
                        <a:ext cx="6448148" cy="414624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4820C664-F2F6-492C-921E-A4F39A4A93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70230" y="214778"/>
            <a:ext cx="8222773" cy="709623"/>
          </a:xfrm>
        </p:spPr>
        <p:txBody>
          <a:bodyPr/>
          <a:lstStyle/>
          <a:p>
            <a:pPr eaLnBrk="1" hangingPunct="1"/>
            <a:r>
              <a:rPr lang="zh-CN" altLang="en-US" dirty="0"/>
              <a:t>地址 </a:t>
            </a:r>
            <a:r>
              <a:rPr lang="en-US" altLang="zh-CN" dirty="0"/>
              <a:t>= </a:t>
            </a:r>
            <a:r>
              <a:rPr lang="zh-CN" altLang="en-US" dirty="0"/>
              <a:t>段地址 和 偏移地址</a:t>
            </a:r>
            <a:endParaRPr lang="zh-CN" altLang="en-US" dirty="0">
              <a:solidFill>
                <a:srgbClr val="800000"/>
              </a:solidFill>
              <a:cs typeface="隶书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73A2565-184A-4B7D-B1DF-C738A1230D0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428" y="4540919"/>
            <a:ext cx="4630994" cy="1939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638097"/>
      </p:ext>
    </p:extLst>
  </p:cSld>
  <p:clrMapOvr>
    <a:masterClrMapping/>
  </p:clrMapOvr>
  <p:transition spd="med">
    <p:blinds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5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存储器操作数的寻址方式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03932" y="1079847"/>
            <a:ext cx="8727496" cy="419111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关注点：</a:t>
            </a:r>
            <a:endParaRPr lang="en-US" altLang="zh-CN" dirty="0"/>
          </a:p>
          <a:p>
            <a:pPr lvl="1" eaLnBrk="1" hangingPunct="1">
              <a:defRPr/>
            </a:pPr>
            <a:r>
              <a:rPr lang="zh-CN" altLang="en-US" dirty="0"/>
              <a:t>指令操作的对象在内存中，表现形式为：</a:t>
            </a:r>
            <a:endParaRPr lang="en-US" altLang="zh-CN" dirty="0"/>
          </a:p>
          <a:p>
            <a:pPr lvl="2" eaLnBrk="1" hangingPunct="1">
              <a:spcBef>
                <a:spcPct val="0"/>
              </a:spcBef>
              <a:defRPr/>
            </a:pPr>
            <a:r>
              <a:rPr lang="en-US" altLang="zh-CN" dirty="0">
                <a:latin typeface="+mj-lt"/>
              </a:rPr>
              <a:t>[     ]</a:t>
            </a:r>
            <a:endParaRPr lang="zh-CN" altLang="en-US" dirty="0">
              <a:latin typeface="+mj-lt"/>
            </a:endParaRPr>
          </a:p>
          <a:p>
            <a:pPr lvl="1" eaLnBrk="1" hangingPunct="1">
              <a:spcBef>
                <a:spcPts val="677"/>
              </a:spcBef>
              <a:defRPr/>
            </a:pPr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操作数的字长取决于指令中的另一个寄存器操作数</a:t>
            </a:r>
            <a:r>
              <a:rPr lang="zh-CN" altLang="en-US" dirty="0"/>
              <a:t>，或通过其他方式指定字长（</a:t>
            </a:r>
            <a:r>
              <a:rPr lang="en-US" altLang="zh-CN" dirty="0"/>
              <a:t>8bit/16bit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 eaLnBrk="1" hangingPunct="1">
              <a:spcBef>
                <a:spcPts val="677"/>
              </a:spcBef>
              <a:defRPr/>
            </a:pPr>
            <a:r>
              <a:rPr lang="zh-CN" altLang="en-US" dirty="0"/>
              <a:t>指令中给出运算对象在内存某个逻辑段中的偏移地址</a:t>
            </a:r>
            <a:endParaRPr lang="en-US" altLang="zh-CN" dirty="0"/>
          </a:p>
          <a:p>
            <a:pPr lvl="2" eaLnBrk="1" hangingPunct="1">
              <a:defRPr/>
            </a:pPr>
            <a:r>
              <a:rPr lang="en-US" altLang="zh-CN" dirty="0">
                <a:solidFill>
                  <a:schemeClr val="tx1"/>
                </a:solidFill>
              </a:rPr>
              <a:t>[  </a:t>
            </a:r>
            <a:r>
              <a:rPr lang="zh-CN" altLang="en-US" dirty="0"/>
              <a:t>偏移地址</a:t>
            </a:r>
            <a:r>
              <a:rPr lang="en-US" altLang="zh-CN" dirty="0"/>
              <a:t>   </a:t>
            </a:r>
            <a:r>
              <a:rPr lang="en-US" altLang="zh-CN" dirty="0">
                <a:solidFill>
                  <a:schemeClr val="tx1"/>
                </a:solidFill>
              </a:rPr>
              <a:t>]</a:t>
            </a:r>
          </a:p>
          <a:p>
            <a:pPr lvl="1" eaLnBrk="1" hangingPunct="1">
              <a:spcBef>
                <a:spcPts val="677"/>
              </a:spcBef>
              <a:defRPr/>
            </a:pPr>
            <a:r>
              <a:rPr lang="zh-CN" altLang="en-US" dirty="0"/>
              <a:t>逻辑段的段基地址通过默认或重设方式给出。</a:t>
            </a:r>
          </a:p>
        </p:txBody>
      </p:sp>
      <p:sp>
        <p:nvSpPr>
          <p:cNvPr id="57347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992692" y="5976428"/>
            <a:ext cx="584248" cy="432011"/>
          </a:xfrm>
          <a:noFill/>
        </p:spPr>
        <p:txBody>
          <a:bodyPr/>
          <a:lstStyle/>
          <a:p>
            <a:fld id="{57D866A0-AE12-45F7-B6D8-B84FA0DBA79D}" type="slidenum">
              <a:rPr lang="zh-CN" altLang="en-US" smtClean="0">
                <a:ea typeface="宋体" charset="-122"/>
              </a:rPr>
              <a:pPr/>
              <a:t>25</a:t>
            </a:fld>
            <a:endParaRPr lang="en-US" altLang="zh-CN">
              <a:ea typeface="宋体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17807" y="5245111"/>
            <a:ext cx="3510861" cy="892552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对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16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位体系的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CPU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，段地址和偏移地址都必须是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16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位</a:t>
            </a:r>
          </a:p>
        </p:txBody>
      </p:sp>
      <p:sp>
        <p:nvSpPr>
          <p:cNvPr id="5" name="任意多边形 4"/>
          <p:cNvSpPr/>
          <p:nvPr/>
        </p:nvSpPr>
        <p:spPr bwMode="auto">
          <a:xfrm rot="20574442">
            <a:off x="2903984" y="4447319"/>
            <a:ext cx="552450" cy="1181100"/>
          </a:xfrm>
          <a:custGeom>
            <a:avLst/>
            <a:gdLst>
              <a:gd name="connsiteX0" fmla="*/ 0 w 552450"/>
              <a:gd name="connsiteY0" fmla="*/ 0 h 1181100"/>
              <a:gd name="connsiteX1" fmla="*/ 76200 w 552450"/>
              <a:gd name="connsiteY1" fmla="*/ 95250 h 1181100"/>
              <a:gd name="connsiteX2" fmla="*/ 133350 w 552450"/>
              <a:gd name="connsiteY2" fmla="*/ 285750 h 1181100"/>
              <a:gd name="connsiteX3" fmla="*/ 228600 w 552450"/>
              <a:gd name="connsiteY3" fmla="*/ 419100 h 1181100"/>
              <a:gd name="connsiteX4" fmla="*/ 247650 w 552450"/>
              <a:gd name="connsiteY4" fmla="*/ 476250 h 1181100"/>
              <a:gd name="connsiteX5" fmla="*/ 266700 w 552450"/>
              <a:gd name="connsiteY5" fmla="*/ 552450 h 1181100"/>
              <a:gd name="connsiteX6" fmla="*/ 342900 w 552450"/>
              <a:gd name="connsiteY6" fmla="*/ 666750 h 1181100"/>
              <a:gd name="connsiteX7" fmla="*/ 381000 w 552450"/>
              <a:gd name="connsiteY7" fmla="*/ 723900 h 1181100"/>
              <a:gd name="connsiteX8" fmla="*/ 438150 w 552450"/>
              <a:gd name="connsiteY8" fmla="*/ 857250 h 1181100"/>
              <a:gd name="connsiteX9" fmla="*/ 457200 w 552450"/>
              <a:gd name="connsiteY9" fmla="*/ 800100 h 1181100"/>
              <a:gd name="connsiteX10" fmla="*/ 419100 w 552450"/>
              <a:gd name="connsiteY10" fmla="*/ 685800 h 1181100"/>
              <a:gd name="connsiteX11" fmla="*/ 381000 w 552450"/>
              <a:gd name="connsiteY11" fmla="*/ 742950 h 1181100"/>
              <a:gd name="connsiteX12" fmla="*/ 400050 w 552450"/>
              <a:gd name="connsiteY12" fmla="*/ 876300 h 1181100"/>
              <a:gd name="connsiteX13" fmla="*/ 438150 w 552450"/>
              <a:gd name="connsiteY13" fmla="*/ 990600 h 1181100"/>
              <a:gd name="connsiteX14" fmla="*/ 457200 w 552450"/>
              <a:gd name="connsiteY14" fmla="*/ 1047750 h 1181100"/>
              <a:gd name="connsiteX15" fmla="*/ 552450 w 552450"/>
              <a:gd name="connsiteY15" fmla="*/ 1181100 h 1181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2450" h="1181100">
                <a:moveTo>
                  <a:pt x="0" y="0"/>
                </a:moveTo>
                <a:cubicBezTo>
                  <a:pt x="25400" y="31750"/>
                  <a:pt x="56730" y="59555"/>
                  <a:pt x="76200" y="95250"/>
                </a:cubicBezTo>
                <a:cubicBezTo>
                  <a:pt x="161569" y="251760"/>
                  <a:pt x="79141" y="159263"/>
                  <a:pt x="133350" y="285750"/>
                </a:cubicBezTo>
                <a:cubicBezTo>
                  <a:pt x="142635" y="307416"/>
                  <a:pt x="222095" y="410426"/>
                  <a:pt x="228600" y="419100"/>
                </a:cubicBezTo>
                <a:cubicBezTo>
                  <a:pt x="234950" y="438150"/>
                  <a:pt x="242133" y="456942"/>
                  <a:pt x="247650" y="476250"/>
                </a:cubicBezTo>
                <a:cubicBezTo>
                  <a:pt x="254843" y="501424"/>
                  <a:pt x="254991" y="529032"/>
                  <a:pt x="266700" y="552450"/>
                </a:cubicBezTo>
                <a:cubicBezTo>
                  <a:pt x="287178" y="593406"/>
                  <a:pt x="317500" y="628650"/>
                  <a:pt x="342900" y="666750"/>
                </a:cubicBezTo>
                <a:lnTo>
                  <a:pt x="381000" y="723900"/>
                </a:lnTo>
                <a:cubicBezTo>
                  <a:pt x="383037" y="732047"/>
                  <a:pt x="405261" y="857250"/>
                  <a:pt x="438150" y="857250"/>
                </a:cubicBezTo>
                <a:cubicBezTo>
                  <a:pt x="458230" y="857250"/>
                  <a:pt x="450850" y="819150"/>
                  <a:pt x="457200" y="800100"/>
                </a:cubicBezTo>
                <a:cubicBezTo>
                  <a:pt x="444500" y="762000"/>
                  <a:pt x="451229" y="709897"/>
                  <a:pt x="419100" y="685800"/>
                </a:cubicBezTo>
                <a:cubicBezTo>
                  <a:pt x="400784" y="672063"/>
                  <a:pt x="383278" y="720168"/>
                  <a:pt x="381000" y="742950"/>
                </a:cubicBezTo>
                <a:cubicBezTo>
                  <a:pt x="376532" y="787628"/>
                  <a:pt x="389954" y="832549"/>
                  <a:pt x="400050" y="876300"/>
                </a:cubicBezTo>
                <a:cubicBezTo>
                  <a:pt x="409081" y="915432"/>
                  <a:pt x="425450" y="952500"/>
                  <a:pt x="438150" y="990600"/>
                </a:cubicBezTo>
                <a:cubicBezTo>
                  <a:pt x="444500" y="1009650"/>
                  <a:pt x="446061" y="1031042"/>
                  <a:pt x="457200" y="1047750"/>
                </a:cubicBezTo>
                <a:cubicBezTo>
                  <a:pt x="538381" y="1169522"/>
                  <a:pt x="501021" y="1129671"/>
                  <a:pt x="552450" y="1181100"/>
                </a:cubicBezTo>
              </a:path>
            </a:pathLst>
          </a:custGeom>
          <a:noFill/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51537320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>
          <a:xfrm>
            <a:off x="431924" y="202506"/>
            <a:ext cx="8223277" cy="805333"/>
          </a:xfrm>
        </p:spPr>
        <p:txBody>
          <a:bodyPr/>
          <a:lstStyle/>
          <a:p>
            <a:pPr eaLnBrk="1" hangingPunct="1"/>
            <a:r>
              <a:rPr lang="en-US" altLang="zh-CN" sz="3600" b="1" dirty="0"/>
              <a:t>1. </a:t>
            </a:r>
            <a:r>
              <a:rPr lang="zh-CN" altLang="en-US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直接寻址</a:t>
            </a:r>
            <a:endParaRPr lang="zh-CN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3187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661419" y="1223863"/>
            <a:ext cx="6911641" cy="1600689"/>
          </a:xfrm>
        </p:spPr>
        <p:txBody>
          <a:bodyPr/>
          <a:lstStyle/>
          <a:p>
            <a:pPr eaLnBrk="1" hangingPunct="1">
              <a:spcBef>
                <a:spcPct val="30000"/>
              </a:spcBef>
              <a:spcAft>
                <a:spcPct val="10000"/>
              </a:spcAft>
            </a:pP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指令中直接给出操作数的偏移地址</a:t>
            </a:r>
          </a:p>
          <a:p>
            <a:pPr eaLnBrk="1" hangingPunct="1">
              <a:spcBef>
                <a:spcPts val="677"/>
              </a:spcBef>
              <a:spcAft>
                <a:spcPct val="0"/>
              </a:spcAft>
            </a:pPr>
            <a:r>
              <a:rPr lang="zh-CN" altLang="en-US" sz="2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例：</a:t>
            </a:r>
            <a:endParaRPr lang="en-US" altLang="zh-CN" sz="2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/>
              <a:ea typeface="华文中宋"/>
              <a:cs typeface="华文中宋"/>
            </a:endParaRPr>
          </a:p>
          <a:p>
            <a:pPr lvl="1" eaLnBrk="1" hangingPunct="1">
              <a:spcBef>
                <a:spcPct val="0"/>
              </a:spcBef>
              <a:spcAft>
                <a:spcPct val="10000"/>
              </a:spcAft>
            </a:pPr>
            <a:r>
              <a:rPr lang="en-US" altLang="zh-CN" sz="2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  AX，[1200H]</a:t>
            </a:r>
            <a:endParaRPr lang="zh-CN" altLang="en-US" sz="2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3188" name="Rectangle 4"/>
          <p:cNvSpPr>
            <a:spLocks noChangeArrowheads="1"/>
          </p:cNvSpPr>
          <p:nvPr/>
        </p:nvSpPr>
        <p:spPr bwMode="auto">
          <a:xfrm>
            <a:off x="6844736" y="2111909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89" name="Rectangle 5"/>
          <p:cNvSpPr>
            <a:spLocks noChangeArrowheads="1"/>
          </p:cNvSpPr>
          <p:nvPr/>
        </p:nvSpPr>
        <p:spPr bwMode="auto">
          <a:xfrm>
            <a:off x="6844736" y="2471919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0" name="Rectangle 6"/>
          <p:cNvSpPr>
            <a:spLocks noChangeArrowheads="1"/>
          </p:cNvSpPr>
          <p:nvPr/>
        </p:nvSpPr>
        <p:spPr bwMode="auto">
          <a:xfrm>
            <a:off x="6844736" y="3407944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1" name="Rectangle 7"/>
          <p:cNvSpPr>
            <a:spLocks noChangeArrowheads="1"/>
          </p:cNvSpPr>
          <p:nvPr/>
        </p:nvSpPr>
        <p:spPr bwMode="auto">
          <a:xfrm>
            <a:off x="6844736" y="3767954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2" name="Line 8"/>
          <p:cNvSpPr>
            <a:spLocks noChangeShapeType="1"/>
          </p:cNvSpPr>
          <p:nvPr/>
        </p:nvSpPr>
        <p:spPr bwMode="auto">
          <a:xfrm>
            <a:off x="6844736" y="1589896"/>
            <a:ext cx="0" cy="312458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3" name="Line 9"/>
          <p:cNvSpPr>
            <a:spLocks noChangeShapeType="1"/>
          </p:cNvSpPr>
          <p:nvPr/>
        </p:nvSpPr>
        <p:spPr bwMode="auto">
          <a:xfrm>
            <a:off x="8650540" y="1607896"/>
            <a:ext cx="0" cy="311858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4" name="Freeform 10"/>
          <p:cNvSpPr>
            <a:spLocks/>
          </p:cNvSpPr>
          <p:nvPr/>
        </p:nvSpPr>
        <p:spPr bwMode="auto">
          <a:xfrm>
            <a:off x="6841387" y="1511895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5" name="Freeform 11"/>
          <p:cNvSpPr>
            <a:spLocks/>
          </p:cNvSpPr>
          <p:nvPr/>
        </p:nvSpPr>
        <p:spPr bwMode="auto">
          <a:xfrm>
            <a:off x="6822960" y="4400972"/>
            <a:ext cx="18275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196" name="Text Box 12"/>
          <p:cNvSpPr txBox="1">
            <a:spLocks noChangeArrowheads="1"/>
          </p:cNvSpPr>
          <p:nvPr/>
        </p:nvSpPr>
        <p:spPr bwMode="auto">
          <a:xfrm>
            <a:off x="7291303" y="3391540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3197" name="Text Box 13"/>
          <p:cNvSpPr txBox="1">
            <a:spLocks noChangeArrowheads="1"/>
          </p:cNvSpPr>
          <p:nvPr/>
        </p:nvSpPr>
        <p:spPr bwMode="auto">
          <a:xfrm>
            <a:off x="7291303" y="3751550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3198" name="Text Box 14"/>
          <p:cNvSpPr txBox="1">
            <a:spLocks noChangeArrowheads="1"/>
          </p:cNvSpPr>
          <p:nvPr/>
        </p:nvSpPr>
        <p:spPr bwMode="auto">
          <a:xfrm>
            <a:off x="5849700" y="3247524"/>
            <a:ext cx="1105595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1200</a:t>
            </a:r>
            <a:r>
              <a:rPr kumimoji="1" lang="en-US" altLang="zh-CN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H</a:t>
            </a:r>
          </a:p>
        </p:txBody>
      </p:sp>
      <p:sp>
        <p:nvSpPr>
          <p:cNvPr id="93199" name="Text Box 15"/>
          <p:cNvSpPr txBox="1">
            <a:spLocks noChangeArrowheads="1"/>
          </p:cNvSpPr>
          <p:nvPr/>
        </p:nvSpPr>
        <p:spPr bwMode="auto">
          <a:xfrm>
            <a:off x="4280771" y="2776428"/>
            <a:ext cx="139638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93200" name="Line 16"/>
          <p:cNvSpPr>
            <a:spLocks noChangeShapeType="1"/>
          </p:cNvSpPr>
          <p:nvPr/>
        </p:nvSpPr>
        <p:spPr bwMode="auto">
          <a:xfrm>
            <a:off x="5193307" y="3147346"/>
            <a:ext cx="646837" cy="305600"/>
          </a:xfrm>
          <a:prstGeom prst="line">
            <a:avLst/>
          </a:prstGeom>
          <a:noFill/>
          <a:ln w="22225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10" name="Text Box 26"/>
          <p:cNvSpPr txBox="1">
            <a:spLocks noChangeArrowheads="1"/>
          </p:cNvSpPr>
          <p:nvPr/>
        </p:nvSpPr>
        <p:spPr bwMode="auto">
          <a:xfrm>
            <a:off x="7429360" y="2887484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93214" name="Text Box 30"/>
          <p:cNvSpPr txBox="1">
            <a:spLocks noChangeArrowheads="1"/>
          </p:cNvSpPr>
          <p:nvPr/>
        </p:nvSpPr>
        <p:spPr bwMode="auto">
          <a:xfrm>
            <a:off x="9158108" y="2776428"/>
            <a:ext cx="562848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数据段</a:t>
            </a:r>
            <a:endParaRPr kumimoji="1" lang="zh-CN" altLang="en-US" sz="2300" b="1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93215" name="AutoShape 31"/>
          <p:cNvSpPr>
            <a:spLocks/>
          </p:cNvSpPr>
          <p:nvPr/>
        </p:nvSpPr>
        <p:spPr bwMode="auto">
          <a:xfrm>
            <a:off x="8796277" y="2231913"/>
            <a:ext cx="321628" cy="2016054"/>
          </a:xfrm>
          <a:prstGeom prst="rightBrace">
            <a:avLst>
              <a:gd name="adj1" fmla="val 5833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218" name="Line 34"/>
          <p:cNvSpPr>
            <a:spLocks noChangeShapeType="1"/>
          </p:cNvSpPr>
          <p:nvPr/>
        </p:nvSpPr>
        <p:spPr bwMode="auto">
          <a:xfrm flipH="1">
            <a:off x="6199805" y="4004961"/>
            <a:ext cx="804069" cy="0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oval" w="lg" len="lg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19" name="Line 35"/>
          <p:cNvSpPr>
            <a:spLocks noChangeShapeType="1"/>
          </p:cNvSpPr>
          <p:nvPr/>
        </p:nvSpPr>
        <p:spPr bwMode="auto">
          <a:xfrm>
            <a:off x="6199805" y="4004961"/>
            <a:ext cx="0" cy="1296035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20" name="Rectangle 36"/>
          <p:cNvSpPr>
            <a:spLocks noChangeArrowheads="1"/>
          </p:cNvSpPr>
          <p:nvPr/>
        </p:nvSpPr>
        <p:spPr bwMode="auto">
          <a:xfrm>
            <a:off x="3305157" y="4364970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3221" name="Line 37"/>
          <p:cNvSpPr>
            <a:spLocks noChangeShapeType="1"/>
          </p:cNvSpPr>
          <p:nvPr/>
        </p:nvSpPr>
        <p:spPr bwMode="auto">
          <a:xfrm>
            <a:off x="4028819" y="4364970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22" name="Line 38"/>
          <p:cNvSpPr>
            <a:spLocks noChangeShapeType="1"/>
          </p:cNvSpPr>
          <p:nvPr/>
        </p:nvSpPr>
        <p:spPr bwMode="auto">
          <a:xfrm flipH="1">
            <a:off x="4350447" y="3644951"/>
            <a:ext cx="2653427" cy="0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oval" w="lg" len="lg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23" name="Line 39"/>
          <p:cNvSpPr>
            <a:spLocks noChangeShapeType="1"/>
          </p:cNvSpPr>
          <p:nvPr/>
        </p:nvSpPr>
        <p:spPr bwMode="auto">
          <a:xfrm>
            <a:off x="4350447" y="3644951"/>
            <a:ext cx="0" cy="720019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24" name="Text Box 40"/>
          <p:cNvSpPr txBox="1">
            <a:spLocks noChangeArrowheads="1"/>
          </p:cNvSpPr>
          <p:nvPr/>
        </p:nvSpPr>
        <p:spPr bwMode="auto">
          <a:xfrm>
            <a:off x="3186847" y="4364971"/>
            <a:ext cx="1608138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AH      AL</a:t>
            </a:r>
          </a:p>
        </p:txBody>
      </p:sp>
      <p:sp>
        <p:nvSpPr>
          <p:cNvPr id="93225" name="Line 41"/>
          <p:cNvSpPr>
            <a:spLocks noChangeShapeType="1"/>
          </p:cNvSpPr>
          <p:nvPr/>
        </p:nvSpPr>
        <p:spPr bwMode="auto">
          <a:xfrm flipH="1">
            <a:off x="3626785" y="5300996"/>
            <a:ext cx="2573020" cy="0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3226" name="Line 42"/>
          <p:cNvSpPr>
            <a:spLocks noChangeShapeType="1"/>
          </p:cNvSpPr>
          <p:nvPr/>
        </p:nvSpPr>
        <p:spPr bwMode="auto">
          <a:xfrm flipV="1">
            <a:off x="3626785" y="4796982"/>
            <a:ext cx="0" cy="504014"/>
          </a:xfrm>
          <a:prstGeom prst="line">
            <a:avLst/>
          </a:prstGeom>
          <a:noFill/>
          <a:ln w="22225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" name="爆炸形 1 2"/>
          <p:cNvSpPr>
            <a:spLocks noChangeArrowheads="1"/>
          </p:cNvSpPr>
          <p:nvPr/>
        </p:nvSpPr>
        <p:spPr bwMode="auto">
          <a:xfrm>
            <a:off x="472358" y="2821452"/>
            <a:ext cx="1974993" cy="1300535"/>
          </a:xfrm>
          <a:prstGeom prst="irregularSeal1">
            <a:avLst/>
          </a:prstGeom>
          <a:noFill/>
          <a:ln w="12700" algn="ctr">
            <a:solidFill>
              <a:srgbClr val="FF0000"/>
            </a:solidFill>
            <a:round/>
            <a:headEnd/>
            <a:tailEnd type="triangle" w="lg" len="lg"/>
          </a:ln>
        </p:spPr>
        <p:txBody>
          <a:bodyPr lIns="103934" tIns="51968" rIns="103934" bIns="51968" anchor="ctr" anchorCtr="1"/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逻辑段？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0036" y="2289646"/>
            <a:ext cx="3580168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MOV  AX</a:t>
            </a: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DS: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[1200H]</a:t>
            </a:r>
            <a:endParaRPr lang="zh-CN" alt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5" name="任意多边形 4"/>
          <p:cNvSpPr/>
          <p:nvPr/>
        </p:nvSpPr>
        <p:spPr bwMode="auto">
          <a:xfrm>
            <a:off x="2304132" y="2665708"/>
            <a:ext cx="1028004" cy="396641"/>
          </a:xfrm>
          <a:custGeom>
            <a:avLst/>
            <a:gdLst>
              <a:gd name="connsiteX0" fmla="*/ 821470 w 821470"/>
              <a:gd name="connsiteY0" fmla="*/ 0 h 728421"/>
              <a:gd name="connsiteX1" fmla="*/ 697483 w 821470"/>
              <a:gd name="connsiteY1" fmla="*/ 46495 h 728421"/>
              <a:gd name="connsiteX2" fmla="*/ 650988 w 821470"/>
              <a:gd name="connsiteY2" fmla="*/ 61994 h 728421"/>
              <a:gd name="connsiteX3" fmla="*/ 557998 w 821470"/>
              <a:gd name="connsiteY3" fmla="*/ 123987 h 728421"/>
              <a:gd name="connsiteX4" fmla="*/ 465009 w 821470"/>
              <a:gd name="connsiteY4" fmla="*/ 154984 h 728421"/>
              <a:gd name="connsiteX5" fmla="*/ 434012 w 821470"/>
              <a:gd name="connsiteY5" fmla="*/ 201478 h 728421"/>
              <a:gd name="connsiteX6" fmla="*/ 387517 w 821470"/>
              <a:gd name="connsiteY6" fmla="*/ 294468 h 728421"/>
              <a:gd name="connsiteX7" fmla="*/ 387517 w 821470"/>
              <a:gd name="connsiteY7" fmla="*/ 464950 h 728421"/>
              <a:gd name="connsiteX8" fmla="*/ 418514 w 821470"/>
              <a:gd name="connsiteY8" fmla="*/ 418455 h 728421"/>
              <a:gd name="connsiteX9" fmla="*/ 465009 w 821470"/>
              <a:gd name="connsiteY9" fmla="*/ 371960 h 728421"/>
              <a:gd name="connsiteX10" fmla="*/ 418514 w 821470"/>
              <a:gd name="connsiteY10" fmla="*/ 340963 h 728421"/>
              <a:gd name="connsiteX11" fmla="*/ 325524 w 821470"/>
              <a:gd name="connsiteY11" fmla="*/ 371960 h 728421"/>
              <a:gd name="connsiteX12" fmla="*/ 263531 w 821470"/>
              <a:gd name="connsiteY12" fmla="*/ 449451 h 728421"/>
              <a:gd name="connsiteX13" fmla="*/ 170541 w 821470"/>
              <a:gd name="connsiteY13" fmla="*/ 542441 h 728421"/>
              <a:gd name="connsiteX14" fmla="*/ 124046 w 821470"/>
              <a:gd name="connsiteY14" fmla="*/ 588936 h 728421"/>
              <a:gd name="connsiteX15" fmla="*/ 77551 w 821470"/>
              <a:gd name="connsiteY15" fmla="*/ 619933 h 728421"/>
              <a:gd name="connsiteX16" fmla="*/ 46554 w 821470"/>
              <a:gd name="connsiteY16" fmla="*/ 666428 h 728421"/>
              <a:gd name="connsiteX17" fmla="*/ 59 w 821470"/>
              <a:gd name="connsiteY17" fmla="*/ 728421 h 728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21470" h="728421">
                <a:moveTo>
                  <a:pt x="821470" y="0"/>
                </a:moveTo>
                <a:cubicBezTo>
                  <a:pt x="671965" y="29902"/>
                  <a:pt x="803901" y="-6714"/>
                  <a:pt x="697483" y="46495"/>
                </a:cubicBezTo>
                <a:cubicBezTo>
                  <a:pt x="682871" y="53801"/>
                  <a:pt x="665269" y="54060"/>
                  <a:pt x="650988" y="61994"/>
                </a:cubicBezTo>
                <a:cubicBezTo>
                  <a:pt x="618423" y="80086"/>
                  <a:pt x="593340" y="112206"/>
                  <a:pt x="557998" y="123987"/>
                </a:cubicBezTo>
                <a:lnTo>
                  <a:pt x="465009" y="154984"/>
                </a:lnTo>
                <a:cubicBezTo>
                  <a:pt x="454677" y="170482"/>
                  <a:pt x="442342" y="184818"/>
                  <a:pt x="434012" y="201478"/>
                </a:cubicBezTo>
                <a:cubicBezTo>
                  <a:pt x="369843" y="329814"/>
                  <a:pt x="476354" y="161215"/>
                  <a:pt x="387517" y="294468"/>
                </a:cubicBezTo>
                <a:cubicBezTo>
                  <a:pt x="374627" y="346028"/>
                  <a:pt x="349339" y="414046"/>
                  <a:pt x="387517" y="464950"/>
                </a:cubicBezTo>
                <a:cubicBezTo>
                  <a:pt x="398693" y="479851"/>
                  <a:pt x="406589" y="432764"/>
                  <a:pt x="418514" y="418455"/>
                </a:cubicBezTo>
                <a:cubicBezTo>
                  <a:pt x="432546" y="401617"/>
                  <a:pt x="449511" y="387458"/>
                  <a:pt x="465009" y="371960"/>
                </a:cubicBezTo>
                <a:cubicBezTo>
                  <a:pt x="449511" y="361628"/>
                  <a:pt x="437141" y="340963"/>
                  <a:pt x="418514" y="340963"/>
                </a:cubicBezTo>
                <a:cubicBezTo>
                  <a:pt x="385841" y="340963"/>
                  <a:pt x="325524" y="371960"/>
                  <a:pt x="325524" y="371960"/>
                </a:cubicBezTo>
                <a:cubicBezTo>
                  <a:pt x="298588" y="452769"/>
                  <a:pt x="329944" y="390417"/>
                  <a:pt x="263531" y="449451"/>
                </a:cubicBezTo>
                <a:cubicBezTo>
                  <a:pt x="230768" y="478574"/>
                  <a:pt x="201538" y="511444"/>
                  <a:pt x="170541" y="542441"/>
                </a:cubicBezTo>
                <a:cubicBezTo>
                  <a:pt x="155043" y="557939"/>
                  <a:pt x="142283" y="576778"/>
                  <a:pt x="124046" y="588936"/>
                </a:cubicBezTo>
                <a:lnTo>
                  <a:pt x="77551" y="619933"/>
                </a:lnTo>
                <a:cubicBezTo>
                  <a:pt x="67219" y="635431"/>
                  <a:pt x="58479" y="652119"/>
                  <a:pt x="46554" y="666428"/>
                </a:cubicBezTo>
                <a:cubicBezTo>
                  <a:pt x="-3594" y="726605"/>
                  <a:pt x="59" y="688641"/>
                  <a:pt x="59" y="728421"/>
                </a:cubicBez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34" name="Text Box 15"/>
          <p:cNvSpPr txBox="1">
            <a:spLocks noChangeArrowheads="1"/>
          </p:cNvSpPr>
          <p:nvPr/>
        </p:nvSpPr>
        <p:spPr bwMode="auto">
          <a:xfrm>
            <a:off x="495495" y="4580976"/>
            <a:ext cx="2510666" cy="873667"/>
          </a:xfrm>
          <a:prstGeom prst="rect">
            <a:avLst/>
          </a:prstGeom>
          <a:solidFill>
            <a:srgbClr val="FFFFFF"/>
          </a:solidFill>
          <a:ln w="9525">
            <a:solidFill>
              <a:schemeClr val="bg1">
                <a:lumMod val="85000"/>
              </a:schemeClr>
            </a:solidFill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A5002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段重设</a:t>
            </a:r>
            <a:endParaRPr kumimoji="1" lang="en-US" altLang="zh-CN" sz="2000" b="1" dirty="0">
              <a:solidFill>
                <a:srgbClr val="A5002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  <a:cs typeface="华文中宋"/>
            </a:endParaRPr>
          </a:p>
          <a:p>
            <a:pPr eaLnBrk="0" hangingPunct="0">
              <a:spcBef>
                <a:spcPct val="50000"/>
              </a:spcBef>
            </a:pPr>
            <a:r>
              <a:rPr kumimoji="1" lang="zh-CN" altLang="en-US" sz="2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  <a:cs typeface="华文中宋"/>
              </a:rPr>
              <a:t>格式：</a:t>
            </a: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段寄存器</a:t>
            </a:r>
            <a:r>
              <a:rPr kumimoji="1"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: [   ]</a:t>
            </a:r>
          </a:p>
        </p:txBody>
      </p:sp>
      <p:sp>
        <p:nvSpPr>
          <p:cNvPr id="35" name="TextBox 1">
            <a:extLst>
              <a:ext uri="{FF2B5EF4-FFF2-40B4-BE49-F238E27FC236}">
                <a16:creationId xmlns:a16="http://schemas.microsoft.com/office/drawing/2014/main" id="{CFA0EA1B-2EDE-47D4-AA1B-A0B8BCD80493}"/>
              </a:ext>
            </a:extLst>
          </p:cNvPr>
          <p:cNvSpPr txBox="1"/>
          <p:nvPr/>
        </p:nvSpPr>
        <p:spPr>
          <a:xfrm>
            <a:off x="537071" y="5589381"/>
            <a:ext cx="3580168" cy="43088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MOV  AX</a:t>
            </a: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，</a:t>
            </a:r>
            <a:r>
              <a:rPr lang="en-US" altLang="zh-CN" sz="22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ES:</a:t>
            </a:r>
            <a:r>
              <a:rPr lang="en-US" altLang="zh-CN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[1200H]</a:t>
            </a:r>
            <a:endParaRPr lang="zh-CN" altLang="en-US" sz="2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1564273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3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31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3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3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31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31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3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3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3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3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3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93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3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93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3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3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3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3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3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3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3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3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3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93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931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3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93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3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3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3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3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93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93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93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93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93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93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5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00"/>
                            </p:stCondLst>
                            <p:childTnLst>
                              <p:par>
                                <p:cTn id="1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50" dur="500"/>
                                        <p:tgtEl>
                                          <p:spTgt spid="93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500"/>
                            </p:stCondLst>
                            <p:childTnLst>
                              <p:par>
                                <p:cTn id="1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4" dur="500"/>
                                        <p:tgtEl>
                                          <p:spTgt spid="93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1000"/>
                            </p:stCondLst>
                            <p:childTnLst>
                              <p:par>
                                <p:cTn id="1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187" grpId="0" build="p"/>
      <p:bldP spid="93188" grpId="0" animBg="1"/>
      <p:bldP spid="93189" grpId="0" animBg="1"/>
      <p:bldP spid="93190" grpId="0" animBg="1"/>
      <p:bldP spid="93191" grpId="0" animBg="1"/>
      <p:bldP spid="93192" grpId="0" animBg="1"/>
      <p:bldP spid="93193" grpId="0" animBg="1"/>
      <p:bldP spid="93194" grpId="0" animBg="1"/>
      <p:bldP spid="93195" grpId="0" animBg="1"/>
      <p:bldP spid="93196" grpId="0"/>
      <p:bldP spid="93197" grpId="0"/>
      <p:bldP spid="93199" grpId="0"/>
      <p:bldP spid="93200" grpId="0" animBg="1"/>
      <p:bldP spid="93210" grpId="0"/>
      <p:bldP spid="93214" grpId="0"/>
      <p:bldP spid="93215" grpId="0" animBg="1"/>
      <p:bldP spid="93218" grpId="0" animBg="1"/>
      <p:bldP spid="93219" grpId="0" animBg="1"/>
      <p:bldP spid="93220" grpId="0" animBg="1"/>
      <p:bldP spid="93221" grpId="0" animBg="1"/>
      <p:bldP spid="93222" grpId="0" animBg="1"/>
      <p:bldP spid="93223" grpId="0" animBg="1"/>
      <p:bldP spid="93224" grpId="0"/>
      <p:bldP spid="93225" grpId="0" animBg="1"/>
      <p:bldP spid="93226" grpId="0" animBg="1"/>
      <p:bldP spid="3" grpId="0" animBg="1"/>
      <p:bldP spid="3" grpId="1" animBg="1"/>
      <p:bldP spid="2" grpId="0" animBg="1"/>
      <p:bldP spid="5" grpId="0" animBg="1"/>
      <p:bldP spid="34" grpId="0" animBg="1"/>
      <p:bldP spid="3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86AA47F-6E4E-4D02-B39D-337AE3968D6F}" type="slidenum">
              <a:rPr lang="zh-CN" altLang="en-US" smtClean="0">
                <a:ea typeface="宋体" charset="-122"/>
              </a:rPr>
              <a:pPr/>
              <a:t>27</a:t>
            </a:fld>
            <a:endParaRPr lang="en-US" altLang="zh-CN">
              <a:ea typeface="宋体" charset="-122"/>
            </a:endParaRPr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2. </a:t>
            </a:r>
            <a:r>
              <a:rPr lang="zh-CN" altLang="en-US" dirty="0"/>
              <a:t>寄存器间接寻址</a:t>
            </a:r>
          </a:p>
        </p:txBody>
      </p:sp>
      <p:sp>
        <p:nvSpPr>
          <p:cNvPr id="962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980" y="1583903"/>
            <a:ext cx="7832970" cy="1743047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操作数存放在内存中，其偏移地址为方括号中通用寄存器的内容。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  <a:spcAft>
                <a:spcPct val="10000"/>
              </a:spcAft>
            </a:pPr>
            <a:r>
              <a:rPr lang="en-US" altLang="zh-CN" dirty="0">
                <a:latin typeface="华文中宋"/>
                <a:ea typeface="华文中宋"/>
                <a:cs typeface="华文中宋"/>
              </a:rPr>
              <a:t>[ </a:t>
            </a:r>
            <a:r>
              <a:rPr lang="zh-CN" altLang="en-US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间址寄存器 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]</a:t>
            </a:r>
            <a:endParaRPr lang="zh-CN" altLang="en-US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004724" y="3598457"/>
            <a:ext cx="2810890" cy="458169"/>
          </a:xfrm>
          <a:prstGeom prst="rect">
            <a:avLst/>
          </a:prstGeom>
          <a:noFill/>
        </p:spPr>
        <p:txBody>
          <a:bodyPr lIns="103217" tIns="51609" rIns="103217" bIns="51609">
            <a:spAutoFit/>
          </a:bodyPr>
          <a:lstStyle/>
          <a:p>
            <a:pPr>
              <a:defRPr/>
            </a:pPr>
            <a:r>
              <a:rPr lang="en-US" altLang="zh-CN" sz="2300" b="1" dirty="0">
                <a:latin typeface="+mj-lt"/>
                <a:ea typeface="宋体" pitchFamily="2" charset="-122"/>
              </a:rPr>
              <a:t>BX</a:t>
            </a:r>
            <a:r>
              <a:rPr lang="zh-CN" altLang="en-US" sz="2300" b="1" dirty="0">
                <a:latin typeface="+mj-lt"/>
                <a:ea typeface="宋体" pitchFamily="2" charset="-122"/>
              </a:rPr>
              <a:t>，</a:t>
            </a:r>
            <a:r>
              <a:rPr lang="en-US" altLang="zh-CN" sz="2300" b="1" dirty="0">
                <a:latin typeface="+mj-lt"/>
                <a:ea typeface="宋体" pitchFamily="2" charset="-122"/>
              </a:rPr>
              <a:t>BP</a:t>
            </a:r>
            <a:r>
              <a:rPr lang="zh-CN" altLang="en-US" sz="2300" b="1" dirty="0">
                <a:latin typeface="+mj-lt"/>
                <a:ea typeface="宋体" pitchFamily="2" charset="-122"/>
              </a:rPr>
              <a:t>，</a:t>
            </a:r>
            <a:r>
              <a:rPr lang="en-US" altLang="zh-CN" sz="2300" b="1" dirty="0">
                <a:latin typeface="+mj-lt"/>
                <a:ea typeface="宋体" pitchFamily="2" charset="-122"/>
              </a:rPr>
              <a:t>SI</a:t>
            </a:r>
            <a:r>
              <a:rPr lang="zh-CN" altLang="en-US" sz="2300" b="1" dirty="0">
                <a:latin typeface="+mj-lt"/>
                <a:ea typeface="宋体" pitchFamily="2" charset="-122"/>
              </a:rPr>
              <a:t>，</a:t>
            </a:r>
            <a:r>
              <a:rPr lang="en-US" altLang="zh-CN" sz="2300" b="1" dirty="0">
                <a:latin typeface="+mj-lt"/>
                <a:ea typeface="宋体" pitchFamily="2" charset="-122"/>
              </a:rPr>
              <a:t>DI</a:t>
            </a:r>
            <a:endParaRPr lang="zh-CN" altLang="en-US" sz="2300" b="1" dirty="0">
              <a:latin typeface="+mj-lt"/>
              <a:ea typeface="宋体" pitchFamily="2" charset="-122"/>
            </a:endParaRPr>
          </a:p>
        </p:txBody>
      </p:sp>
      <p:cxnSp>
        <p:nvCxnSpPr>
          <p:cNvPr id="7" name="直接箭头连接符 6"/>
          <p:cNvCxnSpPr/>
          <p:nvPr/>
        </p:nvCxnSpPr>
        <p:spPr bwMode="auto">
          <a:xfrm>
            <a:off x="2993056" y="3053943"/>
            <a:ext cx="152438" cy="544515"/>
          </a:xfrm>
          <a:prstGeom prst="straightConnector1">
            <a:avLst/>
          </a:prstGeom>
          <a:solidFill>
            <a:schemeClr val="accent1"/>
          </a:solidFill>
          <a:ln w="222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200693443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26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FAD245A-80A0-44C6-B4E9-06F9C4F473FA}" type="slidenum">
              <a:rPr lang="zh-CN" altLang="en-US" smtClean="0">
                <a:ea typeface="宋体" charset="-122"/>
              </a:rPr>
              <a:pPr/>
              <a:t>28</a:t>
            </a:fld>
            <a:endParaRPr lang="en-US" altLang="zh-CN">
              <a:ea typeface="宋体" charset="-122"/>
            </a:endParaRPr>
          </a:p>
        </p:txBody>
      </p:sp>
      <p:sp>
        <p:nvSpPr>
          <p:cNvPr id="665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寄存器间接寻址</a:t>
            </a:r>
          </a:p>
        </p:txBody>
      </p:sp>
      <p:sp>
        <p:nvSpPr>
          <p:cNvPr id="962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4931" y="1295871"/>
            <a:ext cx="8121094" cy="3004581"/>
          </a:xfrm>
        </p:spPr>
        <p:txBody>
          <a:bodyPr/>
          <a:lstStyle/>
          <a:p>
            <a:pPr eaLnBrk="1" hangingPunct="1">
              <a:spcAft>
                <a:spcPct val="30000"/>
              </a:spcAft>
              <a:defRPr/>
            </a:pPr>
            <a:r>
              <a:rPr lang="zh-CN" altLang="en-US" dirty="0"/>
              <a:t>由寄存器间接给出操作数的偏移地址；</a:t>
            </a:r>
          </a:p>
          <a:p>
            <a:pPr eaLnBrk="1" hangingPunct="1">
              <a:defRPr/>
            </a:pPr>
            <a:r>
              <a:rPr lang="zh-CN" altLang="en-US" dirty="0"/>
              <a:t>存放偏移地址的寄存器称为</a:t>
            </a:r>
            <a:r>
              <a:rPr lang="zh-CN" altLang="en-US" dirty="0">
                <a:solidFill>
                  <a:srgbClr val="FF0000"/>
                </a:solidFill>
              </a:rPr>
              <a:t>间址寄存器</a:t>
            </a:r>
            <a:r>
              <a:rPr lang="zh-CN" altLang="en-US" dirty="0"/>
              <a:t>，它们是：</a:t>
            </a:r>
            <a:r>
              <a:rPr lang="en-US" altLang="zh-CN" dirty="0">
                <a:solidFill>
                  <a:srgbClr val="FF0000"/>
                </a:solidFill>
                <a:latin typeface="+mj-lt"/>
              </a:rPr>
              <a:t>BX，BP，SI，DI</a:t>
            </a:r>
          </a:p>
          <a:p>
            <a:pPr eaLnBrk="1" hangingPunct="1">
              <a:spcBef>
                <a:spcPct val="40000"/>
              </a:spcBef>
              <a:defRPr/>
            </a:pPr>
            <a:r>
              <a:rPr lang="zh-CN" altLang="en-US" dirty="0"/>
              <a:t>操作数的段地址（数据处于哪个段）取决于选择哪一个间址寄存器：</a:t>
            </a:r>
          </a:p>
        </p:txBody>
      </p:sp>
      <p:sp>
        <p:nvSpPr>
          <p:cNvPr id="96261" name="Line 5"/>
          <p:cNvSpPr>
            <a:spLocks noChangeShapeType="1"/>
          </p:cNvSpPr>
          <p:nvPr/>
        </p:nvSpPr>
        <p:spPr bwMode="auto">
          <a:xfrm flipV="1">
            <a:off x="3641196" y="4609720"/>
            <a:ext cx="917978" cy="600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 sz="1600"/>
          </a:p>
        </p:txBody>
      </p:sp>
      <p:sp>
        <p:nvSpPr>
          <p:cNvPr id="96262" name="Line 6"/>
          <p:cNvSpPr>
            <a:spLocks noChangeShapeType="1"/>
          </p:cNvSpPr>
          <p:nvPr/>
        </p:nvSpPr>
        <p:spPr bwMode="auto">
          <a:xfrm>
            <a:off x="3044845" y="5256311"/>
            <a:ext cx="1514329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 sz="1600"/>
          </a:p>
        </p:txBody>
      </p:sp>
      <p:sp>
        <p:nvSpPr>
          <p:cNvPr id="96264" name="Text Box 8"/>
          <p:cNvSpPr txBox="1">
            <a:spLocks noChangeArrowheads="1"/>
          </p:cNvSpPr>
          <p:nvPr/>
        </p:nvSpPr>
        <p:spPr bwMode="auto">
          <a:xfrm>
            <a:off x="4614008" y="4371667"/>
            <a:ext cx="3191148" cy="47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华文中宋"/>
              </a:rPr>
              <a:t>默认在数据段</a:t>
            </a:r>
          </a:p>
        </p:txBody>
      </p:sp>
      <p:sp>
        <p:nvSpPr>
          <p:cNvPr id="96265" name="Text Box 9"/>
          <p:cNvSpPr txBox="1">
            <a:spLocks noChangeArrowheads="1"/>
          </p:cNvSpPr>
          <p:nvPr/>
        </p:nvSpPr>
        <p:spPr bwMode="auto">
          <a:xfrm>
            <a:off x="4614007" y="4988183"/>
            <a:ext cx="3343586" cy="47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华文中宋"/>
              </a:rPr>
              <a:t>默认在堆栈段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68028" y="4396714"/>
            <a:ext cx="2430633" cy="473558"/>
          </a:xfrm>
          <a:prstGeom prst="rect">
            <a:avLst/>
          </a:prstGeom>
          <a:noFill/>
        </p:spPr>
        <p:txBody>
          <a:bodyPr lIns="103217" tIns="51609" rIns="103217" bIns="51609">
            <a:spAutoFit/>
          </a:bodyPr>
          <a:lstStyle/>
          <a:p>
            <a:pPr>
              <a:defRPr/>
            </a:pPr>
            <a:r>
              <a:rPr lang="zh-CN" altLang="en-US" sz="2400" b="1" dirty="0">
                <a:latin typeface="+mj-lt"/>
                <a:ea typeface="宋体" pitchFamily="2" charset="-122"/>
              </a:rPr>
              <a:t> </a:t>
            </a:r>
            <a:r>
              <a:rPr lang="en-US" altLang="zh-CN" sz="2400" b="1" dirty="0">
                <a:latin typeface="+mj-lt"/>
                <a:ea typeface="宋体" pitchFamily="2" charset="-122"/>
              </a:rPr>
              <a:t>BX，SI，DI</a:t>
            </a:r>
            <a:endParaRPr lang="zh-CN" altLang="en-US" sz="2400" b="1" dirty="0">
              <a:latin typeface="+mj-lt"/>
              <a:ea typeface="宋体" pitchFamily="2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126868" y="4977230"/>
            <a:ext cx="1216154" cy="473558"/>
          </a:xfrm>
          <a:prstGeom prst="rect">
            <a:avLst/>
          </a:prstGeom>
          <a:noFill/>
        </p:spPr>
        <p:txBody>
          <a:bodyPr lIns="103217" tIns="51609" rIns="103217" bIns="51609">
            <a:spAutoFit/>
          </a:bodyPr>
          <a:lstStyle/>
          <a:p>
            <a:pPr>
              <a:defRPr/>
            </a:pPr>
            <a:r>
              <a:rPr lang="zh-CN" altLang="en-US" sz="2400" b="1" dirty="0">
                <a:latin typeface="+mj-lt"/>
                <a:ea typeface="宋体" pitchFamily="2" charset="-122"/>
              </a:rPr>
              <a:t> </a:t>
            </a:r>
            <a:r>
              <a:rPr lang="en-US" altLang="zh-CN" sz="2400" b="1" dirty="0">
                <a:latin typeface="+mj-lt"/>
                <a:ea typeface="宋体" pitchFamily="2" charset="-122"/>
              </a:rPr>
              <a:t>BP</a:t>
            </a:r>
            <a:endParaRPr lang="zh-CN" altLang="en-US" sz="2400" b="1" dirty="0">
              <a:latin typeface="+mj-lt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408186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6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96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96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6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61" grpId="0" animBg="1"/>
      <p:bldP spid="96262" grpId="0" animBg="1"/>
      <p:bldP spid="96264" grpId="0"/>
      <p:bldP spid="96265" grpId="0"/>
      <p:bldP spid="2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7C574A8-06F4-47F9-9D37-3AEBDC769D0B}" type="slidenum">
              <a:rPr lang="zh-CN" altLang="en-US" smtClean="0">
                <a:ea typeface="宋体" charset="-122"/>
              </a:rPr>
              <a:pPr/>
              <a:t>29</a:t>
            </a:fld>
            <a:endParaRPr lang="en-US" altLang="zh-CN">
              <a:ea typeface="宋体" charset="-122"/>
            </a:endParaRP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寄存器间接寻址例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3932" y="1511895"/>
            <a:ext cx="5243198" cy="1497041"/>
          </a:xfrm>
        </p:spPr>
        <p:txBody>
          <a:bodyPr/>
          <a:lstStyle/>
          <a:p>
            <a:pPr eaLnBrk="1" hangingPunct="1">
              <a:lnSpc>
                <a:spcPct val="115000"/>
              </a:lnSpc>
              <a:defRPr/>
            </a:pPr>
            <a:r>
              <a:rPr lang="zh-CN" altLang="en-US" dirty="0"/>
              <a:t>例：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  <a:defRPr/>
            </a:pPr>
            <a:r>
              <a:rPr lang="en-US" altLang="zh-CN" dirty="0">
                <a:latin typeface="+mj-lt"/>
              </a:rPr>
              <a:t>MOV  BX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1200H</a:t>
            </a:r>
          </a:p>
          <a:p>
            <a:pPr lvl="1" eaLnBrk="1" hangingPunct="1">
              <a:lnSpc>
                <a:spcPct val="115000"/>
              </a:lnSpc>
              <a:defRPr/>
            </a:pPr>
            <a:r>
              <a:rPr lang="en-US" altLang="zh-CN" dirty="0">
                <a:latin typeface="+mj-lt"/>
              </a:rPr>
              <a:t>MOV  AX，[BX]</a:t>
            </a: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6400435" y="2467421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7" name="Rectangle 5"/>
          <p:cNvSpPr>
            <a:spLocks noChangeArrowheads="1"/>
          </p:cNvSpPr>
          <p:nvPr/>
        </p:nvSpPr>
        <p:spPr bwMode="auto">
          <a:xfrm>
            <a:off x="6400435" y="2827431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8" name="Rectangle 6"/>
          <p:cNvSpPr>
            <a:spLocks noChangeArrowheads="1"/>
          </p:cNvSpPr>
          <p:nvPr/>
        </p:nvSpPr>
        <p:spPr bwMode="auto">
          <a:xfrm>
            <a:off x="6400435" y="3763456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9" name="Rectangle 7"/>
          <p:cNvSpPr>
            <a:spLocks noChangeArrowheads="1"/>
          </p:cNvSpPr>
          <p:nvPr/>
        </p:nvSpPr>
        <p:spPr bwMode="auto">
          <a:xfrm>
            <a:off x="6400435" y="4123466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0" name="Line 8"/>
          <p:cNvSpPr>
            <a:spLocks noChangeShapeType="1"/>
          </p:cNvSpPr>
          <p:nvPr/>
        </p:nvSpPr>
        <p:spPr bwMode="auto">
          <a:xfrm>
            <a:off x="6400435" y="1768403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1" name="Line 9"/>
          <p:cNvSpPr>
            <a:spLocks noChangeShapeType="1"/>
          </p:cNvSpPr>
          <p:nvPr/>
        </p:nvSpPr>
        <p:spPr bwMode="auto">
          <a:xfrm>
            <a:off x="8206239" y="1756403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2" name="Freeform 10"/>
          <p:cNvSpPr>
            <a:spLocks/>
          </p:cNvSpPr>
          <p:nvPr/>
        </p:nvSpPr>
        <p:spPr bwMode="auto">
          <a:xfrm>
            <a:off x="6397086" y="1648400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3" name="Freeform 11"/>
          <p:cNvSpPr>
            <a:spLocks/>
          </p:cNvSpPr>
          <p:nvPr/>
        </p:nvSpPr>
        <p:spPr bwMode="auto">
          <a:xfrm>
            <a:off x="6378658" y="4972490"/>
            <a:ext cx="1827581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4" name="Text Box 12"/>
          <p:cNvSpPr txBox="1">
            <a:spLocks noChangeArrowheads="1"/>
          </p:cNvSpPr>
          <p:nvPr/>
        </p:nvSpPr>
        <p:spPr bwMode="auto">
          <a:xfrm>
            <a:off x="6858159" y="3716963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6858159" y="4076972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6" name="Text Box 14"/>
          <p:cNvSpPr txBox="1">
            <a:spLocks noChangeArrowheads="1"/>
          </p:cNvSpPr>
          <p:nvPr/>
        </p:nvSpPr>
        <p:spPr bwMode="auto">
          <a:xfrm>
            <a:off x="5443930" y="3650952"/>
            <a:ext cx="98665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1200</a:t>
            </a: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H</a:t>
            </a:r>
          </a:p>
        </p:txBody>
      </p:sp>
      <p:sp>
        <p:nvSpPr>
          <p:cNvPr id="95247" name="Text Box 15"/>
          <p:cNvSpPr txBox="1">
            <a:spLocks noChangeArrowheads="1"/>
          </p:cNvSpPr>
          <p:nvPr/>
        </p:nvSpPr>
        <p:spPr bwMode="auto">
          <a:xfrm>
            <a:off x="2868007" y="3456111"/>
            <a:ext cx="145234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95248" name="Line 16"/>
          <p:cNvSpPr>
            <a:spLocks noChangeShapeType="1"/>
          </p:cNvSpPr>
          <p:nvPr/>
        </p:nvSpPr>
        <p:spPr bwMode="auto">
          <a:xfrm>
            <a:off x="4105567" y="3672153"/>
            <a:ext cx="1366917" cy="216006"/>
          </a:xfrm>
          <a:prstGeom prst="line">
            <a:avLst/>
          </a:prstGeom>
          <a:noFill/>
          <a:ln w="22225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0" name="Rectangle 18"/>
          <p:cNvSpPr>
            <a:spLocks noChangeArrowheads="1"/>
          </p:cNvSpPr>
          <p:nvPr/>
        </p:nvSpPr>
        <p:spPr bwMode="auto">
          <a:xfrm>
            <a:off x="2803903" y="4456475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51" name="Line 19"/>
          <p:cNvSpPr>
            <a:spLocks noChangeShapeType="1"/>
          </p:cNvSpPr>
          <p:nvPr/>
        </p:nvSpPr>
        <p:spPr bwMode="auto">
          <a:xfrm>
            <a:off x="3527565" y="4456475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4" name="Text Box 22"/>
          <p:cNvSpPr txBox="1">
            <a:spLocks noChangeArrowheads="1"/>
          </p:cNvSpPr>
          <p:nvPr/>
        </p:nvSpPr>
        <p:spPr bwMode="auto">
          <a:xfrm>
            <a:off x="2803903" y="4024464"/>
            <a:ext cx="1447324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latin typeface="Times New Roman" pitchFamily="18" charset="0"/>
              </a:rPr>
              <a:t>AH    AL</a:t>
            </a:r>
          </a:p>
        </p:txBody>
      </p:sp>
      <p:sp>
        <p:nvSpPr>
          <p:cNvPr id="95255" name="Line 23"/>
          <p:cNvSpPr>
            <a:spLocks noChangeShapeType="1"/>
          </p:cNvSpPr>
          <p:nvPr/>
        </p:nvSpPr>
        <p:spPr bwMode="auto">
          <a:xfrm flipH="1">
            <a:off x="3125530" y="5176495"/>
            <a:ext cx="257302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6" name="Line 24"/>
          <p:cNvSpPr>
            <a:spLocks noChangeShapeType="1"/>
          </p:cNvSpPr>
          <p:nvPr/>
        </p:nvSpPr>
        <p:spPr bwMode="auto">
          <a:xfrm flipV="1">
            <a:off x="3125530" y="4888487"/>
            <a:ext cx="0" cy="28800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7" name="Text Box 25"/>
          <p:cNvSpPr txBox="1">
            <a:spLocks noChangeArrowheads="1"/>
          </p:cNvSpPr>
          <p:nvPr/>
        </p:nvSpPr>
        <p:spPr bwMode="auto">
          <a:xfrm>
            <a:off x="6985060" y="3304445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95258" name="Text Box 26"/>
          <p:cNvSpPr txBox="1">
            <a:spLocks noChangeArrowheads="1"/>
          </p:cNvSpPr>
          <p:nvPr/>
        </p:nvSpPr>
        <p:spPr bwMode="auto">
          <a:xfrm>
            <a:off x="2764170" y="4451974"/>
            <a:ext cx="1484178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 11     22</a:t>
            </a:r>
          </a:p>
        </p:txBody>
      </p:sp>
      <p:sp>
        <p:nvSpPr>
          <p:cNvPr id="95259" name="Line 27"/>
          <p:cNvSpPr>
            <a:spLocks noChangeShapeType="1"/>
          </p:cNvSpPr>
          <p:nvPr/>
        </p:nvSpPr>
        <p:spPr bwMode="auto">
          <a:xfrm>
            <a:off x="5055295" y="4024463"/>
            <a:ext cx="0" cy="64801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0" name="Line 28"/>
          <p:cNvSpPr>
            <a:spLocks noChangeShapeType="1"/>
          </p:cNvSpPr>
          <p:nvPr/>
        </p:nvSpPr>
        <p:spPr bwMode="auto">
          <a:xfrm flipH="1">
            <a:off x="4251227" y="4672481"/>
            <a:ext cx="804069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1" name="Text Box 29"/>
          <p:cNvSpPr txBox="1">
            <a:spLocks noChangeArrowheads="1"/>
          </p:cNvSpPr>
          <p:nvPr/>
        </p:nvSpPr>
        <p:spPr bwMode="auto">
          <a:xfrm>
            <a:off x="8712844" y="3793458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数据段</a:t>
            </a:r>
          </a:p>
        </p:txBody>
      </p:sp>
      <p:sp>
        <p:nvSpPr>
          <p:cNvPr id="95262" name="AutoShape 30"/>
          <p:cNvSpPr>
            <a:spLocks/>
          </p:cNvSpPr>
          <p:nvPr/>
        </p:nvSpPr>
        <p:spPr bwMode="auto">
          <a:xfrm>
            <a:off x="8351977" y="3592452"/>
            <a:ext cx="321628" cy="1368037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63" name="Text Box 31"/>
          <p:cNvSpPr txBox="1">
            <a:spLocks noChangeArrowheads="1"/>
          </p:cNvSpPr>
          <p:nvPr/>
        </p:nvSpPr>
        <p:spPr bwMode="auto">
          <a:xfrm>
            <a:off x="8712844" y="2152414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代码段</a:t>
            </a:r>
          </a:p>
        </p:txBody>
      </p:sp>
      <p:sp>
        <p:nvSpPr>
          <p:cNvPr id="95264" name="AutoShape 32"/>
          <p:cNvSpPr>
            <a:spLocks/>
          </p:cNvSpPr>
          <p:nvPr/>
        </p:nvSpPr>
        <p:spPr bwMode="auto">
          <a:xfrm>
            <a:off x="8357002" y="2152413"/>
            <a:ext cx="321628" cy="1080029"/>
          </a:xfrm>
          <a:prstGeom prst="rightBrace">
            <a:avLst>
              <a:gd name="adj1" fmla="val 3125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65" name="Text Box 33"/>
          <p:cNvSpPr txBox="1">
            <a:spLocks noChangeArrowheads="1"/>
          </p:cNvSpPr>
          <p:nvPr/>
        </p:nvSpPr>
        <p:spPr bwMode="auto">
          <a:xfrm>
            <a:off x="6849783" y="2450929"/>
            <a:ext cx="897877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MOV</a:t>
            </a:r>
          </a:p>
        </p:txBody>
      </p:sp>
      <p:sp>
        <p:nvSpPr>
          <p:cNvPr id="95267" name="Line 35"/>
          <p:cNvSpPr>
            <a:spLocks noChangeShapeType="1"/>
          </p:cNvSpPr>
          <p:nvPr/>
        </p:nvSpPr>
        <p:spPr bwMode="auto">
          <a:xfrm>
            <a:off x="5067023" y="4018463"/>
            <a:ext cx="144397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8" name="Line 36"/>
          <p:cNvSpPr>
            <a:spLocks noChangeShapeType="1"/>
          </p:cNvSpPr>
          <p:nvPr/>
        </p:nvSpPr>
        <p:spPr bwMode="auto">
          <a:xfrm>
            <a:off x="5705251" y="4304970"/>
            <a:ext cx="835896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9" name="Line 37"/>
          <p:cNvSpPr>
            <a:spLocks noChangeShapeType="1"/>
          </p:cNvSpPr>
          <p:nvPr/>
        </p:nvSpPr>
        <p:spPr bwMode="auto">
          <a:xfrm>
            <a:off x="5705251" y="4318471"/>
            <a:ext cx="0" cy="8505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9875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500"/>
                                        <p:tgtEl>
                                          <p:spTgt spid="95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95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6" dur="500"/>
                                        <p:tgtEl>
                                          <p:spTgt spid="95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95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95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9" dur="500"/>
                                        <p:tgtEl>
                                          <p:spTgt spid="95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95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 nodeType="clickPar">
                      <p:stCondLst>
                        <p:cond delay="indefinite"/>
                      </p:stCondLst>
                      <p:childTnLst>
                        <p:par>
                          <p:cTn id="9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2" dur="500"/>
                                        <p:tgtEl>
                                          <p:spTgt spid="95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95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0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0" dur="500"/>
                                        <p:tgtEl>
                                          <p:spTgt spid="95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1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4" dur="500"/>
                                        <p:tgtEl>
                                          <p:spTgt spid="95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500"/>
                                        <p:tgtEl>
                                          <p:spTgt spid="9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2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95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95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28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6" grpId="0" animBg="1"/>
      <p:bldP spid="95237" grpId="0" animBg="1"/>
      <p:bldP spid="95238" grpId="0" animBg="1"/>
      <p:bldP spid="95239" grpId="0" animBg="1"/>
      <p:bldP spid="95240" grpId="0" animBg="1"/>
      <p:bldP spid="95241" grpId="0" animBg="1"/>
      <p:bldP spid="95242" grpId="0" animBg="1"/>
      <p:bldP spid="95243" grpId="0" animBg="1"/>
      <p:bldP spid="95244" grpId="0"/>
      <p:bldP spid="95245" grpId="0"/>
      <p:bldP spid="95246" grpId="0"/>
      <p:bldP spid="95247" grpId="0"/>
      <p:bldP spid="95248" grpId="0" animBg="1"/>
      <p:bldP spid="95250" grpId="0" animBg="1"/>
      <p:bldP spid="95251" grpId="0" animBg="1"/>
      <p:bldP spid="95254" grpId="0"/>
      <p:bldP spid="95255" grpId="0" animBg="1"/>
      <p:bldP spid="95256" grpId="0" animBg="1"/>
      <p:bldP spid="95257" grpId="0"/>
      <p:bldP spid="95258" grpId="0"/>
      <p:bldP spid="95259" grpId="0" animBg="1"/>
      <p:bldP spid="95260" grpId="0" animBg="1"/>
      <p:bldP spid="95261" grpId="0"/>
      <p:bldP spid="95262" grpId="0" animBg="1"/>
      <p:bldP spid="95263" grpId="0"/>
      <p:bldP spid="95264" grpId="0" animBg="1"/>
      <p:bldP spid="95265" grpId="0"/>
      <p:bldP spid="95267" grpId="0" animBg="1"/>
      <p:bldP spid="95268" grpId="0" animBg="1"/>
      <p:bldP spid="9526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75CCD8B-D526-4A20-959F-BD7D65A2391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隶书" pitchFamily="49" charset="-122"/>
              </a:rPr>
              <a:t>主要内容：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980" y="1367879"/>
            <a:ext cx="7488832" cy="2304062"/>
          </a:xfrm>
        </p:spPr>
        <p:txBody>
          <a:bodyPr/>
          <a:lstStyle/>
          <a:p>
            <a:pPr marL="514350" indent="-514350" eaLnBrk="1" hangingPunct="1">
              <a:buClr>
                <a:srgbClr val="C00000"/>
              </a:buClr>
              <a:buSzPct val="104000"/>
              <a:buFont typeface="+mj-lt"/>
              <a:buAutoNum type="arabicPeriod"/>
            </a:pPr>
            <a:r>
              <a:rPr lang="zh-CN" altLang="en-US" dirty="0">
                <a:latin typeface="宋体" charset="-122"/>
              </a:rPr>
              <a:t>基本概念</a:t>
            </a:r>
          </a:p>
          <a:p>
            <a:pPr marL="514350" indent="-514350" eaLnBrk="1" hangingPunct="1">
              <a:buClr>
                <a:srgbClr val="C00000"/>
              </a:buClr>
              <a:buSzPct val="104000"/>
              <a:buFont typeface="+mj-lt"/>
              <a:buAutoNum type="arabicPeriod"/>
            </a:pPr>
            <a:r>
              <a:rPr lang="en-US" altLang="zh-CN" dirty="0">
                <a:latin typeface="宋体" charset="-122"/>
              </a:rPr>
              <a:t>Intel x86-16</a:t>
            </a:r>
            <a:r>
              <a:rPr lang="zh-CN" altLang="en-US" dirty="0">
                <a:latin typeface="宋体" charset="-122"/>
              </a:rPr>
              <a:t>处理器寻址方式</a:t>
            </a:r>
          </a:p>
          <a:p>
            <a:pPr marL="514350" indent="-514350" eaLnBrk="1" hangingPunct="1">
              <a:buClr>
                <a:srgbClr val="C00000"/>
              </a:buClr>
              <a:buSzPct val="104000"/>
              <a:buFont typeface="+mj-lt"/>
              <a:buAutoNum type="arabicPeriod"/>
            </a:pPr>
            <a:r>
              <a:rPr lang="en-US" altLang="zh-CN" dirty="0">
                <a:latin typeface="宋体" charset="-122"/>
              </a:rPr>
              <a:t>Intel x86-16</a:t>
            </a:r>
            <a:r>
              <a:rPr lang="zh-CN" altLang="en-US" dirty="0">
                <a:latin typeface="宋体" charset="-122"/>
              </a:rPr>
              <a:t>处理器六大类指令的操作原理：</a:t>
            </a:r>
          </a:p>
          <a:p>
            <a:pPr eaLnBrk="1" hangingPunct="1"/>
            <a:endParaRPr lang="zh-CN" altLang="en-US" dirty="0">
              <a:latin typeface="隶书" pitchFamily="49" charset="-122"/>
              <a:ea typeface="隶书" pitchFamily="49" charset="-122"/>
            </a:endParaRPr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2323000" y="3420685"/>
            <a:ext cx="3779123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操作码的含义</a:t>
            </a:r>
          </a:p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指令对操作数的要求</a:t>
            </a:r>
            <a:endParaRPr kumimoji="1" lang="en-US" altLang="zh-CN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中宋" pitchFamily="2" charset="-122"/>
              <a:ea typeface="华文中宋" pitchFamily="2" charset="-122"/>
            </a:endParaRPr>
          </a:p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指令对标志位的影响</a:t>
            </a:r>
          </a:p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指令执行的结果</a:t>
            </a:r>
          </a:p>
        </p:txBody>
      </p:sp>
      <p:sp>
        <p:nvSpPr>
          <p:cNvPr id="18437" name="AutoShape 5"/>
          <p:cNvSpPr>
            <a:spLocks/>
          </p:cNvSpPr>
          <p:nvPr/>
        </p:nvSpPr>
        <p:spPr bwMode="auto">
          <a:xfrm>
            <a:off x="2064548" y="3588043"/>
            <a:ext cx="241221" cy="1730531"/>
          </a:xfrm>
          <a:prstGeom prst="leftBrace">
            <a:avLst>
              <a:gd name="adj1" fmla="val 63818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8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84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4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84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5" grpId="0" build="p"/>
      <p:bldP spid="1843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87807" y="5968602"/>
            <a:ext cx="584248" cy="432011"/>
          </a:xfrm>
          <a:noFill/>
        </p:spPr>
        <p:txBody>
          <a:bodyPr/>
          <a:lstStyle/>
          <a:p>
            <a:fld id="{47C574A8-06F4-47F9-9D37-3AEBDC769D0B}" type="slidenum">
              <a:rPr lang="zh-CN" altLang="en-US" smtClean="0">
                <a:ea typeface="宋体" charset="-122"/>
              </a:rPr>
              <a:pPr/>
              <a:t>30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寄存器间接寻址例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5944" y="1236439"/>
            <a:ext cx="6854729" cy="1807911"/>
          </a:xfrm>
        </p:spPr>
        <p:txBody>
          <a:bodyPr/>
          <a:lstStyle/>
          <a:p>
            <a:pPr eaLnBrk="1" hangingPunct="1">
              <a:lnSpc>
                <a:spcPct val="115000"/>
              </a:lnSpc>
              <a:defRPr/>
            </a:pPr>
            <a:r>
              <a:rPr lang="zh-CN" altLang="en-US" dirty="0"/>
              <a:t>例：已知 </a:t>
            </a:r>
            <a:r>
              <a:rPr lang="en-US" altLang="zh-CN" dirty="0"/>
              <a:t>DS=6000H</a:t>
            </a:r>
            <a:r>
              <a:rPr lang="zh-CN" altLang="en-US" dirty="0"/>
              <a:t>， </a:t>
            </a:r>
            <a:r>
              <a:rPr lang="en-US" altLang="zh-CN" dirty="0"/>
              <a:t>SS=8000H</a:t>
            </a:r>
            <a:r>
              <a:rPr lang="zh-CN" altLang="en-US" dirty="0"/>
              <a:t>， </a:t>
            </a:r>
            <a:r>
              <a:rPr lang="en-US" altLang="zh-CN" dirty="0"/>
              <a:t>SI=1200H</a:t>
            </a:r>
            <a:r>
              <a:rPr lang="zh-CN" altLang="en-US" dirty="0"/>
              <a:t>，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  <a:defRPr/>
            </a:pPr>
            <a:r>
              <a:rPr lang="en-US" altLang="zh-CN" dirty="0">
                <a:latin typeface="+mj-lt"/>
              </a:rPr>
              <a:t>MOV  AX，[SI]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r>
              <a:rPr lang="zh-CN" altLang="en-US" dirty="0">
                <a:latin typeface="+mj-lt"/>
              </a:rPr>
              <a:t>答：物理地址 </a:t>
            </a:r>
            <a:r>
              <a:rPr lang="en-US" altLang="zh-CN" dirty="0">
                <a:latin typeface="+mj-lt"/>
              </a:rPr>
              <a:t>= DS</a:t>
            </a:r>
            <a:r>
              <a:rPr lang="zh-CN" altLang="en-US" dirty="0">
                <a:latin typeface="+mj-lt"/>
              </a:rPr>
              <a:t>*</a:t>
            </a:r>
            <a:r>
              <a:rPr lang="en-US" altLang="zh-CN" dirty="0">
                <a:latin typeface="+mj-lt"/>
              </a:rPr>
              <a:t>16+SI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r>
              <a:rPr lang="en-US" altLang="zh-CN" dirty="0">
                <a:latin typeface="+mj-lt"/>
              </a:rPr>
              <a:t>                      = 61200H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endParaRPr lang="en-US" altLang="zh-CN" dirty="0">
              <a:latin typeface="+mj-lt"/>
            </a:endParaRP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6400435" y="3043522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7" name="Rectangle 5"/>
          <p:cNvSpPr>
            <a:spLocks noChangeArrowheads="1"/>
          </p:cNvSpPr>
          <p:nvPr/>
        </p:nvSpPr>
        <p:spPr bwMode="auto">
          <a:xfrm>
            <a:off x="6400435" y="3403532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8" name="Rectangle 6"/>
          <p:cNvSpPr>
            <a:spLocks noChangeArrowheads="1"/>
          </p:cNvSpPr>
          <p:nvPr/>
        </p:nvSpPr>
        <p:spPr bwMode="auto">
          <a:xfrm>
            <a:off x="6400435" y="4339557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9" name="Rectangle 7"/>
          <p:cNvSpPr>
            <a:spLocks noChangeArrowheads="1"/>
          </p:cNvSpPr>
          <p:nvPr/>
        </p:nvSpPr>
        <p:spPr bwMode="auto">
          <a:xfrm>
            <a:off x="6400435" y="4699567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0" name="Line 8"/>
          <p:cNvSpPr>
            <a:spLocks noChangeShapeType="1"/>
          </p:cNvSpPr>
          <p:nvPr/>
        </p:nvSpPr>
        <p:spPr bwMode="auto">
          <a:xfrm>
            <a:off x="6400435" y="2344504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1" name="Line 9"/>
          <p:cNvSpPr>
            <a:spLocks noChangeShapeType="1"/>
          </p:cNvSpPr>
          <p:nvPr/>
        </p:nvSpPr>
        <p:spPr bwMode="auto">
          <a:xfrm>
            <a:off x="8206239" y="2332504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2" name="Freeform 10"/>
          <p:cNvSpPr>
            <a:spLocks/>
          </p:cNvSpPr>
          <p:nvPr/>
        </p:nvSpPr>
        <p:spPr bwMode="auto">
          <a:xfrm>
            <a:off x="6397086" y="2224501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3" name="Freeform 11"/>
          <p:cNvSpPr>
            <a:spLocks/>
          </p:cNvSpPr>
          <p:nvPr/>
        </p:nvSpPr>
        <p:spPr bwMode="auto">
          <a:xfrm>
            <a:off x="6378658" y="5548591"/>
            <a:ext cx="1827581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4" name="Text Box 12"/>
          <p:cNvSpPr txBox="1">
            <a:spLocks noChangeArrowheads="1"/>
          </p:cNvSpPr>
          <p:nvPr/>
        </p:nvSpPr>
        <p:spPr bwMode="auto">
          <a:xfrm>
            <a:off x="6858159" y="4293064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6858159" y="4653073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6" name="Text Box 14"/>
          <p:cNvSpPr txBox="1">
            <a:spLocks noChangeArrowheads="1"/>
          </p:cNvSpPr>
          <p:nvPr/>
        </p:nvSpPr>
        <p:spPr bwMode="auto">
          <a:xfrm>
            <a:off x="5443930" y="4227053"/>
            <a:ext cx="98665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1200</a:t>
            </a: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H</a:t>
            </a:r>
          </a:p>
        </p:txBody>
      </p:sp>
      <p:sp>
        <p:nvSpPr>
          <p:cNvPr id="95247" name="Text Box 15"/>
          <p:cNvSpPr txBox="1">
            <a:spLocks noChangeArrowheads="1"/>
          </p:cNvSpPr>
          <p:nvPr/>
        </p:nvSpPr>
        <p:spPr bwMode="auto">
          <a:xfrm>
            <a:off x="2868007" y="4032212"/>
            <a:ext cx="145234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95248" name="Line 16"/>
          <p:cNvSpPr>
            <a:spLocks noChangeShapeType="1"/>
          </p:cNvSpPr>
          <p:nvPr/>
        </p:nvSpPr>
        <p:spPr bwMode="auto">
          <a:xfrm>
            <a:off x="4105567" y="4248254"/>
            <a:ext cx="1366917" cy="216006"/>
          </a:xfrm>
          <a:prstGeom prst="line">
            <a:avLst/>
          </a:prstGeom>
          <a:noFill/>
          <a:ln w="22225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0" name="Rectangle 18"/>
          <p:cNvSpPr>
            <a:spLocks noChangeArrowheads="1"/>
          </p:cNvSpPr>
          <p:nvPr/>
        </p:nvSpPr>
        <p:spPr bwMode="auto">
          <a:xfrm>
            <a:off x="2803903" y="5032576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51" name="Line 19"/>
          <p:cNvSpPr>
            <a:spLocks noChangeShapeType="1"/>
          </p:cNvSpPr>
          <p:nvPr/>
        </p:nvSpPr>
        <p:spPr bwMode="auto">
          <a:xfrm>
            <a:off x="3527565" y="5032576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4" name="Text Box 22"/>
          <p:cNvSpPr txBox="1">
            <a:spLocks noChangeArrowheads="1"/>
          </p:cNvSpPr>
          <p:nvPr/>
        </p:nvSpPr>
        <p:spPr bwMode="auto">
          <a:xfrm>
            <a:off x="2803903" y="4600565"/>
            <a:ext cx="1447324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latin typeface="Times New Roman" pitchFamily="18" charset="0"/>
              </a:rPr>
              <a:t>AH    AL</a:t>
            </a:r>
          </a:p>
        </p:txBody>
      </p:sp>
      <p:sp>
        <p:nvSpPr>
          <p:cNvPr id="95255" name="Line 23"/>
          <p:cNvSpPr>
            <a:spLocks noChangeShapeType="1"/>
          </p:cNvSpPr>
          <p:nvPr/>
        </p:nvSpPr>
        <p:spPr bwMode="auto">
          <a:xfrm flipH="1">
            <a:off x="3125530" y="5752596"/>
            <a:ext cx="257302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6" name="Line 24"/>
          <p:cNvSpPr>
            <a:spLocks noChangeShapeType="1"/>
          </p:cNvSpPr>
          <p:nvPr/>
        </p:nvSpPr>
        <p:spPr bwMode="auto">
          <a:xfrm flipV="1">
            <a:off x="3125530" y="5464588"/>
            <a:ext cx="0" cy="28800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7" name="Text Box 25"/>
          <p:cNvSpPr txBox="1">
            <a:spLocks noChangeArrowheads="1"/>
          </p:cNvSpPr>
          <p:nvPr/>
        </p:nvSpPr>
        <p:spPr bwMode="auto">
          <a:xfrm>
            <a:off x="6985060" y="3880546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95258" name="Text Box 26"/>
          <p:cNvSpPr txBox="1">
            <a:spLocks noChangeArrowheads="1"/>
          </p:cNvSpPr>
          <p:nvPr/>
        </p:nvSpPr>
        <p:spPr bwMode="auto">
          <a:xfrm>
            <a:off x="2764170" y="5028075"/>
            <a:ext cx="1484178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 11     22</a:t>
            </a:r>
          </a:p>
        </p:txBody>
      </p:sp>
      <p:sp>
        <p:nvSpPr>
          <p:cNvPr id="95259" name="Line 27"/>
          <p:cNvSpPr>
            <a:spLocks noChangeShapeType="1"/>
          </p:cNvSpPr>
          <p:nvPr/>
        </p:nvSpPr>
        <p:spPr bwMode="auto">
          <a:xfrm>
            <a:off x="5055295" y="4600564"/>
            <a:ext cx="0" cy="64801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0" name="Line 28"/>
          <p:cNvSpPr>
            <a:spLocks noChangeShapeType="1"/>
          </p:cNvSpPr>
          <p:nvPr/>
        </p:nvSpPr>
        <p:spPr bwMode="auto">
          <a:xfrm flipH="1">
            <a:off x="4251227" y="5248582"/>
            <a:ext cx="804069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1" name="Text Box 29"/>
          <p:cNvSpPr txBox="1">
            <a:spLocks noChangeArrowheads="1"/>
          </p:cNvSpPr>
          <p:nvPr/>
        </p:nvSpPr>
        <p:spPr bwMode="auto">
          <a:xfrm>
            <a:off x="8709502" y="3779010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数据段</a:t>
            </a:r>
          </a:p>
        </p:txBody>
      </p:sp>
      <p:sp>
        <p:nvSpPr>
          <p:cNvPr id="95262" name="AutoShape 30"/>
          <p:cNvSpPr>
            <a:spLocks/>
          </p:cNvSpPr>
          <p:nvPr/>
        </p:nvSpPr>
        <p:spPr bwMode="auto">
          <a:xfrm>
            <a:off x="8351977" y="3043523"/>
            <a:ext cx="321628" cy="249306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65" name="Text Box 33"/>
          <p:cNvSpPr txBox="1">
            <a:spLocks noChangeArrowheads="1"/>
          </p:cNvSpPr>
          <p:nvPr/>
        </p:nvSpPr>
        <p:spPr bwMode="auto">
          <a:xfrm>
            <a:off x="6849783" y="3027030"/>
            <a:ext cx="897877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00H</a:t>
            </a:r>
          </a:p>
        </p:txBody>
      </p:sp>
      <p:sp>
        <p:nvSpPr>
          <p:cNvPr id="95267" name="Line 35"/>
          <p:cNvSpPr>
            <a:spLocks noChangeShapeType="1"/>
          </p:cNvSpPr>
          <p:nvPr/>
        </p:nvSpPr>
        <p:spPr bwMode="auto">
          <a:xfrm>
            <a:off x="5067023" y="4594564"/>
            <a:ext cx="144397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8" name="Line 36"/>
          <p:cNvSpPr>
            <a:spLocks noChangeShapeType="1"/>
          </p:cNvSpPr>
          <p:nvPr/>
        </p:nvSpPr>
        <p:spPr bwMode="auto">
          <a:xfrm>
            <a:off x="5705251" y="4881071"/>
            <a:ext cx="835896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9" name="Line 37"/>
          <p:cNvSpPr>
            <a:spLocks noChangeShapeType="1"/>
          </p:cNvSpPr>
          <p:nvPr/>
        </p:nvSpPr>
        <p:spPr bwMode="auto">
          <a:xfrm>
            <a:off x="5705251" y="4894572"/>
            <a:ext cx="0" cy="8505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5" name="Text Box 14">
            <a:extLst>
              <a:ext uri="{FF2B5EF4-FFF2-40B4-BE49-F238E27FC236}">
                <a16:creationId xmlns:a16="http://schemas.microsoft.com/office/drawing/2014/main" id="{0719E7E7-D4B6-4379-BA23-61850E2EC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9113" y="2828074"/>
            <a:ext cx="113066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60000H</a:t>
            </a:r>
          </a:p>
        </p:txBody>
      </p:sp>
    </p:spTree>
    <p:extLst>
      <p:ext uri="{BB962C8B-B14F-4D97-AF65-F5344CB8AC3E}">
        <p14:creationId xmlns:p14="http://schemas.microsoft.com/office/powerpoint/2010/main" val="234603064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7" dur="500"/>
                                        <p:tgtEl>
                                          <p:spTgt spid="95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95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 nodeType="clickPar">
                      <p:stCondLst>
                        <p:cond delay="indefinite"/>
                      </p:stCondLst>
                      <p:childTnLst>
                        <p:par>
                          <p:cTn id="6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95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8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0" dur="500"/>
                                        <p:tgtEl>
                                          <p:spTgt spid="95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5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3" dur="500"/>
                                        <p:tgtEl>
                                          <p:spTgt spid="95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95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1" dur="500"/>
                                        <p:tgtEl>
                                          <p:spTgt spid="95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0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5" dur="500"/>
                                        <p:tgtEl>
                                          <p:spTgt spid="95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9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3" dur="500"/>
                                        <p:tgtEl>
                                          <p:spTgt spid="95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95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19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4500"/>
                            </p:stCondLst>
                            <p:childTnLst>
                              <p:par>
                                <p:cTn id="1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6" grpId="0" animBg="1"/>
      <p:bldP spid="95237" grpId="0" animBg="1"/>
      <p:bldP spid="95238" grpId="0" animBg="1"/>
      <p:bldP spid="95239" grpId="0" animBg="1"/>
      <p:bldP spid="95240" grpId="0" animBg="1"/>
      <p:bldP spid="95241" grpId="0" animBg="1"/>
      <p:bldP spid="95242" grpId="0" animBg="1"/>
      <p:bldP spid="95243" grpId="0" animBg="1"/>
      <p:bldP spid="95244" grpId="0"/>
      <p:bldP spid="95245" grpId="0"/>
      <p:bldP spid="95246" grpId="0"/>
      <p:bldP spid="95247" grpId="0"/>
      <p:bldP spid="95248" grpId="0" animBg="1"/>
      <p:bldP spid="95250" grpId="0" animBg="1"/>
      <p:bldP spid="95251" grpId="0" animBg="1"/>
      <p:bldP spid="95254" grpId="0"/>
      <p:bldP spid="95255" grpId="0" animBg="1"/>
      <p:bldP spid="95256" grpId="0" animBg="1"/>
      <p:bldP spid="95257" grpId="0"/>
      <p:bldP spid="95258" grpId="0"/>
      <p:bldP spid="95259" grpId="0" animBg="1"/>
      <p:bldP spid="95260" grpId="0" animBg="1"/>
      <p:bldP spid="95261" grpId="0"/>
      <p:bldP spid="95262" grpId="0" animBg="1"/>
      <p:bldP spid="95265" grpId="0"/>
      <p:bldP spid="95267" grpId="0" animBg="1"/>
      <p:bldP spid="95268" grpId="0" animBg="1"/>
      <p:bldP spid="95269" grpId="0" animBg="1"/>
      <p:bldP spid="3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655493-284C-4192-973C-FB07A7CE3C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仿真实验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857F2C-C5D8-487B-BC09-FE8582022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31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E67290E-65D8-4B2C-A789-837468098B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9847"/>
            <a:ext cx="9648825" cy="547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781999"/>
      </p:ext>
    </p:extLst>
  </p:cSld>
  <p:clrMapOvr>
    <a:masterClrMapping/>
  </p:clrMapOvr>
  <p:transition spd="med">
    <p:blinds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87807" y="5968602"/>
            <a:ext cx="584248" cy="432011"/>
          </a:xfrm>
          <a:noFill/>
        </p:spPr>
        <p:txBody>
          <a:bodyPr/>
          <a:lstStyle/>
          <a:p>
            <a:fld id="{47C574A8-06F4-47F9-9D37-3AEBDC769D0B}" type="slidenum">
              <a:rPr lang="zh-CN" altLang="en-US" smtClean="0">
                <a:ea typeface="宋体" charset="-122"/>
              </a:rPr>
              <a:pPr/>
              <a:t>32</a:t>
            </a:fld>
            <a:endParaRPr lang="en-US" altLang="zh-CN" dirty="0">
              <a:ea typeface="宋体" charset="-122"/>
            </a:endParaRP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寄存器间接寻址例</a:t>
            </a:r>
          </a:p>
        </p:txBody>
      </p:sp>
      <p:sp>
        <p:nvSpPr>
          <p:cNvPr id="327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5944" y="1236439"/>
            <a:ext cx="6782723" cy="2402092"/>
          </a:xfrm>
        </p:spPr>
        <p:txBody>
          <a:bodyPr/>
          <a:lstStyle/>
          <a:p>
            <a:pPr eaLnBrk="1" hangingPunct="1">
              <a:lnSpc>
                <a:spcPct val="115000"/>
              </a:lnSpc>
              <a:defRPr/>
            </a:pPr>
            <a:r>
              <a:rPr lang="zh-CN" altLang="en-US" dirty="0"/>
              <a:t>例：已知 </a:t>
            </a:r>
            <a:r>
              <a:rPr lang="en-US" altLang="zh-CN" dirty="0"/>
              <a:t>DS=6000H</a:t>
            </a:r>
            <a:r>
              <a:rPr lang="zh-CN" altLang="en-US" dirty="0"/>
              <a:t>， </a:t>
            </a:r>
            <a:r>
              <a:rPr lang="en-US" altLang="zh-CN" dirty="0"/>
              <a:t>SS=8000H</a:t>
            </a:r>
            <a:r>
              <a:rPr lang="zh-CN" altLang="en-US" dirty="0"/>
              <a:t>， </a:t>
            </a:r>
            <a:r>
              <a:rPr lang="en-US" altLang="zh-CN" dirty="0"/>
              <a:t>BP=0200H</a:t>
            </a:r>
            <a:r>
              <a:rPr lang="zh-CN" altLang="en-US" dirty="0"/>
              <a:t>，</a:t>
            </a:r>
            <a:endParaRPr lang="en-US" altLang="zh-CN" dirty="0"/>
          </a:p>
          <a:p>
            <a:pPr lvl="1" eaLnBrk="1" hangingPunct="1">
              <a:lnSpc>
                <a:spcPct val="115000"/>
              </a:lnSpc>
              <a:defRPr/>
            </a:pPr>
            <a:r>
              <a:rPr lang="en-US" altLang="zh-CN" dirty="0">
                <a:latin typeface="+mj-lt"/>
              </a:rPr>
              <a:t>MOV  AX，[BP]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r>
              <a:rPr lang="zh-CN" altLang="en-US" dirty="0">
                <a:latin typeface="+mj-lt"/>
              </a:rPr>
              <a:t>答：物理地址 </a:t>
            </a:r>
            <a:r>
              <a:rPr lang="en-US" altLang="zh-CN" dirty="0">
                <a:latin typeface="+mj-lt"/>
              </a:rPr>
              <a:t>= SS</a:t>
            </a:r>
            <a:r>
              <a:rPr lang="zh-CN" altLang="en-US" dirty="0">
                <a:latin typeface="+mj-lt"/>
              </a:rPr>
              <a:t>*</a:t>
            </a:r>
            <a:r>
              <a:rPr lang="en-US" altLang="zh-CN" dirty="0">
                <a:latin typeface="+mj-lt"/>
              </a:rPr>
              <a:t>16+BP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r>
              <a:rPr lang="en-US" altLang="zh-CN" dirty="0">
                <a:latin typeface="+mj-lt"/>
              </a:rPr>
              <a:t>                      = 80200H</a:t>
            </a: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r>
              <a:rPr lang="zh-CN" altLang="en-US" dirty="0">
                <a:solidFill>
                  <a:srgbClr val="FF0000"/>
                </a:solidFill>
              </a:rPr>
              <a:t>？？为啥不是 </a:t>
            </a:r>
            <a:r>
              <a:rPr lang="en-US" altLang="zh-CN" dirty="0">
                <a:solidFill>
                  <a:srgbClr val="FF0000"/>
                </a:solidFill>
              </a:rPr>
              <a:t>DS</a:t>
            </a:r>
            <a:r>
              <a:rPr lang="zh-CN" altLang="en-US" dirty="0">
                <a:solidFill>
                  <a:srgbClr val="FF0000"/>
                </a:solidFill>
              </a:rPr>
              <a:t>*</a:t>
            </a:r>
            <a:r>
              <a:rPr lang="en-US" altLang="zh-CN" dirty="0">
                <a:solidFill>
                  <a:srgbClr val="FF0000"/>
                </a:solidFill>
              </a:rPr>
              <a:t>16 + BP</a:t>
            </a:r>
            <a:r>
              <a:rPr lang="zh-CN" altLang="en-US" dirty="0">
                <a:solidFill>
                  <a:srgbClr val="FF0000"/>
                </a:solidFill>
              </a:rPr>
              <a:t>？</a:t>
            </a:r>
            <a:endParaRPr lang="en-US" altLang="zh-CN" dirty="0">
              <a:solidFill>
                <a:srgbClr val="FF0000"/>
              </a:solidFill>
            </a:endParaRPr>
          </a:p>
          <a:p>
            <a:pPr marL="358775" lvl="1" indent="0" eaLnBrk="1" hangingPunct="1">
              <a:lnSpc>
                <a:spcPct val="115000"/>
              </a:lnSpc>
              <a:buNone/>
              <a:defRPr/>
            </a:pPr>
            <a:endParaRPr lang="en-US" altLang="zh-CN" dirty="0">
              <a:latin typeface="+mj-lt"/>
            </a:endParaRPr>
          </a:p>
        </p:txBody>
      </p:sp>
      <p:sp>
        <p:nvSpPr>
          <p:cNvPr id="95236" name="Rectangle 4"/>
          <p:cNvSpPr>
            <a:spLocks noChangeArrowheads="1"/>
          </p:cNvSpPr>
          <p:nvPr/>
        </p:nvSpPr>
        <p:spPr bwMode="auto">
          <a:xfrm>
            <a:off x="6400435" y="3043522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7" name="Rectangle 5"/>
          <p:cNvSpPr>
            <a:spLocks noChangeArrowheads="1"/>
          </p:cNvSpPr>
          <p:nvPr/>
        </p:nvSpPr>
        <p:spPr bwMode="auto">
          <a:xfrm>
            <a:off x="6400435" y="3403532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8" name="Rectangle 6"/>
          <p:cNvSpPr>
            <a:spLocks noChangeArrowheads="1"/>
          </p:cNvSpPr>
          <p:nvPr/>
        </p:nvSpPr>
        <p:spPr bwMode="auto">
          <a:xfrm>
            <a:off x="6400435" y="4339557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39" name="Rectangle 7"/>
          <p:cNvSpPr>
            <a:spLocks noChangeArrowheads="1"/>
          </p:cNvSpPr>
          <p:nvPr/>
        </p:nvSpPr>
        <p:spPr bwMode="auto">
          <a:xfrm>
            <a:off x="6400435" y="4699567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0" name="Line 8"/>
          <p:cNvSpPr>
            <a:spLocks noChangeShapeType="1"/>
          </p:cNvSpPr>
          <p:nvPr/>
        </p:nvSpPr>
        <p:spPr bwMode="auto">
          <a:xfrm>
            <a:off x="6400435" y="2344504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1" name="Line 9"/>
          <p:cNvSpPr>
            <a:spLocks noChangeShapeType="1"/>
          </p:cNvSpPr>
          <p:nvPr/>
        </p:nvSpPr>
        <p:spPr bwMode="auto">
          <a:xfrm>
            <a:off x="8206239" y="2332504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2" name="Freeform 10"/>
          <p:cNvSpPr>
            <a:spLocks/>
          </p:cNvSpPr>
          <p:nvPr/>
        </p:nvSpPr>
        <p:spPr bwMode="auto">
          <a:xfrm>
            <a:off x="6397086" y="2224501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3" name="Freeform 11"/>
          <p:cNvSpPr>
            <a:spLocks/>
          </p:cNvSpPr>
          <p:nvPr/>
        </p:nvSpPr>
        <p:spPr bwMode="auto">
          <a:xfrm>
            <a:off x="6378658" y="5548591"/>
            <a:ext cx="1827581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44" name="Text Box 12"/>
          <p:cNvSpPr txBox="1">
            <a:spLocks noChangeArrowheads="1"/>
          </p:cNvSpPr>
          <p:nvPr/>
        </p:nvSpPr>
        <p:spPr bwMode="auto">
          <a:xfrm>
            <a:off x="6858159" y="4293064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5" name="Text Box 13"/>
          <p:cNvSpPr txBox="1">
            <a:spLocks noChangeArrowheads="1"/>
          </p:cNvSpPr>
          <p:nvPr/>
        </p:nvSpPr>
        <p:spPr bwMode="auto">
          <a:xfrm>
            <a:off x="6858159" y="4653073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95246" name="Text Box 14"/>
          <p:cNvSpPr txBox="1">
            <a:spLocks noChangeArrowheads="1"/>
          </p:cNvSpPr>
          <p:nvPr/>
        </p:nvSpPr>
        <p:spPr bwMode="auto">
          <a:xfrm>
            <a:off x="5443930" y="4227053"/>
            <a:ext cx="98665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0</a:t>
            </a:r>
            <a:r>
              <a:rPr kumimoji="1"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200</a:t>
            </a: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H</a:t>
            </a:r>
          </a:p>
        </p:txBody>
      </p:sp>
      <p:sp>
        <p:nvSpPr>
          <p:cNvPr id="95247" name="Text Box 15"/>
          <p:cNvSpPr txBox="1">
            <a:spLocks noChangeArrowheads="1"/>
          </p:cNvSpPr>
          <p:nvPr/>
        </p:nvSpPr>
        <p:spPr bwMode="auto">
          <a:xfrm>
            <a:off x="2868007" y="4032212"/>
            <a:ext cx="145234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95248" name="Line 16"/>
          <p:cNvSpPr>
            <a:spLocks noChangeShapeType="1"/>
          </p:cNvSpPr>
          <p:nvPr/>
        </p:nvSpPr>
        <p:spPr bwMode="auto">
          <a:xfrm>
            <a:off x="4105567" y="4248254"/>
            <a:ext cx="1366917" cy="216006"/>
          </a:xfrm>
          <a:prstGeom prst="line">
            <a:avLst/>
          </a:prstGeom>
          <a:noFill/>
          <a:ln w="22225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0" name="Rectangle 18"/>
          <p:cNvSpPr>
            <a:spLocks noChangeArrowheads="1"/>
          </p:cNvSpPr>
          <p:nvPr/>
        </p:nvSpPr>
        <p:spPr bwMode="auto">
          <a:xfrm>
            <a:off x="2803903" y="5032576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51" name="Line 19"/>
          <p:cNvSpPr>
            <a:spLocks noChangeShapeType="1"/>
          </p:cNvSpPr>
          <p:nvPr/>
        </p:nvSpPr>
        <p:spPr bwMode="auto">
          <a:xfrm>
            <a:off x="3527565" y="5032576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4" name="Text Box 22"/>
          <p:cNvSpPr txBox="1">
            <a:spLocks noChangeArrowheads="1"/>
          </p:cNvSpPr>
          <p:nvPr/>
        </p:nvSpPr>
        <p:spPr bwMode="auto">
          <a:xfrm>
            <a:off x="2803903" y="4600565"/>
            <a:ext cx="1447324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latin typeface="Times New Roman" pitchFamily="18" charset="0"/>
              </a:rPr>
              <a:t>AH    AL</a:t>
            </a:r>
          </a:p>
        </p:txBody>
      </p:sp>
      <p:sp>
        <p:nvSpPr>
          <p:cNvPr id="95255" name="Line 23"/>
          <p:cNvSpPr>
            <a:spLocks noChangeShapeType="1"/>
          </p:cNvSpPr>
          <p:nvPr/>
        </p:nvSpPr>
        <p:spPr bwMode="auto">
          <a:xfrm flipH="1">
            <a:off x="3125530" y="5752596"/>
            <a:ext cx="257302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6" name="Line 24"/>
          <p:cNvSpPr>
            <a:spLocks noChangeShapeType="1"/>
          </p:cNvSpPr>
          <p:nvPr/>
        </p:nvSpPr>
        <p:spPr bwMode="auto">
          <a:xfrm flipV="1">
            <a:off x="3125530" y="5464588"/>
            <a:ext cx="0" cy="28800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57" name="Text Box 25"/>
          <p:cNvSpPr txBox="1">
            <a:spLocks noChangeArrowheads="1"/>
          </p:cNvSpPr>
          <p:nvPr/>
        </p:nvSpPr>
        <p:spPr bwMode="auto">
          <a:xfrm>
            <a:off x="6985060" y="3880546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95258" name="Text Box 26"/>
          <p:cNvSpPr txBox="1">
            <a:spLocks noChangeArrowheads="1"/>
          </p:cNvSpPr>
          <p:nvPr/>
        </p:nvSpPr>
        <p:spPr bwMode="auto">
          <a:xfrm>
            <a:off x="2764170" y="5028075"/>
            <a:ext cx="1484178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 11     22</a:t>
            </a:r>
          </a:p>
        </p:txBody>
      </p:sp>
      <p:sp>
        <p:nvSpPr>
          <p:cNvPr id="95259" name="Line 27"/>
          <p:cNvSpPr>
            <a:spLocks noChangeShapeType="1"/>
          </p:cNvSpPr>
          <p:nvPr/>
        </p:nvSpPr>
        <p:spPr bwMode="auto">
          <a:xfrm>
            <a:off x="5055295" y="4600564"/>
            <a:ext cx="0" cy="64801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0" name="Line 28"/>
          <p:cNvSpPr>
            <a:spLocks noChangeShapeType="1"/>
          </p:cNvSpPr>
          <p:nvPr/>
        </p:nvSpPr>
        <p:spPr bwMode="auto">
          <a:xfrm flipH="1">
            <a:off x="4251227" y="5248582"/>
            <a:ext cx="804069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95261" name="Text Box 29"/>
          <p:cNvSpPr txBox="1">
            <a:spLocks noChangeArrowheads="1"/>
          </p:cNvSpPr>
          <p:nvPr/>
        </p:nvSpPr>
        <p:spPr bwMode="auto">
          <a:xfrm>
            <a:off x="8709502" y="3779010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itchFamily="2" charset="-122"/>
                <a:ea typeface="华文楷体" pitchFamily="2" charset="-122"/>
              </a:rPr>
              <a:t>堆栈段</a:t>
            </a:r>
          </a:p>
        </p:txBody>
      </p:sp>
      <p:sp>
        <p:nvSpPr>
          <p:cNvPr id="95262" name="AutoShape 30"/>
          <p:cNvSpPr>
            <a:spLocks/>
          </p:cNvSpPr>
          <p:nvPr/>
        </p:nvSpPr>
        <p:spPr bwMode="auto">
          <a:xfrm>
            <a:off x="8351977" y="3043523"/>
            <a:ext cx="321628" cy="249306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5265" name="Text Box 33"/>
          <p:cNvSpPr txBox="1">
            <a:spLocks noChangeArrowheads="1"/>
          </p:cNvSpPr>
          <p:nvPr/>
        </p:nvSpPr>
        <p:spPr bwMode="auto">
          <a:xfrm>
            <a:off x="6849783" y="3027030"/>
            <a:ext cx="897877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00H</a:t>
            </a:r>
          </a:p>
        </p:txBody>
      </p:sp>
      <p:sp>
        <p:nvSpPr>
          <p:cNvPr id="95267" name="Line 35"/>
          <p:cNvSpPr>
            <a:spLocks noChangeShapeType="1"/>
          </p:cNvSpPr>
          <p:nvPr/>
        </p:nvSpPr>
        <p:spPr bwMode="auto">
          <a:xfrm>
            <a:off x="5067023" y="4594564"/>
            <a:ext cx="144397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8" name="Line 36"/>
          <p:cNvSpPr>
            <a:spLocks noChangeShapeType="1"/>
          </p:cNvSpPr>
          <p:nvPr/>
        </p:nvSpPr>
        <p:spPr bwMode="auto">
          <a:xfrm>
            <a:off x="5705251" y="4881071"/>
            <a:ext cx="835896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95269" name="Line 37"/>
          <p:cNvSpPr>
            <a:spLocks noChangeShapeType="1"/>
          </p:cNvSpPr>
          <p:nvPr/>
        </p:nvSpPr>
        <p:spPr bwMode="auto">
          <a:xfrm>
            <a:off x="5705251" y="4894572"/>
            <a:ext cx="0" cy="850522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5" name="Text Box 14">
            <a:extLst>
              <a:ext uri="{FF2B5EF4-FFF2-40B4-BE49-F238E27FC236}">
                <a16:creationId xmlns:a16="http://schemas.microsoft.com/office/drawing/2014/main" id="{0719E7E7-D4B6-4379-BA23-61850E2ECB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9113" y="2828074"/>
            <a:ext cx="113066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80000H</a:t>
            </a:r>
          </a:p>
        </p:txBody>
      </p:sp>
    </p:spTree>
    <p:extLst>
      <p:ext uri="{BB962C8B-B14F-4D97-AF65-F5344CB8AC3E}">
        <p14:creationId xmlns:p14="http://schemas.microsoft.com/office/powerpoint/2010/main" val="212698975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52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5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5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52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95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95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5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5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95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95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5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95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9" dur="500"/>
                                        <p:tgtEl>
                                          <p:spTgt spid="95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95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95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500"/>
                                        <p:tgtEl>
                                          <p:spTgt spid="95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95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95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95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95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5" dur="500"/>
                                        <p:tgtEl>
                                          <p:spTgt spid="95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9" dur="500"/>
                                        <p:tgtEl>
                                          <p:spTgt spid="95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3" dur="500"/>
                                        <p:tgtEl>
                                          <p:spTgt spid="95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1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7" dur="500"/>
                                        <p:tgtEl>
                                          <p:spTgt spid="95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95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500"/>
                            </p:stCondLst>
                            <p:childTnLst>
                              <p:par>
                                <p:cTn id="1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5" dur="500"/>
                                        <p:tgtEl>
                                          <p:spTgt spid="95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3000"/>
                            </p:stCondLst>
                            <p:childTnLst>
                              <p:par>
                                <p:cTn id="1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95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500"/>
                            </p:stCondLst>
                            <p:childTnLst>
                              <p:par>
                                <p:cTn id="131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95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6" grpId="0" animBg="1"/>
      <p:bldP spid="95237" grpId="0" animBg="1"/>
      <p:bldP spid="95238" grpId="0" animBg="1"/>
      <p:bldP spid="95239" grpId="0" animBg="1"/>
      <p:bldP spid="95240" grpId="0" animBg="1"/>
      <p:bldP spid="95241" grpId="0" animBg="1"/>
      <p:bldP spid="95242" grpId="0" animBg="1"/>
      <p:bldP spid="95243" grpId="0" animBg="1"/>
      <p:bldP spid="95244" grpId="0"/>
      <p:bldP spid="95245" grpId="0"/>
      <p:bldP spid="95246" grpId="0"/>
      <p:bldP spid="95247" grpId="0"/>
      <p:bldP spid="95248" grpId="0" animBg="1"/>
      <p:bldP spid="95250" grpId="0" animBg="1"/>
      <p:bldP spid="95251" grpId="0" animBg="1"/>
      <p:bldP spid="95254" grpId="0"/>
      <p:bldP spid="95255" grpId="0" animBg="1"/>
      <p:bldP spid="95256" grpId="0" animBg="1"/>
      <p:bldP spid="95257" grpId="0"/>
      <p:bldP spid="95258" grpId="0"/>
      <p:bldP spid="95259" grpId="0" animBg="1"/>
      <p:bldP spid="95260" grpId="0" animBg="1"/>
      <p:bldP spid="95261" grpId="0"/>
      <p:bldP spid="95262" grpId="0" animBg="1"/>
      <p:bldP spid="95265" grpId="0"/>
      <p:bldP spid="95267" grpId="0" animBg="1"/>
      <p:bldP spid="95268" grpId="0" animBg="1"/>
      <p:bldP spid="95269" grpId="0" animBg="1"/>
      <p:bldP spid="3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09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6550C333-74EE-465F-9DB4-5A72272AEAFE}" type="slidenum">
              <a:rPr lang="zh-CN" altLang="en-US" smtClean="0">
                <a:ea typeface="宋体" charset="-122"/>
              </a:rPr>
              <a:pPr/>
              <a:t>33</a:t>
            </a:fld>
            <a:endParaRPr lang="en-US" altLang="zh-CN">
              <a:ea typeface="宋体" charset="-122"/>
            </a:endParaRPr>
          </a:p>
        </p:txBody>
      </p:sp>
      <p:sp>
        <p:nvSpPr>
          <p:cNvPr id="686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寄存器间接寻址</a:t>
            </a:r>
            <a:r>
              <a:rPr lang="en-US" altLang="zh-CN" dirty="0"/>
              <a:t>——</a:t>
            </a:r>
            <a:r>
              <a:rPr lang="zh-CN" altLang="en-US" dirty="0"/>
              <a:t>基址变址寻址</a:t>
            </a:r>
          </a:p>
        </p:txBody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439887"/>
            <a:ext cx="7883224" cy="3265587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寄存器间接寻址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lvl="1" eaLnBrk="1" hangingPunct="1">
              <a:spcBef>
                <a:spcPts val="677"/>
              </a:spcBef>
            </a:pPr>
            <a:r>
              <a:rPr kumimoji="1" lang="zh-CN" altLang="en-US" dirty="0">
                <a:latin typeface="华文中宋"/>
                <a:ea typeface="华文中宋"/>
                <a:cs typeface="华文中宋"/>
              </a:rPr>
              <a:t>基址寻址</a:t>
            </a:r>
            <a:endParaRPr kumimoji="1" lang="en-US" altLang="zh-CN" dirty="0">
              <a:latin typeface="华文中宋"/>
              <a:ea typeface="华文中宋"/>
              <a:cs typeface="华文中宋"/>
            </a:endParaRPr>
          </a:p>
          <a:p>
            <a:pPr lvl="2" eaLnBrk="1" hangingPunct="1"/>
            <a:r>
              <a:rPr kumimoji="1" lang="zh-CN" altLang="en-US" dirty="0">
                <a:latin typeface="华文中宋"/>
                <a:ea typeface="华文中宋"/>
                <a:cs typeface="华文中宋"/>
              </a:rPr>
              <a:t>间址寄存器为基址寄存器</a:t>
            </a:r>
            <a:r>
              <a:rPr kumimoji="1" lang="en-US" altLang="zh-CN" dirty="0">
                <a:latin typeface="华文中宋"/>
                <a:ea typeface="华文中宋"/>
                <a:cs typeface="华文中宋"/>
              </a:rPr>
              <a:t>BX，BP</a:t>
            </a:r>
          </a:p>
          <a:p>
            <a:pPr lvl="1" eaLnBrk="1" hangingPunct="1">
              <a:spcBef>
                <a:spcPts val="677"/>
              </a:spcBef>
            </a:pPr>
            <a:r>
              <a:rPr kumimoji="1" lang="zh-CN" altLang="en-US" dirty="0">
                <a:latin typeface="华文中宋"/>
                <a:ea typeface="华文中宋"/>
                <a:cs typeface="华文中宋"/>
              </a:rPr>
              <a:t>变址寻址</a:t>
            </a:r>
            <a:endParaRPr kumimoji="1" lang="en-US" altLang="zh-CN" dirty="0">
              <a:latin typeface="华文中宋"/>
              <a:ea typeface="华文中宋"/>
              <a:cs typeface="华文中宋"/>
            </a:endParaRPr>
          </a:p>
          <a:p>
            <a:pPr lvl="2" eaLnBrk="1" hangingPunct="1"/>
            <a:r>
              <a:rPr kumimoji="1" lang="zh-CN" altLang="en-US" dirty="0">
                <a:latin typeface="华文中宋"/>
                <a:ea typeface="华文中宋"/>
                <a:cs typeface="华文中宋"/>
              </a:rPr>
              <a:t>间址寄存器为变址寄存器</a:t>
            </a:r>
            <a:r>
              <a:rPr kumimoji="1" lang="en-US" altLang="zh-CN" dirty="0">
                <a:latin typeface="华文中宋"/>
                <a:ea typeface="华文中宋"/>
                <a:cs typeface="华文中宋"/>
              </a:rPr>
              <a:t>SI，DI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81A2E7D-F642-4D02-BE94-59D5749CE199}"/>
              </a:ext>
            </a:extLst>
          </p:cNvPr>
          <p:cNvSpPr/>
          <p:nvPr/>
        </p:nvSpPr>
        <p:spPr>
          <a:xfrm>
            <a:off x="886418" y="4392215"/>
            <a:ext cx="7745854" cy="874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 indent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华文中宋"/>
                <a:ea typeface="华文中宋"/>
                <a:cs typeface="华文中宋"/>
              </a:rPr>
              <a:t>基址寄存器为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BX</a:t>
            </a:r>
            <a:r>
              <a:rPr lang="zh-CN" altLang="en-US" b="1" dirty="0">
                <a:latin typeface="华文中宋"/>
                <a:ea typeface="华文中宋"/>
                <a:cs typeface="华文中宋"/>
              </a:rPr>
              <a:t>，变址寄存器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SI</a:t>
            </a:r>
            <a:r>
              <a:rPr lang="zh-CN" altLang="en-US" b="1" dirty="0">
                <a:latin typeface="华文中宋"/>
                <a:ea typeface="华文中宋"/>
                <a:cs typeface="华文中宋"/>
              </a:rPr>
              <a:t>，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DI</a:t>
            </a:r>
            <a:r>
              <a:rPr lang="zh-CN" altLang="en-US" b="1" dirty="0">
                <a:latin typeface="华文中宋"/>
                <a:ea typeface="华文中宋"/>
                <a:cs typeface="华文中宋"/>
              </a:rPr>
              <a:t>，默认在数据段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DS</a:t>
            </a:r>
            <a:r>
              <a:rPr lang="zh-CN" altLang="en-US" b="1" dirty="0">
                <a:latin typeface="华文中宋"/>
                <a:ea typeface="华文中宋"/>
                <a:cs typeface="华文中宋"/>
              </a:rPr>
              <a:t>；</a:t>
            </a:r>
          </a:p>
          <a:p>
            <a:pPr marL="0" lvl="1" indent="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华文中宋"/>
                <a:ea typeface="华文中宋"/>
                <a:cs typeface="华文中宋"/>
              </a:rPr>
              <a:t>基址寄存器为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BP</a:t>
            </a:r>
            <a:r>
              <a:rPr lang="zh-CN" altLang="en-US" b="1" dirty="0">
                <a:latin typeface="华文中宋"/>
                <a:ea typeface="华文中宋"/>
                <a:cs typeface="华文中宋"/>
              </a:rPr>
              <a:t>，默认在堆栈段</a:t>
            </a:r>
            <a:r>
              <a:rPr lang="en-US" altLang="zh-CN" b="1" dirty="0">
                <a:latin typeface="华文中宋"/>
                <a:ea typeface="华文中宋"/>
                <a:cs typeface="华文中宋"/>
              </a:rPr>
              <a:t>SS</a:t>
            </a:r>
            <a:endParaRPr lang="zh-CN" altLang="en-US" b="1" dirty="0">
              <a:latin typeface="华文中宋"/>
              <a:ea typeface="华文中宋"/>
              <a:cs typeface="华文中宋"/>
            </a:endParaRPr>
          </a:p>
        </p:txBody>
      </p:sp>
    </p:spTree>
    <p:extLst>
      <p:ext uri="{BB962C8B-B14F-4D97-AF65-F5344CB8AC3E}">
        <p14:creationId xmlns:p14="http://schemas.microsoft.com/office/powerpoint/2010/main" val="294690335"/>
      </p:ext>
    </p:extLst>
  </p:cSld>
  <p:clrMapOvr>
    <a:masterClrMapping/>
  </p:clrMapOvr>
  <p:transition spd="med">
    <p:blinds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3. </a:t>
            </a:r>
            <a:r>
              <a:rPr lang="zh-CN" altLang="en-US" dirty="0">
                <a:cs typeface="+mj-cs"/>
              </a:rPr>
              <a:t>寄存器相对寻址</a:t>
            </a:r>
          </a:p>
        </p:txBody>
      </p:sp>
      <p:sp>
        <p:nvSpPr>
          <p:cNvPr id="983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9916" y="1295871"/>
            <a:ext cx="8281908" cy="3402093"/>
          </a:xfrm>
        </p:spPr>
        <p:txBody>
          <a:bodyPr/>
          <a:lstStyle/>
          <a:p>
            <a:pPr eaLnBrk="1" hangingPunct="1">
              <a:lnSpc>
                <a:spcPct val="115000"/>
              </a:lnSpc>
              <a:defRPr/>
            </a:pPr>
            <a:r>
              <a:rPr lang="zh-CN" altLang="en-US" sz="2700" dirty="0"/>
              <a:t>操作数的偏移地址为寄存器的内容加上一个位移量。</a:t>
            </a:r>
          </a:p>
          <a:p>
            <a:pPr eaLnBrk="1" hangingPunct="1">
              <a:lnSpc>
                <a:spcPct val="115000"/>
              </a:lnSpc>
              <a:spcAft>
                <a:spcPts val="0"/>
              </a:spcAft>
              <a:defRPr/>
            </a:pPr>
            <a:r>
              <a:rPr lang="zh-CN" altLang="en-US" sz="2700" dirty="0"/>
              <a:t>如：</a:t>
            </a:r>
          </a:p>
          <a:p>
            <a:pPr lvl="1" eaLnBrk="1" hangingPunct="1">
              <a:lnSpc>
                <a:spcPct val="115000"/>
              </a:lnSpc>
              <a:spcAft>
                <a:spcPct val="10000"/>
              </a:spcAft>
              <a:defRPr/>
            </a:pPr>
            <a:r>
              <a:rPr lang="en-US" altLang="zh-CN" sz="2300" dirty="0">
                <a:latin typeface="+mj-lt"/>
              </a:rPr>
              <a:t>MOV  AX，[BX+DATA]</a:t>
            </a:r>
          </a:p>
          <a:p>
            <a:pPr eaLnBrk="1" hangingPunct="1">
              <a:lnSpc>
                <a:spcPct val="115000"/>
              </a:lnSpc>
              <a:spcAft>
                <a:spcPct val="10000"/>
              </a:spcAft>
              <a:defRPr/>
            </a:pPr>
            <a:r>
              <a:rPr lang="zh-CN" altLang="en-US" sz="2700" dirty="0"/>
              <a:t>例：</a:t>
            </a:r>
            <a:endParaRPr lang="en-US" altLang="zh-CN" sz="2700" dirty="0"/>
          </a:p>
          <a:p>
            <a:pPr lvl="1" eaLnBrk="1" hangingPunct="1">
              <a:spcAft>
                <a:spcPts val="0"/>
              </a:spcAft>
              <a:defRPr/>
            </a:pPr>
            <a:r>
              <a:rPr lang="en-US" altLang="zh-CN" sz="2300" dirty="0">
                <a:latin typeface="+mn-lt"/>
              </a:rPr>
              <a:t>MOV  AX</a:t>
            </a:r>
            <a:r>
              <a:rPr lang="zh-CN" altLang="en-US" sz="2300" dirty="0">
                <a:latin typeface="+mn-lt"/>
              </a:rPr>
              <a:t>，</a:t>
            </a:r>
            <a:r>
              <a:rPr lang="en-US" altLang="zh-CN" sz="2300" dirty="0">
                <a:latin typeface="+mn-lt"/>
              </a:rPr>
              <a:t>2000H</a:t>
            </a:r>
          </a:p>
          <a:p>
            <a:pPr lvl="1" eaLnBrk="1" hangingPunct="1">
              <a:spcAft>
                <a:spcPts val="0"/>
              </a:spcAft>
              <a:defRPr/>
            </a:pPr>
            <a:r>
              <a:rPr lang="en-US" altLang="zh-CN" sz="2300" dirty="0">
                <a:latin typeface="+mn-lt"/>
              </a:rPr>
              <a:t>MOV  DS</a:t>
            </a:r>
            <a:r>
              <a:rPr lang="zh-CN" altLang="en-US" sz="2300" dirty="0">
                <a:latin typeface="+mn-lt"/>
              </a:rPr>
              <a:t>，</a:t>
            </a:r>
            <a:r>
              <a:rPr lang="en-US" altLang="zh-CN" sz="2300" dirty="0">
                <a:latin typeface="+mn-lt"/>
              </a:rPr>
              <a:t>AX</a:t>
            </a:r>
          </a:p>
          <a:p>
            <a:pPr lvl="1" eaLnBrk="1" hangingPunct="1">
              <a:spcAft>
                <a:spcPts val="0"/>
              </a:spcAft>
              <a:defRPr/>
            </a:pPr>
            <a:r>
              <a:rPr lang="en-US" altLang="zh-CN" sz="2300" dirty="0">
                <a:latin typeface="+mn-lt"/>
              </a:rPr>
              <a:t>MOV  BX</a:t>
            </a:r>
            <a:r>
              <a:rPr lang="zh-CN" altLang="en-US" sz="2300" dirty="0">
                <a:latin typeface="+mn-lt"/>
              </a:rPr>
              <a:t>，</a:t>
            </a:r>
            <a:r>
              <a:rPr lang="en-US" altLang="zh-CN" sz="2300" dirty="0">
                <a:latin typeface="+mn-lt"/>
              </a:rPr>
              <a:t>1200H  </a:t>
            </a:r>
          </a:p>
          <a:p>
            <a:pPr lvl="1" eaLnBrk="1" hangingPunct="1">
              <a:spcAft>
                <a:spcPts val="0"/>
              </a:spcAft>
              <a:defRPr/>
            </a:pPr>
            <a:r>
              <a:rPr lang="en-US" altLang="zh-CN" sz="2300" dirty="0">
                <a:latin typeface="+mn-lt"/>
              </a:rPr>
              <a:t>MOV  AL</a:t>
            </a:r>
            <a:r>
              <a:rPr lang="zh-CN" altLang="en-US" sz="2300" dirty="0">
                <a:latin typeface="+mn-lt"/>
              </a:rPr>
              <a:t>，</a:t>
            </a:r>
            <a:r>
              <a:rPr lang="en-US" altLang="zh-CN" sz="2300" dirty="0">
                <a:latin typeface="+mn-lt"/>
              </a:rPr>
              <a:t>[BX]5</a:t>
            </a:r>
          </a:p>
        </p:txBody>
      </p:sp>
      <p:sp>
        <p:nvSpPr>
          <p:cNvPr id="6" name="线形标注 2 5"/>
          <p:cNvSpPr>
            <a:spLocks/>
          </p:cNvSpPr>
          <p:nvPr/>
        </p:nvSpPr>
        <p:spPr bwMode="auto">
          <a:xfrm>
            <a:off x="4489051" y="3426170"/>
            <a:ext cx="1594736" cy="750021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8880"/>
              <a:gd name="adj6" fmla="val -37588"/>
            </a:avLst>
          </a:prstGeom>
          <a:noFill/>
          <a:ln w="22225" algn="ctr">
            <a:solidFill>
              <a:srgbClr val="FF6600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任意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8bit</a:t>
            </a: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或</a:t>
            </a:r>
            <a:r>
              <a:rPr lang="en-US" altLang="zh-CN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16bit</a:t>
            </a: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常数</a:t>
            </a:r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6594707" y="3346407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6594707" y="4282432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6594707" y="4642442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1" name="Line 8"/>
          <p:cNvSpPr>
            <a:spLocks noChangeShapeType="1"/>
          </p:cNvSpPr>
          <p:nvPr/>
        </p:nvSpPr>
        <p:spPr bwMode="auto">
          <a:xfrm>
            <a:off x="6594707" y="2746392"/>
            <a:ext cx="0" cy="306158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2" name="Line 9"/>
          <p:cNvSpPr>
            <a:spLocks noChangeShapeType="1"/>
          </p:cNvSpPr>
          <p:nvPr/>
        </p:nvSpPr>
        <p:spPr bwMode="auto">
          <a:xfrm>
            <a:off x="8400511" y="2734393"/>
            <a:ext cx="0" cy="306158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3" name="Freeform 10"/>
          <p:cNvSpPr>
            <a:spLocks/>
          </p:cNvSpPr>
          <p:nvPr/>
        </p:nvSpPr>
        <p:spPr bwMode="auto">
          <a:xfrm>
            <a:off x="6591358" y="2644390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4" name="Freeform 11"/>
          <p:cNvSpPr>
            <a:spLocks/>
          </p:cNvSpPr>
          <p:nvPr/>
        </p:nvSpPr>
        <p:spPr bwMode="auto">
          <a:xfrm>
            <a:off x="6572931" y="5491466"/>
            <a:ext cx="18275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7067928" y="4235939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7067928" y="4595949"/>
            <a:ext cx="884476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zh-CN" altLang="en-US" sz="2000" b="1" dirty="0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17" name="Text Box 25"/>
          <p:cNvSpPr txBox="1">
            <a:spLocks noChangeArrowheads="1"/>
          </p:cNvSpPr>
          <p:nvPr/>
        </p:nvSpPr>
        <p:spPr bwMode="auto">
          <a:xfrm>
            <a:off x="7179331" y="3823421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18" name="Text Box 29"/>
          <p:cNvSpPr txBox="1">
            <a:spLocks noChangeArrowheads="1"/>
          </p:cNvSpPr>
          <p:nvPr/>
        </p:nvSpPr>
        <p:spPr bwMode="auto">
          <a:xfrm>
            <a:off x="8904729" y="3665916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>
                <a:solidFill>
                  <a:schemeClr val="tx2"/>
                </a:solidFill>
                <a:latin typeface="华文中宋"/>
                <a:ea typeface="华文中宋"/>
                <a:cs typeface="华文中宋"/>
              </a:rPr>
              <a:t>数据段</a:t>
            </a:r>
          </a:p>
        </p:txBody>
      </p:sp>
      <p:sp>
        <p:nvSpPr>
          <p:cNvPr id="19" name="AutoShape 30"/>
          <p:cNvSpPr>
            <a:spLocks/>
          </p:cNvSpPr>
          <p:nvPr/>
        </p:nvSpPr>
        <p:spPr bwMode="auto">
          <a:xfrm>
            <a:off x="8546248" y="3317906"/>
            <a:ext cx="321628" cy="1708546"/>
          </a:xfrm>
          <a:prstGeom prst="rightBrace">
            <a:avLst>
              <a:gd name="adj1" fmla="val 3960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22" name="Text Box 33"/>
          <p:cNvSpPr txBox="1">
            <a:spLocks noChangeArrowheads="1"/>
          </p:cNvSpPr>
          <p:nvPr/>
        </p:nvSpPr>
        <p:spPr bwMode="auto">
          <a:xfrm>
            <a:off x="6984652" y="3332140"/>
            <a:ext cx="897877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>
              <a:spcBef>
                <a:spcPct val="50000"/>
              </a:spcBef>
            </a:pPr>
            <a:r>
              <a:rPr kumimoji="1" lang="en-US" altLang="zh-CN" sz="2000" b="1" dirty="0">
                <a:solidFill>
                  <a:schemeClr val="bg1"/>
                </a:solidFill>
                <a:latin typeface="Times New Roman" pitchFamily="18" charset="0"/>
              </a:rPr>
              <a:t>MOV</a:t>
            </a:r>
          </a:p>
        </p:txBody>
      </p:sp>
      <p:sp>
        <p:nvSpPr>
          <p:cNvPr id="24" name="Line 28"/>
          <p:cNvSpPr>
            <a:spLocks noChangeShapeType="1"/>
          </p:cNvSpPr>
          <p:nvPr/>
        </p:nvSpPr>
        <p:spPr bwMode="auto">
          <a:xfrm>
            <a:off x="5783937" y="4504438"/>
            <a:ext cx="0" cy="74852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25" name="Line 35"/>
          <p:cNvSpPr>
            <a:spLocks noChangeShapeType="1"/>
          </p:cNvSpPr>
          <p:nvPr/>
        </p:nvSpPr>
        <p:spPr bwMode="auto">
          <a:xfrm>
            <a:off x="5777238" y="4508938"/>
            <a:ext cx="1102244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grpSp>
        <p:nvGrpSpPr>
          <p:cNvPr id="2" name="组合 32"/>
          <p:cNvGrpSpPr>
            <a:grpSpLocks/>
          </p:cNvGrpSpPr>
          <p:nvPr/>
        </p:nvGrpSpPr>
        <p:grpSpPr bwMode="auto">
          <a:xfrm>
            <a:off x="5207688" y="5230451"/>
            <a:ext cx="876099" cy="432011"/>
            <a:chOff x="5148064" y="6021288"/>
            <a:chExt cx="830461" cy="457200"/>
          </a:xfrm>
        </p:grpSpPr>
        <p:sp>
          <p:nvSpPr>
            <p:cNvPr id="70680" name="Rectangle 18"/>
            <p:cNvSpPr>
              <a:spLocks noChangeArrowheads="1"/>
            </p:cNvSpPr>
            <p:nvPr/>
          </p:nvSpPr>
          <p:spPr bwMode="auto">
            <a:xfrm>
              <a:off x="5148064" y="6021288"/>
              <a:ext cx="830461" cy="457200"/>
            </a:xfrm>
            <a:prstGeom prst="rect">
              <a:avLst/>
            </a:prstGeom>
            <a:solidFill>
              <a:srgbClr val="3399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lg" len="lg"/>
            </a:ln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70681" name="TextBox 31"/>
            <p:cNvSpPr txBox="1">
              <a:spLocks noChangeArrowheads="1"/>
            </p:cNvSpPr>
            <p:nvPr/>
          </p:nvSpPr>
          <p:spPr bwMode="auto">
            <a:xfrm>
              <a:off x="5208349" y="6044735"/>
              <a:ext cx="720080" cy="42343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altLang="zh-CN" sz="2000" b="1" dirty="0">
                  <a:solidFill>
                    <a:schemeClr val="bg1"/>
                  </a:solidFill>
                </a:rPr>
                <a:t>22H</a:t>
              </a:r>
              <a:endParaRPr lang="zh-CN" alt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4" name="Text Box 14"/>
          <p:cNvSpPr txBox="1">
            <a:spLocks noChangeArrowheads="1"/>
          </p:cNvSpPr>
          <p:nvPr/>
        </p:nvSpPr>
        <p:spPr bwMode="auto">
          <a:xfrm>
            <a:off x="5587945" y="4171430"/>
            <a:ext cx="986660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120</a:t>
            </a:r>
            <a:r>
              <a:rPr kumimoji="1" lang="en-US" altLang="zh-CN" sz="20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5H</a:t>
            </a:r>
          </a:p>
        </p:txBody>
      </p:sp>
      <p:cxnSp>
        <p:nvCxnSpPr>
          <p:cNvPr id="4" name="直接连接符 3"/>
          <p:cNvCxnSpPr>
            <a:cxnSpLocks noChangeShapeType="1"/>
          </p:cNvCxnSpPr>
          <p:nvPr/>
        </p:nvCxnSpPr>
        <p:spPr bwMode="auto">
          <a:xfrm>
            <a:off x="3983466" y="1834466"/>
            <a:ext cx="912954" cy="0"/>
          </a:xfrm>
          <a:prstGeom prst="line">
            <a:avLst/>
          </a:prstGeom>
          <a:noFill/>
          <a:ln w="25400" algn="ctr">
            <a:solidFill>
              <a:srgbClr val="FF0000"/>
            </a:solidFill>
            <a:round/>
            <a:headEnd/>
            <a:tailEnd type="none" w="lg" len="lg"/>
          </a:ln>
        </p:spPr>
      </p:cxnSp>
      <p:sp>
        <p:nvSpPr>
          <p:cNvPr id="5" name="云形标注 4"/>
          <p:cNvSpPr>
            <a:spLocks noChangeArrowheads="1"/>
          </p:cNvSpPr>
          <p:nvPr/>
        </p:nvSpPr>
        <p:spPr bwMode="auto">
          <a:xfrm>
            <a:off x="5386763" y="2099269"/>
            <a:ext cx="2985438" cy="1072505"/>
          </a:xfrm>
          <a:prstGeom prst="cloudCallout">
            <a:avLst>
              <a:gd name="adj1" fmla="val -64540"/>
              <a:gd name="adj2" fmla="val -69352"/>
            </a:avLst>
          </a:prstGeom>
          <a:solidFill>
            <a:schemeClr val="bg1"/>
          </a:solidFill>
          <a:ln w="22225" algn="ctr">
            <a:solidFill>
              <a:srgbClr val="FF6600"/>
            </a:solidFill>
            <a:round/>
            <a:headEnd/>
            <a:tailEnd type="none" w="lg" len="lg"/>
          </a:ln>
        </p:spPr>
        <p:txBody>
          <a:bodyPr lIns="103934" tIns="51968" rIns="103934" bIns="51968" anchor="ctr"/>
          <a:lstStyle/>
          <a:p>
            <a:pPr algn="ctr">
              <a:lnSpc>
                <a:spcPct val="120000"/>
              </a:lnSpc>
            </a:pPr>
            <a:r>
              <a:rPr lang="zh-CN" altLang="en-US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段地址由所选间址寄存器决定</a:t>
            </a:r>
          </a:p>
        </p:txBody>
      </p:sp>
      <p:sp>
        <p:nvSpPr>
          <p:cNvPr id="27" name="云形标注 26"/>
          <p:cNvSpPr/>
          <p:nvPr/>
        </p:nvSpPr>
        <p:spPr bwMode="auto">
          <a:xfrm>
            <a:off x="3508738" y="5476465"/>
            <a:ext cx="1643316" cy="870024"/>
          </a:xfrm>
          <a:prstGeom prst="cloudCallout">
            <a:avLst>
              <a:gd name="adj1" fmla="val -46400"/>
              <a:gd name="adj2" fmla="val -65867"/>
            </a:avLst>
          </a:prstGeom>
          <a:solidFill>
            <a:schemeClr val="bg1"/>
          </a:solidFill>
          <a:ln w="222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lg" len="lg"/>
          </a:ln>
          <a:effectLst/>
        </p:spPr>
        <p:txBody>
          <a:bodyPr lIns="103934" tIns="51968" rIns="103934" bIns="51968" anchor="ctr"/>
          <a:lstStyle/>
          <a:p>
            <a:pPr algn="ctr">
              <a:lnSpc>
                <a:spcPct val="120000"/>
              </a:lnSpc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相当于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[BX+5]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华文中宋" panose="02010600040101010101" pitchFamily="2" charset="-122"/>
            </a:endParaRPr>
          </a:p>
        </p:txBody>
      </p:sp>
      <p:sp>
        <p:nvSpPr>
          <p:cNvPr id="3" name="椭圆 2"/>
          <p:cNvSpPr/>
          <p:nvPr/>
        </p:nvSpPr>
        <p:spPr bwMode="auto">
          <a:xfrm>
            <a:off x="2664172" y="4647942"/>
            <a:ext cx="844566" cy="582509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636725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8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98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98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98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98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98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1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20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>
                      <p:stCondLst>
                        <p:cond delay="indefinite"/>
                      </p:stCondLst>
                      <p:childTnLst>
                        <p:par>
                          <p:cTn id="133" fill="hold">
                            <p:stCondLst>
                              <p:cond delay="0"/>
                            </p:stCondLst>
                            <p:childTnLst>
                              <p:par>
                                <p:cTn id="134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  <p:bldP spid="18" grpId="0"/>
      <p:bldP spid="19" grpId="0" animBg="1"/>
      <p:bldP spid="22" grpId="0"/>
      <p:bldP spid="24" grpId="0" animBg="1"/>
      <p:bldP spid="25" grpId="0" animBg="1"/>
      <p:bldP spid="34" grpId="0"/>
      <p:bldP spid="5" grpId="0" animBg="1"/>
      <p:bldP spid="5" grpId="1" animBg="1"/>
      <p:bldP spid="27" grpId="0" animBg="1"/>
      <p:bldP spid="27" grpId="1" animBg="1"/>
      <p:bldP spid="3" grpId="0" animBg="1"/>
      <p:bldP spid="3" grpId="1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A1311B-F8F3-4FEC-8184-0286A170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06AA5F-A388-4A97-8C00-D008FCA6B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</a:t>
            </a:r>
            <a:r>
              <a:rPr lang="en-US" altLang="zh-CN" dirty="0"/>
              <a:t>DS=6000H</a:t>
            </a:r>
            <a:r>
              <a:rPr lang="zh-CN" altLang="en-US" dirty="0"/>
              <a:t>， </a:t>
            </a:r>
            <a:r>
              <a:rPr lang="en-US" altLang="zh-CN" dirty="0"/>
              <a:t>BX=1000H</a:t>
            </a:r>
            <a:r>
              <a:rPr lang="zh-CN" altLang="en-US" dirty="0"/>
              <a:t>，</a:t>
            </a:r>
            <a:r>
              <a:rPr lang="en-US" altLang="zh-CN" dirty="0"/>
              <a:t>DATA=0008H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指令</a:t>
            </a:r>
            <a:r>
              <a:rPr lang="en-US" altLang="zh-CN" dirty="0"/>
              <a:t>MOV AX</a:t>
            </a:r>
            <a:r>
              <a:rPr lang="zh-CN" altLang="en-US" dirty="0"/>
              <a:t>，</a:t>
            </a:r>
            <a:r>
              <a:rPr lang="en-US" altLang="zh-CN" dirty="0"/>
              <a:t>DATA[BX]</a:t>
            </a:r>
            <a:r>
              <a:rPr lang="zh-CN" altLang="en-US" dirty="0"/>
              <a:t>的寻址过程</a:t>
            </a:r>
            <a:endParaRPr lang="en-US" altLang="zh-CN" dirty="0"/>
          </a:p>
          <a:p>
            <a:r>
              <a:rPr lang="zh-CN" altLang="en-US" dirty="0"/>
              <a:t>答：操作数的物理地址</a:t>
            </a:r>
            <a:endParaRPr lang="en-US" altLang="zh-CN" dirty="0"/>
          </a:p>
          <a:p>
            <a:r>
              <a:rPr lang="en-US" altLang="zh-CN" dirty="0"/>
              <a:t>   =6000H+1000H+0008H=61008H</a:t>
            </a:r>
          </a:p>
          <a:p>
            <a:endParaRPr lang="en-US" altLang="zh-CN" dirty="0"/>
          </a:p>
          <a:p>
            <a:r>
              <a:rPr lang="en-US" altLang="zh-CN" dirty="0"/>
              <a:t>MOV AX</a:t>
            </a:r>
            <a:r>
              <a:rPr lang="zh-CN" altLang="en-US" dirty="0"/>
              <a:t>，</a:t>
            </a:r>
            <a:r>
              <a:rPr lang="en-US" altLang="zh-CN" dirty="0"/>
              <a:t>DATA[BX]</a:t>
            </a:r>
          </a:p>
          <a:p>
            <a:r>
              <a:rPr lang="en-US" altLang="zh-CN" dirty="0"/>
              <a:t>= MOV AX</a:t>
            </a:r>
            <a:r>
              <a:rPr lang="zh-CN" altLang="en-US" dirty="0"/>
              <a:t>，</a:t>
            </a:r>
            <a:r>
              <a:rPr lang="en-US" altLang="zh-CN" dirty="0"/>
              <a:t>[DATA+BX]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69DE8E-A09A-4E43-A425-2117BEB3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35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77AF8342-83B4-43F4-9B06-0BFB8CC114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7614" y="2592015"/>
            <a:ext cx="4433920" cy="3405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73884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938FA2-363D-477B-B797-A3E4BCB76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6BFACA-D2B0-445B-ACAB-C09F14E101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36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151E377-2AC2-4081-B31C-BBEB528550A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6262"/>
            <a:ext cx="9648825" cy="390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580707"/>
      </p:ext>
    </p:extLst>
  </p:cSld>
  <p:clrMapOvr>
    <a:masterClrMapping/>
  </p:clrMapOvr>
  <p:transition spd="med">
    <p:blinds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D774E-4288-4B65-A870-B3A9D36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7864B2-D4BF-401B-B542-EC481D7D1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37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E64DD6D-3315-4D3E-91CB-183D34BA01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972" y="1907939"/>
            <a:ext cx="2897165" cy="266429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4ED3671-581F-46CC-9E9C-A0603063A85E}"/>
              </a:ext>
            </a:extLst>
          </p:cNvPr>
          <p:cNvSpPr txBox="1"/>
          <p:nvPr/>
        </p:nvSpPr>
        <p:spPr>
          <a:xfrm>
            <a:off x="666153" y="1335341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下面几种写法是等价的</a:t>
            </a:r>
          </a:p>
        </p:txBody>
      </p:sp>
    </p:spTree>
    <p:extLst>
      <p:ext uri="{BB962C8B-B14F-4D97-AF65-F5344CB8AC3E}">
        <p14:creationId xmlns:p14="http://schemas.microsoft.com/office/powerpoint/2010/main" val="1874454185"/>
      </p:ext>
    </p:extLst>
  </p:cSld>
  <p:clrMapOvr>
    <a:masterClrMapping/>
  </p:clrMapOvr>
  <p:transition spd="med">
    <p:blinds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29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E9B1210A-A863-49E7-BF2C-04D9884872A3}" type="slidenum">
              <a:rPr lang="zh-CN" altLang="en-US" smtClean="0">
                <a:ea typeface="宋体" charset="-122"/>
              </a:rPr>
              <a:pPr/>
              <a:t>38</a:t>
            </a:fld>
            <a:endParaRPr lang="en-US" altLang="zh-CN">
              <a:ea typeface="宋体" charset="-122"/>
            </a:endParaRPr>
          </a:p>
        </p:txBody>
      </p:sp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 dirty="0">
                <a:latin typeface="Tahoma" pitchFamily="34" charset="0"/>
              </a:rPr>
              <a:t>4.  </a:t>
            </a:r>
            <a:r>
              <a:rPr lang="zh-CN" altLang="en-US" dirty="0"/>
              <a:t>基址、变址寻址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439887"/>
            <a:ext cx="8201501" cy="4258615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操作数的偏移地址为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一个基址寄存器的内容 </a:t>
            </a:r>
            <a:r>
              <a:rPr lang="en-US" altLang="zh-CN" sz="2800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+ 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一个变址寄存器的内容；</a:t>
            </a:r>
          </a:p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操作数的</a:t>
            </a:r>
            <a:r>
              <a:rPr lang="zh-CN" altLang="en-US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段地址由选择的基址寄存器决定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基址寄存器为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BX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，默认在数据段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DS</a:t>
            </a:r>
            <a:endParaRPr lang="zh-CN" altLang="en-US" dirty="0">
              <a:latin typeface="华文中宋"/>
              <a:ea typeface="华文中宋"/>
              <a:cs typeface="华文中宋"/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基址寄存器为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BP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，默认在堆栈段</a:t>
            </a:r>
            <a:r>
              <a:rPr lang="en-US" altLang="zh-CN" dirty="0">
                <a:latin typeface="华文中宋"/>
                <a:ea typeface="华文中宋"/>
                <a:cs typeface="华文中宋"/>
              </a:rPr>
              <a:t>SS</a:t>
            </a:r>
            <a:endParaRPr lang="zh-CN" altLang="en-US" dirty="0">
              <a:latin typeface="华文中宋"/>
              <a:ea typeface="华文中宋"/>
              <a:cs typeface="华文中宋"/>
            </a:endParaRPr>
          </a:p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基址变址寻址方式与相对寻址方式一样，主要用于一维数组操作。</a:t>
            </a:r>
          </a:p>
        </p:txBody>
      </p:sp>
    </p:spTree>
    <p:extLst>
      <p:ext uri="{BB962C8B-B14F-4D97-AF65-F5344CB8AC3E}">
        <p14:creationId xmlns:p14="http://schemas.microsoft.com/office/powerpoint/2010/main" val="140966392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uiExpand="1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2E8AA4-55E9-4708-AFA6-D4F4BC078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DFF0478-22B4-470F-BC84-44F711BF45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某数据表的首地址（偏移地址）为</a:t>
            </a:r>
            <a:r>
              <a:rPr lang="en-US" altLang="zh-CN" dirty="0"/>
              <a:t>TABLE</a:t>
            </a:r>
            <a:r>
              <a:rPr lang="zh-CN" altLang="en-US" dirty="0"/>
              <a:t>，要取出该表中的第</a:t>
            </a:r>
            <a:r>
              <a:rPr lang="en-US" altLang="zh-CN" dirty="0"/>
              <a:t>10</a:t>
            </a:r>
            <a:r>
              <a:rPr lang="zh-CN" altLang="en-US" dirty="0"/>
              <a:t>个字节并存入</a:t>
            </a:r>
            <a:r>
              <a:rPr lang="en-US" altLang="zh-CN" dirty="0"/>
              <a:t>AL</a:t>
            </a:r>
            <a:r>
              <a:rPr lang="zh-CN" altLang="en-US" dirty="0"/>
              <a:t>中，可以用如下指令：</a:t>
            </a:r>
            <a:endParaRPr lang="en-US" altLang="zh-CN" dirty="0"/>
          </a:p>
          <a:p>
            <a:r>
              <a:rPr lang="en-US" altLang="zh-CN" dirty="0"/>
              <a:t>MOV SI,9</a:t>
            </a:r>
          </a:p>
          <a:p>
            <a:r>
              <a:rPr lang="en-US" altLang="zh-CN" dirty="0"/>
              <a:t>MOV AL,[TABLE+SI]</a:t>
            </a:r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B399F4-782C-441C-9104-10136AFAD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39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16709424"/>
      </p:ext>
    </p:extLst>
  </p:cSld>
  <p:clrMapOvr>
    <a:masterClrMapping/>
  </p:clrMapOvr>
  <p:transition spd="med">
    <p:blinds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47948" y="2151434"/>
            <a:ext cx="8352927" cy="1381537"/>
          </a:xfrm>
        </p:spPr>
        <p:txBody>
          <a:bodyPr/>
          <a:lstStyle/>
          <a:p>
            <a:pPr algn="ctr" eaLnBrk="1" hangingPunct="1"/>
            <a:r>
              <a:rPr lang="zh-CN" altLang="en-US" sz="54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/>
                <a:ea typeface="华文行楷"/>
                <a:cs typeface="华文行楷"/>
              </a:rPr>
              <a:t>一、指令系统基本概念</a:t>
            </a:r>
          </a:p>
        </p:txBody>
      </p:sp>
    </p:spTree>
    <p:extLst>
      <p:ext uri="{BB962C8B-B14F-4D97-AF65-F5344CB8AC3E}">
        <p14:creationId xmlns:p14="http://schemas.microsoft.com/office/powerpoint/2010/main" val="3799083540"/>
      </p:ext>
    </p:extLst>
  </p:cSld>
  <p:clrMapOvr>
    <a:masterClrMapping/>
  </p:clrMapOvr>
  <p:transition spd="med">
    <p:blinds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DC26F3CE-681F-4980-9665-40D4493C9A75}" type="slidenum">
              <a:rPr lang="zh-CN" altLang="en-US" smtClean="0">
                <a:ea typeface="宋体" charset="-122"/>
              </a:rPr>
              <a:pPr/>
              <a:t>40</a:t>
            </a:fld>
            <a:endParaRPr lang="en-US" altLang="zh-CN">
              <a:ea typeface="宋体" charset="-122"/>
            </a:endParaRPr>
          </a:p>
        </p:txBody>
      </p:sp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</a:t>
            </a:r>
          </a:p>
        </p:txBody>
      </p:sp>
      <p:sp>
        <p:nvSpPr>
          <p:cNvPr id="3205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504759"/>
            <a:ext cx="8201501" cy="2149557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执行下列指令：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SI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1100H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BX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SI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AX，[SI+BX]</a:t>
            </a:r>
            <a:endParaRPr lang="zh-CN" altLang="en-US" dirty="0">
              <a:latin typeface="+mj-lt"/>
            </a:endParaRPr>
          </a:p>
        </p:txBody>
      </p:sp>
      <p:sp>
        <p:nvSpPr>
          <p:cNvPr id="320517" name="Rectangle 5"/>
          <p:cNvSpPr>
            <a:spLocks noChangeArrowheads="1"/>
          </p:cNvSpPr>
          <p:nvPr/>
        </p:nvSpPr>
        <p:spPr bwMode="auto">
          <a:xfrm>
            <a:off x="6464023" y="3267305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18" name="Rectangle 6"/>
          <p:cNvSpPr>
            <a:spLocks noChangeArrowheads="1"/>
          </p:cNvSpPr>
          <p:nvPr/>
        </p:nvSpPr>
        <p:spPr bwMode="auto">
          <a:xfrm>
            <a:off x="6464023" y="4203331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19" name="Rectangle 7"/>
          <p:cNvSpPr>
            <a:spLocks noChangeArrowheads="1"/>
          </p:cNvSpPr>
          <p:nvPr/>
        </p:nvSpPr>
        <p:spPr bwMode="auto">
          <a:xfrm>
            <a:off x="6464023" y="4563340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20" name="Line 8"/>
          <p:cNvSpPr>
            <a:spLocks noChangeShapeType="1"/>
          </p:cNvSpPr>
          <p:nvPr/>
        </p:nvSpPr>
        <p:spPr bwMode="auto">
          <a:xfrm flipH="1">
            <a:off x="6464021" y="2851794"/>
            <a:ext cx="0" cy="2890578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21" name="Line 9"/>
          <p:cNvSpPr>
            <a:spLocks noChangeShapeType="1"/>
          </p:cNvSpPr>
          <p:nvPr/>
        </p:nvSpPr>
        <p:spPr bwMode="auto">
          <a:xfrm>
            <a:off x="8271501" y="2838294"/>
            <a:ext cx="0" cy="2857578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22" name="Freeform 10"/>
          <p:cNvSpPr>
            <a:spLocks/>
          </p:cNvSpPr>
          <p:nvPr/>
        </p:nvSpPr>
        <p:spPr bwMode="auto">
          <a:xfrm>
            <a:off x="6475750" y="2754292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23" name="Freeform 11"/>
          <p:cNvSpPr>
            <a:spLocks/>
          </p:cNvSpPr>
          <p:nvPr/>
        </p:nvSpPr>
        <p:spPr bwMode="auto">
          <a:xfrm>
            <a:off x="6442245" y="5412364"/>
            <a:ext cx="1827581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24" name="Text Box 12"/>
          <p:cNvSpPr txBox="1">
            <a:spLocks noChangeArrowheads="1"/>
          </p:cNvSpPr>
          <p:nvPr/>
        </p:nvSpPr>
        <p:spPr bwMode="auto">
          <a:xfrm>
            <a:off x="6968240" y="4203331"/>
            <a:ext cx="884476" cy="412003"/>
          </a:xfrm>
          <a:prstGeom prst="rect">
            <a:avLst/>
          </a:prstGeom>
          <a:noFill/>
          <a:ln>
            <a:noFill/>
          </a:ln>
          <a:extLst/>
        </p:spPr>
        <p:txBody>
          <a:bodyPr lIns="103217" tIns="51609" rIns="103217" bIns="51609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  <a:ea typeface="宋体" pitchFamily="2" charset="-122"/>
              </a:rPr>
              <a:t>22</a:t>
            </a:r>
            <a:r>
              <a:rPr kumimoji="1" lang="en-US" altLang="zh-CN" sz="2000" dirty="0">
                <a:solidFill>
                  <a:schemeClr val="bg1"/>
                </a:solidFill>
                <a:latin typeface="+mj-lt"/>
                <a:ea typeface="宋体" pitchFamily="2" charset="-122"/>
              </a:rPr>
              <a:t>H</a:t>
            </a:r>
          </a:p>
        </p:txBody>
      </p:sp>
      <p:sp>
        <p:nvSpPr>
          <p:cNvPr id="320525" name="Text Box 13"/>
          <p:cNvSpPr txBox="1">
            <a:spLocks noChangeArrowheads="1"/>
          </p:cNvSpPr>
          <p:nvPr/>
        </p:nvSpPr>
        <p:spPr bwMode="auto">
          <a:xfrm>
            <a:off x="6968240" y="4563341"/>
            <a:ext cx="884476" cy="412003"/>
          </a:xfrm>
          <a:prstGeom prst="rect">
            <a:avLst/>
          </a:prstGeom>
          <a:noFill/>
          <a:ln>
            <a:noFill/>
          </a:ln>
          <a:extLst/>
        </p:spPr>
        <p:txBody>
          <a:bodyPr lIns="103217" tIns="51609" rIns="103217" bIns="51609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  <a:ea typeface="宋体" pitchFamily="2" charset="-122"/>
              </a:rPr>
              <a:t>11</a:t>
            </a:r>
            <a:r>
              <a:rPr kumimoji="1" lang="en-US" altLang="zh-CN" sz="2000" dirty="0">
                <a:solidFill>
                  <a:schemeClr val="bg1"/>
                </a:solidFill>
                <a:latin typeface="+mj-lt"/>
                <a:ea typeface="宋体" pitchFamily="2" charset="-122"/>
              </a:rPr>
              <a:t>H</a:t>
            </a:r>
          </a:p>
        </p:txBody>
      </p:sp>
      <p:sp>
        <p:nvSpPr>
          <p:cNvPr id="320526" name="Text Box 14"/>
          <p:cNvSpPr txBox="1">
            <a:spLocks noChangeArrowheads="1"/>
          </p:cNvSpPr>
          <p:nvPr/>
        </p:nvSpPr>
        <p:spPr bwMode="auto">
          <a:xfrm>
            <a:off x="5516731" y="4063828"/>
            <a:ext cx="1105595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2200H</a:t>
            </a:r>
          </a:p>
        </p:txBody>
      </p:sp>
      <p:sp>
        <p:nvSpPr>
          <p:cNvPr id="320527" name="Text Box 15"/>
          <p:cNvSpPr txBox="1">
            <a:spLocks noChangeArrowheads="1"/>
          </p:cNvSpPr>
          <p:nvPr/>
        </p:nvSpPr>
        <p:spPr bwMode="auto">
          <a:xfrm>
            <a:off x="3312244" y="3823822"/>
            <a:ext cx="1452350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偏移地址</a:t>
            </a:r>
          </a:p>
        </p:txBody>
      </p:sp>
      <p:sp>
        <p:nvSpPr>
          <p:cNvPr id="320528" name="Line 16"/>
          <p:cNvSpPr>
            <a:spLocks noChangeShapeType="1"/>
          </p:cNvSpPr>
          <p:nvPr/>
        </p:nvSpPr>
        <p:spPr bwMode="auto">
          <a:xfrm>
            <a:off x="4632256" y="4063828"/>
            <a:ext cx="884476" cy="184505"/>
          </a:xfrm>
          <a:prstGeom prst="line">
            <a:avLst/>
          </a:prstGeom>
          <a:noFill/>
          <a:ln w="22225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29" name="Rectangle 17"/>
          <p:cNvSpPr>
            <a:spLocks noChangeArrowheads="1"/>
          </p:cNvSpPr>
          <p:nvPr/>
        </p:nvSpPr>
        <p:spPr bwMode="auto">
          <a:xfrm>
            <a:off x="2867489" y="4896350"/>
            <a:ext cx="1447324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30" name="Line 18"/>
          <p:cNvSpPr>
            <a:spLocks noChangeShapeType="1"/>
          </p:cNvSpPr>
          <p:nvPr/>
        </p:nvSpPr>
        <p:spPr bwMode="auto">
          <a:xfrm>
            <a:off x="3591151" y="4896350"/>
            <a:ext cx="0" cy="432012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31" name="Text Box 19"/>
          <p:cNvSpPr txBox="1">
            <a:spLocks noChangeArrowheads="1"/>
          </p:cNvSpPr>
          <p:nvPr/>
        </p:nvSpPr>
        <p:spPr bwMode="auto">
          <a:xfrm>
            <a:off x="2867489" y="4464337"/>
            <a:ext cx="1608138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en-US" altLang="zh-CN" sz="2300" b="1">
                <a:latin typeface="Times New Roman" pitchFamily="18" charset="0"/>
              </a:rPr>
              <a:t>AH     AL</a:t>
            </a:r>
          </a:p>
        </p:txBody>
      </p:sp>
      <p:sp>
        <p:nvSpPr>
          <p:cNvPr id="320532" name="Line 20"/>
          <p:cNvSpPr>
            <a:spLocks noChangeShapeType="1"/>
          </p:cNvSpPr>
          <p:nvPr/>
        </p:nvSpPr>
        <p:spPr bwMode="auto">
          <a:xfrm flipH="1">
            <a:off x="3189117" y="5616369"/>
            <a:ext cx="2573020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33" name="Line 21"/>
          <p:cNvSpPr>
            <a:spLocks noChangeShapeType="1"/>
          </p:cNvSpPr>
          <p:nvPr/>
        </p:nvSpPr>
        <p:spPr bwMode="auto">
          <a:xfrm flipV="1">
            <a:off x="3189117" y="5328361"/>
            <a:ext cx="0" cy="28800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34" name="Text Box 22"/>
          <p:cNvSpPr txBox="1">
            <a:spLocks noChangeArrowheads="1"/>
          </p:cNvSpPr>
          <p:nvPr/>
        </p:nvSpPr>
        <p:spPr bwMode="auto">
          <a:xfrm>
            <a:off x="7048647" y="3744319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320535" name="Text Box 23"/>
          <p:cNvSpPr txBox="1">
            <a:spLocks noChangeArrowheads="1"/>
          </p:cNvSpPr>
          <p:nvPr/>
        </p:nvSpPr>
        <p:spPr bwMode="auto">
          <a:xfrm>
            <a:off x="2830636" y="4891850"/>
            <a:ext cx="1608138" cy="473558"/>
          </a:xfrm>
          <a:prstGeom prst="rect">
            <a:avLst/>
          </a:prstGeom>
          <a:noFill/>
          <a:ln>
            <a:noFill/>
          </a:ln>
          <a:extLst/>
        </p:spPr>
        <p:txBody>
          <a:bodyPr lIns="103217" tIns="51609" rIns="103217" bIns="51609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400" b="0" dirty="0">
                <a:solidFill>
                  <a:schemeClr val="bg1"/>
                </a:solidFill>
                <a:latin typeface="Times New Roman" pitchFamily="18" charset="0"/>
                <a:ea typeface="宋体" pitchFamily="2" charset="-122"/>
              </a:rPr>
              <a:t>  </a:t>
            </a:r>
            <a:r>
              <a:rPr kumimoji="1" lang="en-US" altLang="zh-CN" sz="2000" dirty="0">
                <a:solidFill>
                  <a:schemeClr val="bg1"/>
                </a:solidFill>
                <a:latin typeface="+mj-lt"/>
                <a:ea typeface="宋体" pitchFamily="2" charset="-122"/>
              </a:rPr>
              <a:t>11     22</a:t>
            </a:r>
          </a:p>
        </p:txBody>
      </p:sp>
      <p:sp>
        <p:nvSpPr>
          <p:cNvPr id="320536" name="Line 24"/>
          <p:cNvSpPr>
            <a:spLocks noChangeShapeType="1"/>
          </p:cNvSpPr>
          <p:nvPr/>
        </p:nvSpPr>
        <p:spPr bwMode="auto">
          <a:xfrm>
            <a:off x="5118882" y="4464338"/>
            <a:ext cx="0" cy="64801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37" name="Line 25"/>
          <p:cNvSpPr>
            <a:spLocks noChangeShapeType="1"/>
          </p:cNvSpPr>
          <p:nvPr/>
        </p:nvSpPr>
        <p:spPr bwMode="auto">
          <a:xfrm flipH="1">
            <a:off x="4314813" y="5112356"/>
            <a:ext cx="804069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0538" name="Text Box 26"/>
          <p:cNvSpPr txBox="1">
            <a:spLocks noChangeArrowheads="1"/>
          </p:cNvSpPr>
          <p:nvPr/>
        </p:nvSpPr>
        <p:spPr bwMode="auto">
          <a:xfrm>
            <a:off x="8670186" y="3744143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/>
                <a:ea typeface="华文中宋"/>
                <a:cs typeface="华文中宋"/>
              </a:rPr>
              <a:t>数据段</a:t>
            </a:r>
          </a:p>
        </p:txBody>
      </p:sp>
      <p:sp>
        <p:nvSpPr>
          <p:cNvPr id="320539" name="AutoShape 27"/>
          <p:cNvSpPr>
            <a:spLocks/>
          </p:cNvSpPr>
          <p:nvPr/>
        </p:nvSpPr>
        <p:spPr bwMode="auto">
          <a:xfrm>
            <a:off x="8393787" y="3451811"/>
            <a:ext cx="227819" cy="1564542"/>
          </a:xfrm>
          <a:prstGeom prst="rightBrace">
            <a:avLst>
              <a:gd name="adj1" fmla="val 6390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0543" name="Line 31"/>
          <p:cNvSpPr>
            <a:spLocks noChangeShapeType="1"/>
          </p:cNvSpPr>
          <p:nvPr/>
        </p:nvSpPr>
        <p:spPr bwMode="auto">
          <a:xfrm>
            <a:off x="5130609" y="4458337"/>
            <a:ext cx="1443973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20544" name="Line 32"/>
          <p:cNvSpPr>
            <a:spLocks noChangeShapeType="1"/>
          </p:cNvSpPr>
          <p:nvPr/>
        </p:nvSpPr>
        <p:spPr bwMode="auto">
          <a:xfrm>
            <a:off x="5768837" y="4744846"/>
            <a:ext cx="835896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20545" name="Line 33"/>
          <p:cNvSpPr>
            <a:spLocks noChangeShapeType="1"/>
          </p:cNvSpPr>
          <p:nvPr/>
        </p:nvSpPr>
        <p:spPr bwMode="auto">
          <a:xfrm>
            <a:off x="5768837" y="4758346"/>
            <a:ext cx="0" cy="850524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1" name="云形标注 30"/>
          <p:cNvSpPr/>
          <p:nvPr/>
        </p:nvSpPr>
        <p:spPr bwMode="auto">
          <a:xfrm>
            <a:off x="4931266" y="1204750"/>
            <a:ext cx="2117381" cy="1156531"/>
          </a:xfrm>
          <a:prstGeom prst="cloudCallout">
            <a:avLst>
              <a:gd name="adj1" fmla="val -68871"/>
              <a:gd name="adj2" fmla="val 105622"/>
            </a:avLst>
          </a:prstGeom>
          <a:solidFill>
            <a:schemeClr val="bg1"/>
          </a:soli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lg" len="lg"/>
          </a:ln>
          <a:effectLst/>
        </p:spPr>
        <p:txBody>
          <a:bodyPr lIns="103934" tIns="51968" rIns="103934" bIns="51968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也可表示为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[BX][SI]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华文中宋" panose="02010600040101010101" pitchFamily="2" charset="-122"/>
            </a:endParaRPr>
          </a:p>
        </p:txBody>
      </p:sp>
      <p:sp>
        <p:nvSpPr>
          <p:cNvPr id="32" name="椭圆 31"/>
          <p:cNvSpPr/>
          <p:nvPr/>
        </p:nvSpPr>
        <p:spPr bwMode="auto">
          <a:xfrm>
            <a:off x="3403782" y="2952055"/>
            <a:ext cx="844566" cy="582509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596720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0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05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0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05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205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205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05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205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20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205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0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05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20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205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20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205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0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205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20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205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20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205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205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205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3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8" dur="500"/>
                                        <p:tgtEl>
                                          <p:spTgt spid="3205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3205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320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20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20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205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320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205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205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205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205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8" dur="500"/>
                                        <p:tgtEl>
                                          <p:spTgt spid="320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320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00"/>
                            </p:stCondLst>
                            <p:childTnLst>
                              <p:par>
                                <p:cTn id="1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3205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500"/>
                            </p:stCondLst>
                            <p:childTnLst>
                              <p:par>
                                <p:cTn id="12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30" dur="500"/>
                                        <p:tgtEl>
                                          <p:spTgt spid="320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2000"/>
                            </p:stCondLst>
                            <p:childTnLst>
                              <p:par>
                                <p:cTn id="1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320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2500"/>
                            </p:stCondLst>
                            <p:childTnLst>
                              <p:par>
                                <p:cTn id="13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8" dur="500"/>
                                        <p:tgtEl>
                                          <p:spTgt spid="320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000"/>
                            </p:stCondLst>
                            <p:childTnLst>
                              <p:par>
                                <p:cTn id="1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2" dur="500"/>
                                        <p:tgtEl>
                                          <p:spTgt spid="320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3" fill="hold">
                            <p:stCondLst>
                              <p:cond delay="3500"/>
                            </p:stCondLst>
                            <p:childTnLst>
                              <p:par>
                                <p:cTn id="144" presetID="2" presetClass="entr" presetSubtype="4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3205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3205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0517" grpId="0" animBg="1"/>
      <p:bldP spid="320518" grpId="0" animBg="1"/>
      <p:bldP spid="320519" grpId="0" animBg="1"/>
      <p:bldP spid="320520" grpId="0" animBg="1"/>
      <p:bldP spid="320521" grpId="0" animBg="1"/>
      <p:bldP spid="320522" grpId="0" animBg="1"/>
      <p:bldP spid="320523" grpId="0" animBg="1"/>
      <p:bldP spid="320524" grpId="0"/>
      <p:bldP spid="320525" grpId="0"/>
      <p:bldP spid="320526" grpId="0"/>
      <p:bldP spid="320527" grpId="0"/>
      <p:bldP spid="320528" grpId="0" animBg="1"/>
      <p:bldP spid="320529" grpId="0" animBg="1"/>
      <p:bldP spid="320530" grpId="0" animBg="1"/>
      <p:bldP spid="320531" grpId="0"/>
      <p:bldP spid="320532" grpId="0" animBg="1"/>
      <p:bldP spid="320533" grpId="0" animBg="1"/>
      <p:bldP spid="320534" grpId="0"/>
      <p:bldP spid="320535" grpId="0"/>
      <p:bldP spid="320536" grpId="0" animBg="1"/>
      <p:bldP spid="320537" grpId="0" animBg="1"/>
      <p:bldP spid="320538" grpId="0"/>
      <p:bldP spid="320539" grpId="0" animBg="1"/>
      <p:bldP spid="320543" grpId="0" animBg="1"/>
      <p:bldP spid="320544" grpId="0" animBg="1"/>
      <p:bldP spid="320545" grpId="0" animBg="1"/>
      <p:bldP spid="31" grpId="0" animBg="1"/>
      <p:bldP spid="31" grpId="1" animBg="1"/>
      <p:bldP spid="32" grpId="0" animBg="1"/>
      <p:bldP spid="32" grpId="1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A1311B-F8F3-4FEC-8184-0286A170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06AA5F-A388-4A97-8C00-D008FCA6B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</a:t>
            </a:r>
            <a:r>
              <a:rPr lang="en-US" altLang="zh-CN" dirty="0"/>
              <a:t>DS=8000H</a:t>
            </a:r>
            <a:r>
              <a:rPr lang="zh-CN" altLang="en-US" dirty="0"/>
              <a:t>， </a:t>
            </a:r>
            <a:r>
              <a:rPr lang="en-US" altLang="zh-CN" dirty="0"/>
              <a:t>BX=2000H</a:t>
            </a:r>
            <a:r>
              <a:rPr lang="zh-CN" altLang="en-US" dirty="0"/>
              <a:t>，</a:t>
            </a:r>
            <a:r>
              <a:rPr lang="en-US" altLang="zh-CN" dirty="0"/>
              <a:t>SI=1000H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指令</a:t>
            </a:r>
            <a:r>
              <a:rPr lang="en-US" altLang="zh-CN" dirty="0"/>
              <a:t>MOV AX</a:t>
            </a:r>
            <a:r>
              <a:rPr lang="zh-CN" altLang="en-US" dirty="0"/>
              <a:t>，</a:t>
            </a:r>
            <a:r>
              <a:rPr lang="en-US" altLang="zh-CN" dirty="0"/>
              <a:t>[BX][SI]</a:t>
            </a:r>
            <a:r>
              <a:rPr lang="zh-CN" altLang="en-US" dirty="0"/>
              <a:t>的寻址过程</a:t>
            </a:r>
            <a:endParaRPr lang="en-US" altLang="zh-CN" dirty="0"/>
          </a:p>
          <a:p>
            <a:r>
              <a:rPr lang="zh-CN" altLang="en-US" dirty="0"/>
              <a:t>答：操作数的物理地址</a:t>
            </a:r>
            <a:endParaRPr lang="en-US" altLang="zh-CN" dirty="0"/>
          </a:p>
          <a:p>
            <a:r>
              <a:rPr lang="en-US" altLang="zh-CN" dirty="0"/>
              <a:t>   =8000H+2000H+1000H=83000H</a:t>
            </a:r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69DE8E-A09A-4E43-A425-2117BEB3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41</a:t>
            </a:fld>
            <a:endParaRPr lang="en-US" altLang="zh-CN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D2D76FA-CB6C-4D8E-9E61-03699AE215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3004" y="2447999"/>
            <a:ext cx="3842888" cy="36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49591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57C5F32A-7679-4538-975E-B6FD80A05EB5}" type="slidenum">
              <a:rPr lang="zh-CN" altLang="en-US" smtClean="0">
                <a:ea typeface="宋体" charset="-122"/>
              </a:rPr>
              <a:pPr/>
              <a:t>42</a:t>
            </a:fld>
            <a:endParaRPr lang="en-US" altLang="zh-CN">
              <a:ea typeface="宋体" charset="-122"/>
            </a:endParaRPr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5. </a:t>
            </a:r>
            <a:r>
              <a:rPr lang="zh-CN" altLang="en-US" dirty="0"/>
              <a:t>基址、变址、相对寻址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8357289" cy="3685599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操作数的偏移地址为：</a:t>
            </a:r>
          </a:p>
          <a:p>
            <a:pPr lvl="1" eaLnBrk="1" hangingPunct="1"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基址寄存器内容</a:t>
            </a:r>
            <a:r>
              <a:rPr lang="en-US" altLang="zh-CN" sz="2800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+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变址寄存器内容</a:t>
            </a:r>
            <a:r>
              <a:rPr lang="en-US" altLang="zh-CN" sz="2800" dirty="0">
                <a:solidFill>
                  <a:srgbClr val="C00000"/>
                </a:solidFill>
                <a:latin typeface="华文中宋"/>
                <a:ea typeface="华文中宋"/>
                <a:cs typeface="华文中宋"/>
              </a:rPr>
              <a:t>+</a:t>
            </a:r>
            <a:r>
              <a:rPr lang="zh-CN" altLang="en-US" dirty="0">
                <a:latin typeface="华文中宋"/>
                <a:ea typeface="华文中宋"/>
                <a:cs typeface="华文中宋"/>
              </a:rPr>
              <a:t>位移量</a:t>
            </a:r>
          </a:p>
          <a:p>
            <a:pPr eaLnBrk="1" hangingPunct="1">
              <a:spcBef>
                <a:spcPts val="1355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操作数的段地址由选择的基址寄存器决定。</a:t>
            </a:r>
          </a:p>
          <a:p>
            <a:pPr eaLnBrk="1" hangingPunct="1"/>
            <a:r>
              <a:rPr lang="zh-CN" altLang="en-US" dirty="0">
                <a:latin typeface="华文中宋"/>
                <a:ea typeface="华文中宋"/>
                <a:cs typeface="华文中宋"/>
              </a:rPr>
              <a:t>基址变址相对寻址方式主要用于二维表格操作。</a:t>
            </a:r>
          </a:p>
        </p:txBody>
      </p:sp>
    </p:spTree>
    <p:extLst>
      <p:ext uri="{BB962C8B-B14F-4D97-AF65-F5344CB8AC3E}">
        <p14:creationId xmlns:p14="http://schemas.microsoft.com/office/powerpoint/2010/main" val="1175810487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03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03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03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03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355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49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045B2CF4-60D9-4A12-B59D-EDFD89B12F2B}" type="slidenum">
              <a:rPr lang="zh-CN" altLang="en-US" smtClean="0">
                <a:ea typeface="宋体" charset="-122"/>
              </a:rPr>
              <a:pPr/>
              <a:t>43</a:t>
            </a:fld>
            <a:endParaRPr lang="en-US" altLang="zh-CN">
              <a:ea typeface="宋体" charset="-122"/>
            </a:endParaRPr>
          </a:p>
        </p:txBody>
      </p:sp>
      <p:sp>
        <p:nvSpPr>
          <p:cNvPr id="788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例：</a:t>
            </a:r>
          </a:p>
        </p:txBody>
      </p:sp>
      <p:sp>
        <p:nvSpPr>
          <p:cNvPr id="3215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15555" y="1496870"/>
            <a:ext cx="4817712" cy="2178059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执行以下程序段：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DI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1100H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BP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DI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MOV  AL，[BP][DI]5</a:t>
            </a:r>
            <a:endParaRPr lang="zh-CN" altLang="en-US" dirty="0">
              <a:latin typeface="+mj-lt"/>
            </a:endParaRPr>
          </a:p>
        </p:txBody>
      </p:sp>
      <p:sp>
        <p:nvSpPr>
          <p:cNvPr id="321540" name="Rectangle 4"/>
          <p:cNvSpPr>
            <a:spLocks noChangeArrowheads="1"/>
          </p:cNvSpPr>
          <p:nvPr/>
        </p:nvSpPr>
        <p:spPr bwMode="auto">
          <a:xfrm>
            <a:off x="6686933" y="3217416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1" name="Rectangle 5"/>
          <p:cNvSpPr>
            <a:spLocks noChangeArrowheads="1"/>
          </p:cNvSpPr>
          <p:nvPr/>
        </p:nvSpPr>
        <p:spPr bwMode="auto">
          <a:xfrm>
            <a:off x="6686933" y="4153441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2" name="Rectangle 6"/>
          <p:cNvSpPr>
            <a:spLocks noChangeArrowheads="1"/>
          </p:cNvSpPr>
          <p:nvPr/>
        </p:nvSpPr>
        <p:spPr bwMode="auto">
          <a:xfrm>
            <a:off x="6686933" y="4513451"/>
            <a:ext cx="1807480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3" name="Line 7"/>
          <p:cNvSpPr>
            <a:spLocks noChangeShapeType="1"/>
          </p:cNvSpPr>
          <p:nvPr/>
        </p:nvSpPr>
        <p:spPr bwMode="auto">
          <a:xfrm flipH="1">
            <a:off x="6686932" y="2503397"/>
            <a:ext cx="0" cy="3163587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4" name="Line 8"/>
          <p:cNvSpPr>
            <a:spLocks noChangeShapeType="1"/>
          </p:cNvSpPr>
          <p:nvPr/>
        </p:nvSpPr>
        <p:spPr bwMode="auto">
          <a:xfrm>
            <a:off x="8494412" y="2489898"/>
            <a:ext cx="0" cy="316358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5" name="Freeform 9"/>
          <p:cNvSpPr>
            <a:spLocks/>
          </p:cNvSpPr>
          <p:nvPr/>
        </p:nvSpPr>
        <p:spPr bwMode="auto">
          <a:xfrm>
            <a:off x="6698660" y="2377394"/>
            <a:ext cx="1779002" cy="357010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6" name="Freeform 10"/>
          <p:cNvSpPr>
            <a:spLocks/>
          </p:cNvSpPr>
          <p:nvPr/>
        </p:nvSpPr>
        <p:spPr bwMode="auto">
          <a:xfrm>
            <a:off x="6665155" y="5348976"/>
            <a:ext cx="1827581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47" name="Text Box 11"/>
          <p:cNvSpPr txBox="1">
            <a:spLocks noChangeArrowheads="1"/>
          </p:cNvSpPr>
          <p:nvPr/>
        </p:nvSpPr>
        <p:spPr bwMode="auto">
          <a:xfrm>
            <a:off x="7191150" y="4153442"/>
            <a:ext cx="884476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300" b="1">
                <a:solidFill>
                  <a:schemeClr val="bg1"/>
                </a:solidFill>
                <a:latin typeface="Times New Roman" pitchFamily="18" charset="0"/>
              </a:rPr>
              <a:t>22</a:t>
            </a:r>
            <a:r>
              <a:rPr kumimoji="1" lang="en-US" altLang="zh-CN" sz="23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321548" name="Text Box 12"/>
          <p:cNvSpPr txBox="1">
            <a:spLocks noChangeArrowheads="1"/>
          </p:cNvSpPr>
          <p:nvPr/>
        </p:nvSpPr>
        <p:spPr bwMode="auto">
          <a:xfrm>
            <a:off x="7191150" y="4513451"/>
            <a:ext cx="884476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zh-CN" altLang="en-US" sz="2300" b="1">
                <a:solidFill>
                  <a:schemeClr val="bg1"/>
                </a:solidFill>
                <a:latin typeface="Times New Roman" pitchFamily="18" charset="0"/>
              </a:rPr>
              <a:t>11</a:t>
            </a:r>
            <a:r>
              <a:rPr kumimoji="1" lang="en-US" altLang="zh-CN" sz="2300" b="1">
                <a:solidFill>
                  <a:schemeClr val="bg1"/>
                </a:solidFill>
                <a:latin typeface="Times New Roman" pitchFamily="18" charset="0"/>
              </a:rPr>
              <a:t>H</a:t>
            </a:r>
          </a:p>
        </p:txBody>
      </p:sp>
      <p:sp>
        <p:nvSpPr>
          <p:cNvPr id="321549" name="Text Box 13"/>
          <p:cNvSpPr txBox="1">
            <a:spLocks noChangeArrowheads="1"/>
          </p:cNvSpPr>
          <p:nvPr/>
        </p:nvSpPr>
        <p:spPr bwMode="auto">
          <a:xfrm>
            <a:off x="5577987" y="4013938"/>
            <a:ext cx="1105595" cy="412003"/>
          </a:xfrm>
          <a:prstGeom prst="rect">
            <a:avLst/>
          </a:prstGeom>
          <a:noFill/>
          <a:ln>
            <a:noFill/>
          </a:ln>
          <a:extLst/>
        </p:spPr>
        <p:txBody>
          <a:bodyPr lIns="103217" tIns="51609" rIns="103217" bIns="51609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0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宋体" pitchFamily="2" charset="-122"/>
              </a:rPr>
              <a:t>2205H</a:t>
            </a:r>
          </a:p>
        </p:txBody>
      </p:sp>
      <p:sp>
        <p:nvSpPr>
          <p:cNvPr id="321550" name="Text Box 14"/>
          <p:cNvSpPr txBox="1">
            <a:spLocks noChangeArrowheads="1"/>
          </p:cNvSpPr>
          <p:nvPr/>
        </p:nvSpPr>
        <p:spPr bwMode="auto">
          <a:xfrm>
            <a:off x="3700152" y="3872935"/>
            <a:ext cx="1452349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偏移地址</a:t>
            </a:r>
          </a:p>
        </p:txBody>
      </p:sp>
      <p:sp>
        <p:nvSpPr>
          <p:cNvPr id="321551" name="Line 15"/>
          <p:cNvSpPr>
            <a:spLocks noChangeShapeType="1"/>
          </p:cNvSpPr>
          <p:nvPr/>
        </p:nvSpPr>
        <p:spPr bwMode="auto">
          <a:xfrm>
            <a:off x="4939758" y="4090441"/>
            <a:ext cx="683458" cy="108003"/>
          </a:xfrm>
          <a:prstGeom prst="line">
            <a:avLst/>
          </a:prstGeom>
          <a:noFill/>
          <a:ln w="22225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1552" name="Rectangle 16"/>
          <p:cNvSpPr>
            <a:spLocks noChangeArrowheads="1"/>
          </p:cNvSpPr>
          <p:nvPr/>
        </p:nvSpPr>
        <p:spPr bwMode="auto">
          <a:xfrm>
            <a:off x="3700152" y="4846460"/>
            <a:ext cx="1239606" cy="432012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54" name="Text Box 18"/>
          <p:cNvSpPr txBox="1">
            <a:spLocks noChangeArrowheads="1"/>
          </p:cNvSpPr>
          <p:nvPr/>
        </p:nvSpPr>
        <p:spPr bwMode="auto">
          <a:xfrm>
            <a:off x="4025131" y="4414449"/>
            <a:ext cx="738738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</a:rPr>
              <a:t>AL</a:t>
            </a:r>
          </a:p>
        </p:txBody>
      </p:sp>
      <p:sp>
        <p:nvSpPr>
          <p:cNvPr id="321557" name="Text Box 21"/>
          <p:cNvSpPr txBox="1">
            <a:spLocks noChangeArrowheads="1"/>
          </p:cNvSpPr>
          <p:nvPr/>
        </p:nvSpPr>
        <p:spPr bwMode="auto">
          <a:xfrm>
            <a:off x="7271557" y="3694430"/>
            <a:ext cx="64325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>
              <a:spcBef>
                <a:spcPct val="50000"/>
              </a:spcBef>
            </a:pPr>
            <a:r>
              <a:rPr kumimoji="1" lang="en-US" altLang="zh-CN" sz="2700">
                <a:latin typeface="宋体" charset="-122"/>
              </a:rPr>
              <a:t>┇</a:t>
            </a:r>
            <a:r>
              <a:rPr kumimoji="1" lang="en-US" altLang="zh-CN" sz="2700">
                <a:latin typeface="Times New Roman" pitchFamily="18" charset="0"/>
              </a:rPr>
              <a:t> </a:t>
            </a:r>
          </a:p>
        </p:txBody>
      </p:sp>
      <p:sp>
        <p:nvSpPr>
          <p:cNvPr id="321558" name="Text Box 22"/>
          <p:cNvSpPr txBox="1">
            <a:spLocks noChangeArrowheads="1"/>
          </p:cNvSpPr>
          <p:nvPr/>
        </p:nvSpPr>
        <p:spPr bwMode="auto">
          <a:xfrm>
            <a:off x="3960316" y="4896271"/>
            <a:ext cx="760515" cy="4120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kumimoji="1" lang="en-US" altLang="zh-CN" sz="2000" b="1">
                <a:solidFill>
                  <a:schemeClr val="bg1"/>
                </a:solidFill>
                <a:latin typeface="Times New Roman" pitchFamily="18" charset="0"/>
              </a:rPr>
              <a:t>22</a:t>
            </a:r>
          </a:p>
        </p:txBody>
      </p:sp>
      <p:sp>
        <p:nvSpPr>
          <p:cNvPr id="321559" name="Line 23"/>
          <p:cNvSpPr>
            <a:spLocks noChangeShapeType="1"/>
          </p:cNvSpPr>
          <p:nvPr/>
        </p:nvSpPr>
        <p:spPr bwMode="auto">
          <a:xfrm>
            <a:off x="5743827" y="4414449"/>
            <a:ext cx="0" cy="648018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non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1560" name="Line 24"/>
          <p:cNvSpPr>
            <a:spLocks noChangeShapeType="1"/>
          </p:cNvSpPr>
          <p:nvPr/>
        </p:nvSpPr>
        <p:spPr bwMode="auto">
          <a:xfrm flipH="1">
            <a:off x="4939758" y="5062466"/>
            <a:ext cx="804069" cy="0"/>
          </a:xfrm>
          <a:prstGeom prst="line">
            <a:avLst/>
          </a:prstGeom>
          <a:noFill/>
          <a:ln w="19050" cap="sq">
            <a:solidFill>
              <a:schemeClr val="tx1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321561" name="Text Box 25"/>
          <p:cNvSpPr txBox="1">
            <a:spLocks noChangeArrowheads="1"/>
          </p:cNvSpPr>
          <p:nvPr/>
        </p:nvSpPr>
        <p:spPr bwMode="auto">
          <a:xfrm>
            <a:off x="8928868" y="3672135"/>
            <a:ext cx="482441" cy="10275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000" b="1">
                <a:latin typeface="华文中宋"/>
                <a:ea typeface="华文中宋"/>
                <a:cs typeface="华文中宋"/>
              </a:rPr>
              <a:t>堆栈段</a:t>
            </a:r>
          </a:p>
        </p:txBody>
      </p:sp>
      <p:sp>
        <p:nvSpPr>
          <p:cNvPr id="321562" name="AutoShape 26"/>
          <p:cNvSpPr>
            <a:spLocks/>
          </p:cNvSpPr>
          <p:nvPr/>
        </p:nvSpPr>
        <p:spPr bwMode="auto">
          <a:xfrm>
            <a:off x="8692079" y="3401922"/>
            <a:ext cx="227819" cy="1564542"/>
          </a:xfrm>
          <a:prstGeom prst="rightBrace">
            <a:avLst>
              <a:gd name="adj1" fmla="val 6390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321563" name="Line 27"/>
          <p:cNvSpPr>
            <a:spLocks noChangeShapeType="1"/>
          </p:cNvSpPr>
          <p:nvPr/>
        </p:nvSpPr>
        <p:spPr bwMode="auto">
          <a:xfrm>
            <a:off x="5758902" y="4408448"/>
            <a:ext cx="986660" cy="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/>
            <a:tailEnd type="oval" w="med" len="med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26" name="云形标注 25"/>
          <p:cNvSpPr/>
          <p:nvPr/>
        </p:nvSpPr>
        <p:spPr bwMode="auto">
          <a:xfrm>
            <a:off x="5103922" y="1223863"/>
            <a:ext cx="2479212" cy="1156531"/>
          </a:xfrm>
          <a:prstGeom prst="cloudCallout">
            <a:avLst>
              <a:gd name="adj1" fmla="val -68871"/>
              <a:gd name="adj2" fmla="val 105622"/>
            </a:avLst>
          </a:prstGeom>
          <a:solidFill>
            <a:schemeClr val="bg1"/>
          </a:solidFill>
          <a:ln w="22225" cap="flat" cmpd="sng" algn="ctr">
            <a:solidFill>
              <a:srgbClr val="FF6600"/>
            </a:solidFill>
            <a:prstDash val="solid"/>
            <a:round/>
            <a:headEnd type="none" w="med" len="med"/>
            <a:tailEnd type="none" w="lg" len="lg"/>
          </a:ln>
          <a:effectLst/>
        </p:spPr>
        <p:txBody>
          <a:bodyPr lIns="103934" tIns="51968" rIns="103934" bIns="51968" anchor="ctr"/>
          <a:lstStyle/>
          <a:p>
            <a:pPr algn="ctr">
              <a:lnSpc>
                <a:spcPct val="130000"/>
              </a:lnSpc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也可表示为</a:t>
            </a:r>
            <a:r>
              <a:rPr lang="en-US" altLang="zh-CN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华文中宋" panose="02010600040101010101" pitchFamily="2" charset="-122"/>
              </a:rPr>
              <a:t>[BP+DI+5]</a:t>
            </a:r>
            <a:endParaRPr lang="zh-CN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华文中宋" panose="02010600040101010101" pitchFamily="2" charset="-122"/>
            </a:endParaRPr>
          </a:p>
        </p:txBody>
      </p:sp>
      <p:sp>
        <p:nvSpPr>
          <p:cNvPr id="2" name="椭圆 1"/>
          <p:cNvSpPr>
            <a:spLocks noChangeArrowheads="1"/>
          </p:cNvSpPr>
          <p:nvPr/>
        </p:nvSpPr>
        <p:spPr bwMode="auto">
          <a:xfrm>
            <a:off x="3024212" y="2880047"/>
            <a:ext cx="789509" cy="694518"/>
          </a:xfrm>
          <a:prstGeom prst="ellipse">
            <a:avLst/>
          </a:prstGeom>
          <a:noFill/>
          <a:ln w="22225" algn="ctr">
            <a:solidFill>
              <a:srgbClr val="FF0000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9916" y="4600455"/>
            <a:ext cx="1747174" cy="1101422"/>
          </a:xfrm>
          <a:prstGeom prst="rect">
            <a:avLst/>
          </a:prstGeom>
          <a:noFill/>
          <a:ln>
            <a:solidFill>
              <a:schemeClr val="accent5">
                <a:lumMod val="25000"/>
              </a:schemeClr>
            </a:solidFill>
          </a:ln>
        </p:spPr>
        <p:txBody>
          <a:bodyPr lIns="103217" tIns="51609" rIns="103217" bIns="51609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基址寄存器选择</a:t>
            </a:r>
            <a:r>
              <a:rPr lang="en-US" altLang="zh-CN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BP</a:t>
            </a: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，表示操作数在</a:t>
            </a:r>
            <a:r>
              <a:rPr lang="zh-CN" altLang="en-US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4" name="任意多边形 3"/>
          <p:cNvSpPr>
            <a:spLocks noChangeArrowheads="1"/>
          </p:cNvSpPr>
          <p:nvPr/>
        </p:nvSpPr>
        <p:spPr bwMode="auto">
          <a:xfrm>
            <a:off x="1505716" y="3532424"/>
            <a:ext cx="1852708" cy="1050029"/>
          </a:xfrm>
          <a:custGeom>
            <a:avLst/>
            <a:gdLst>
              <a:gd name="T0" fmla="*/ 1755775 w 1756229"/>
              <a:gd name="T1" fmla="*/ 21691 h 1110242"/>
              <a:gd name="T2" fmla="*/ 1160843 w 1756229"/>
              <a:gd name="T3" fmla="*/ 36218 h 1110242"/>
              <a:gd name="T4" fmla="*/ 1117311 w 1756229"/>
              <a:gd name="T5" fmla="*/ 50746 h 1110242"/>
              <a:gd name="T6" fmla="*/ 1015737 w 1756229"/>
              <a:gd name="T7" fmla="*/ 65273 h 1110242"/>
              <a:gd name="T8" fmla="*/ 870632 w 1756229"/>
              <a:gd name="T9" fmla="*/ 108856 h 1110242"/>
              <a:gd name="T10" fmla="*/ 827100 w 1756229"/>
              <a:gd name="T11" fmla="*/ 137910 h 1110242"/>
              <a:gd name="T12" fmla="*/ 769058 w 1756229"/>
              <a:gd name="T13" fmla="*/ 166965 h 1110242"/>
              <a:gd name="T14" fmla="*/ 740038 w 1756229"/>
              <a:gd name="T15" fmla="*/ 210548 h 1110242"/>
              <a:gd name="T16" fmla="*/ 740038 w 1756229"/>
              <a:gd name="T17" fmla="*/ 370350 h 1110242"/>
              <a:gd name="T18" fmla="*/ 812590 w 1756229"/>
              <a:gd name="T19" fmla="*/ 384877 h 1110242"/>
              <a:gd name="T20" fmla="*/ 1102801 w 1756229"/>
              <a:gd name="T21" fmla="*/ 370350 h 1110242"/>
              <a:gd name="T22" fmla="*/ 1088291 w 1756229"/>
              <a:gd name="T23" fmla="*/ 312240 h 1110242"/>
              <a:gd name="T24" fmla="*/ 1044759 w 1756229"/>
              <a:gd name="T25" fmla="*/ 283185 h 1110242"/>
              <a:gd name="T26" fmla="*/ 957695 w 1756229"/>
              <a:gd name="T27" fmla="*/ 254130 h 1110242"/>
              <a:gd name="T28" fmla="*/ 914164 w 1756229"/>
              <a:gd name="T29" fmla="*/ 225075 h 1110242"/>
              <a:gd name="T30" fmla="*/ 638464 w 1756229"/>
              <a:gd name="T31" fmla="*/ 254130 h 1110242"/>
              <a:gd name="T32" fmla="*/ 551401 w 1756229"/>
              <a:gd name="T33" fmla="*/ 312240 h 1110242"/>
              <a:gd name="T34" fmla="*/ 507869 w 1756229"/>
              <a:gd name="T35" fmla="*/ 341295 h 1110242"/>
              <a:gd name="T36" fmla="*/ 464337 w 1756229"/>
              <a:gd name="T37" fmla="*/ 355823 h 1110242"/>
              <a:gd name="T38" fmla="*/ 377274 w 1756229"/>
              <a:gd name="T39" fmla="*/ 486569 h 1110242"/>
              <a:gd name="T40" fmla="*/ 348253 w 1756229"/>
              <a:gd name="T41" fmla="*/ 530152 h 1110242"/>
              <a:gd name="T42" fmla="*/ 319231 w 1756229"/>
              <a:gd name="T43" fmla="*/ 617317 h 1110242"/>
              <a:gd name="T44" fmla="*/ 290211 w 1756229"/>
              <a:gd name="T45" fmla="*/ 660899 h 1110242"/>
              <a:gd name="T46" fmla="*/ 275701 w 1756229"/>
              <a:gd name="T47" fmla="*/ 704481 h 1110242"/>
              <a:gd name="T48" fmla="*/ 232169 w 1756229"/>
              <a:gd name="T49" fmla="*/ 748063 h 1110242"/>
              <a:gd name="T50" fmla="*/ 203147 w 1756229"/>
              <a:gd name="T51" fmla="*/ 835228 h 1110242"/>
              <a:gd name="T52" fmla="*/ 159616 w 1756229"/>
              <a:gd name="T53" fmla="*/ 878811 h 1110242"/>
              <a:gd name="T54" fmla="*/ 87063 w 1756229"/>
              <a:gd name="T55" fmla="*/ 965976 h 1110242"/>
              <a:gd name="T56" fmla="*/ 29021 w 1756229"/>
              <a:gd name="T57" fmla="*/ 1038613 h 1110242"/>
              <a:gd name="T58" fmla="*/ 14510 w 1756229"/>
              <a:gd name="T59" fmla="*/ 1082196 h 1110242"/>
              <a:gd name="T60" fmla="*/ 0 w 1756229"/>
              <a:gd name="T61" fmla="*/ 1111250 h 111024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1756229"/>
              <a:gd name="T94" fmla="*/ 0 h 1110242"/>
              <a:gd name="T95" fmla="*/ 1756229 w 1756229"/>
              <a:gd name="T96" fmla="*/ 1110242 h 1110242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1756229" h="1110242">
                <a:moveTo>
                  <a:pt x="1756229" y="21671"/>
                </a:moveTo>
                <a:cubicBezTo>
                  <a:pt x="1502394" y="-14590"/>
                  <a:pt x="1636334" y="-2344"/>
                  <a:pt x="1161143" y="36185"/>
                </a:cubicBezTo>
                <a:cubicBezTo>
                  <a:pt x="1145894" y="37421"/>
                  <a:pt x="1132602" y="47699"/>
                  <a:pt x="1117600" y="50700"/>
                </a:cubicBezTo>
                <a:cubicBezTo>
                  <a:pt x="1084054" y="57409"/>
                  <a:pt x="1049659" y="59094"/>
                  <a:pt x="1016000" y="65214"/>
                </a:cubicBezTo>
                <a:cubicBezTo>
                  <a:pt x="980273" y="71710"/>
                  <a:pt x="897078" y="97103"/>
                  <a:pt x="870857" y="108757"/>
                </a:cubicBezTo>
                <a:cubicBezTo>
                  <a:pt x="854917" y="115842"/>
                  <a:pt x="842460" y="129130"/>
                  <a:pt x="827314" y="137785"/>
                </a:cubicBezTo>
                <a:cubicBezTo>
                  <a:pt x="808528" y="148520"/>
                  <a:pt x="788609" y="157138"/>
                  <a:pt x="769257" y="166814"/>
                </a:cubicBezTo>
                <a:cubicBezTo>
                  <a:pt x="759581" y="181328"/>
                  <a:pt x="748030" y="194755"/>
                  <a:pt x="740229" y="210357"/>
                </a:cubicBezTo>
                <a:cubicBezTo>
                  <a:pt x="717663" y="255488"/>
                  <a:pt x="712893" y="329010"/>
                  <a:pt x="740229" y="370014"/>
                </a:cubicBezTo>
                <a:cubicBezTo>
                  <a:pt x="753913" y="390540"/>
                  <a:pt x="788610" y="379690"/>
                  <a:pt x="812800" y="384528"/>
                </a:cubicBezTo>
                <a:lnTo>
                  <a:pt x="1103086" y="370014"/>
                </a:lnTo>
                <a:cubicBezTo>
                  <a:pt x="1122377" y="364937"/>
                  <a:pt x="1099637" y="328555"/>
                  <a:pt x="1088572" y="311957"/>
                </a:cubicBezTo>
                <a:cubicBezTo>
                  <a:pt x="1078896" y="297443"/>
                  <a:pt x="1060970" y="290013"/>
                  <a:pt x="1045029" y="282928"/>
                </a:cubicBezTo>
                <a:cubicBezTo>
                  <a:pt x="1017067" y="270501"/>
                  <a:pt x="957943" y="253900"/>
                  <a:pt x="957943" y="253900"/>
                </a:cubicBezTo>
                <a:cubicBezTo>
                  <a:pt x="943429" y="244224"/>
                  <a:pt x="931810" y="225959"/>
                  <a:pt x="914400" y="224871"/>
                </a:cubicBezTo>
                <a:cubicBezTo>
                  <a:pt x="829012" y="219534"/>
                  <a:pt x="726057" y="239328"/>
                  <a:pt x="638629" y="253900"/>
                </a:cubicBezTo>
                <a:lnTo>
                  <a:pt x="551543" y="311957"/>
                </a:lnTo>
                <a:cubicBezTo>
                  <a:pt x="537029" y="321633"/>
                  <a:pt x="524549" y="335469"/>
                  <a:pt x="508000" y="340985"/>
                </a:cubicBezTo>
                <a:lnTo>
                  <a:pt x="464457" y="355500"/>
                </a:lnTo>
                <a:lnTo>
                  <a:pt x="377372" y="486128"/>
                </a:lnTo>
                <a:lnTo>
                  <a:pt x="348343" y="529671"/>
                </a:lnTo>
                <a:cubicBezTo>
                  <a:pt x="338667" y="558700"/>
                  <a:pt x="336287" y="591297"/>
                  <a:pt x="319314" y="616757"/>
                </a:cubicBezTo>
                <a:cubicBezTo>
                  <a:pt x="309638" y="631271"/>
                  <a:pt x="298087" y="644698"/>
                  <a:pt x="290286" y="660300"/>
                </a:cubicBezTo>
                <a:cubicBezTo>
                  <a:pt x="283444" y="673984"/>
                  <a:pt x="284258" y="691112"/>
                  <a:pt x="275772" y="703842"/>
                </a:cubicBezTo>
                <a:cubicBezTo>
                  <a:pt x="264386" y="720921"/>
                  <a:pt x="246743" y="732871"/>
                  <a:pt x="232229" y="747385"/>
                </a:cubicBezTo>
                <a:cubicBezTo>
                  <a:pt x="222553" y="776414"/>
                  <a:pt x="224837" y="812834"/>
                  <a:pt x="203200" y="834471"/>
                </a:cubicBezTo>
                <a:cubicBezTo>
                  <a:pt x="188686" y="848985"/>
                  <a:pt x="172798" y="862245"/>
                  <a:pt x="159657" y="878014"/>
                </a:cubicBezTo>
                <a:cubicBezTo>
                  <a:pt x="58621" y="999258"/>
                  <a:pt x="214298" y="837888"/>
                  <a:pt x="87086" y="965100"/>
                </a:cubicBezTo>
                <a:cubicBezTo>
                  <a:pt x="50605" y="1074542"/>
                  <a:pt x="104058" y="943885"/>
                  <a:pt x="29029" y="1037671"/>
                </a:cubicBezTo>
                <a:cubicBezTo>
                  <a:pt x="19471" y="1049618"/>
                  <a:pt x="20196" y="1067009"/>
                  <a:pt x="14514" y="1081214"/>
                </a:cubicBezTo>
                <a:cubicBezTo>
                  <a:pt x="10496" y="1091258"/>
                  <a:pt x="4838" y="1100566"/>
                  <a:pt x="0" y="1110242"/>
                </a:cubicBezTo>
              </a:path>
            </a:pathLst>
          </a:custGeom>
          <a:noFill/>
          <a:ln w="9525" algn="ctr">
            <a:solidFill>
              <a:schemeClr val="tx1"/>
            </a:solidFill>
            <a:round/>
            <a:headEnd/>
            <a:tailEnd type="triangle" w="lg" len="lg"/>
          </a:ln>
        </p:spPr>
        <p:txBody>
          <a:bodyPr lIns="103934" tIns="51968" rIns="103934" bIns="51968"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937089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15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215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215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215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15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215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215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215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21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21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21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21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21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21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21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21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1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321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21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21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215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3215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32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32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21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215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321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21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321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215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8" dur="500"/>
                                        <p:tgtEl>
                                          <p:spTgt spid="32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500"/>
                            </p:stCondLst>
                            <p:childTnLst>
                              <p:par>
                                <p:cTn id="12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2" dur="500"/>
                                        <p:tgtEl>
                                          <p:spTgt spid="321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000"/>
                            </p:stCondLst>
                            <p:childTnLst>
                              <p:par>
                                <p:cTn id="1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321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500"/>
                            </p:stCondLst>
                            <p:childTnLst>
                              <p:par>
                                <p:cTn id="1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500" fill="hold"/>
                                        <p:tgtEl>
                                          <p:spTgt spid="3215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3215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540" grpId="0" animBg="1"/>
      <p:bldP spid="321541" grpId="0" animBg="1"/>
      <p:bldP spid="321542" grpId="0" animBg="1"/>
      <p:bldP spid="321543" grpId="0" animBg="1"/>
      <p:bldP spid="321544" grpId="0" animBg="1"/>
      <p:bldP spid="321545" grpId="0" animBg="1"/>
      <p:bldP spid="321546" grpId="0" animBg="1"/>
      <p:bldP spid="321547" grpId="0"/>
      <p:bldP spid="321548" grpId="0"/>
      <p:bldP spid="321549" grpId="0"/>
      <p:bldP spid="321550" grpId="0"/>
      <p:bldP spid="321551" grpId="0" animBg="1"/>
      <p:bldP spid="321552" grpId="0" animBg="1"/>
      <p:bldP spid="321554" grpId="0"/>
      <p:bldP spid="321557" grpId="0"/>
      <p:bldP spid="321558" grpId="0"/>
      <p:bldP spid="321559" grpId="0" animBg="1"/>
      <p:bldP spid="321560" grpId="0" animBg="1"/>
      <p:bldP spid="321561" grpId="0"/>
      <p:bldP spid="321562" grpId="0" animBg="1"/>
      <p:bldP spid="321563" grpId="0" animBg="1"/>
      <p:bldP spid="26" grpId="0" animBg="1"/>
      <p:bldP spid="26" grpId="1" animBg="1"/>
      <p:bldP spid="2" grpId="0" animBg="1"/>
      <p:bldP spid="3" grpId="0" animBg="1"/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A1311B-F8F3-4FEC-8184-0286A170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寄存器相对寻址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06AA5F-A388-4A97-8C00-D008FCA6B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</a:t>
            </a:r>
            <a:r>
              <a:rPr lang="en-US" altLang="zh-CN" dirty="0"/>
              <a:t>DS=8000H</a:t>
            </a:r>
            <a:r>
              <a:rPr lang="zh-CN" altLang="en-US" dirty="0"/>
              <a:t>， </a:t>
            </a:r>
            <a:r>
              <a:rPr lang="en-US" altLang="zh-CN" dirty="0"/>
              <a:t>BX=2000H</a:t>
            </a:r>
            <a:r>
              <a:rPr lang="zh-CN" altLang="en-US" dirty="0"/>
              <a:t>，</a:t>
            </a:r>
            <a:r>
              <a:rPr lang="en-US" altLang="zh-CN" dirty="0"/>
              <a:t>DI=1000H</a:t>
            </a:r>
            <a:r>
              <a:rPr lang="zh-CN" altLang="en-US" dirty="0"/>
              <a:t>，</a:t>
            </a:r>
            <a:endParaRPr lang="en-US" altLang="zh-CN" dirty="0"/>
          </a:p>
          <a:p>
            <a:r>
              <a:rPr lang="zh-CN" altLang="en-US" dirty="0"/>
              <a:t>指令</a:t>
            </a:r>
            <a:r>
              <a:rPr lang="en-US" altLang="zh-CN" dirty="0"/>
              <a:t>MOV AX</a:t>
            </a:r>
            <a:r>
              <a:rPr lang="zh-CN" altLang="en-US" dirty="0"/>
              <a:t>，</a:t>
            </a:r>
            <a:r>
              <a:rPr lang="en-US" altLang="zh-CN" dirty="0"/>
              <a:t>5[DI][BX]</a:t>
            </a:r>
            <a:r>
              <a:rPr lang="zh-CN" altLang="en-US" dirty="0"/>
              <a:t>的寻址过程</a:t>
            </a:r>
            <a:endParaRPr lang="en-US" altLang="zh-CN" dirty="0"/>
          </a:p>
          <a:p>
            <a:r>
              <a:rPr lang="zh-CN" altLang="en-US" dirty="0"/>
              <a:t>答：操作数的物理地址</a:t>
            </a:r>
            <a:endParaRPr lang="en-US" altLang="zh-CN" dirty="0"/>
          </a:p>
          <a:p>
            <a:r>
              <a:rPr lang="en-US" altLang="zh-CN" dirty="0"/>
              <a:t>   =8000H+2000H+1000H+5H</a:t>
            </a:r>
          </a:p>
          <a:p>
            <a:r>
              <a:rPr lang="en-US" altLang="zh-CN" dirty="0"/>
              <a:t>   =83005H</a:t>
            </a:r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869DE8E-A09A-4E43-A425-2117BEB31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44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48C6E56-C558-49D5-9CE9-BDC948CB8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4892" y="2664023"/>
            <a:ext cx="4833382" cy="374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59024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1D774E-4288-4B65-A870-B3A9D36C2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3. </a:t>
            </a:r>
            <a:r>
              <a:rPr lang="zh-CN" altLang="en-US" dirty="0"/>
              <a:t>寄存器间接寻址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27864B2-D4BF-401B-B542-EC481D7D11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45</a:t>
            </a:fld>
            <a:endParaRPr lang="en-US" altLang="zh-CN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ED3671-581F-46CC-9E9C-A0603063A85E}"/>
              </a:ext>
            </a:extLst>
          </p:cNvPr>
          <p:cNvSpPr txBox="1"/>
          <p:nvPr/>
        </p:nvSpPr>
        <p:spPr>
          <a:xfrm>
            <a:off x="666153" y="1335341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下面几种写法是等价的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02D14E0-DDCC-4E6A-8AC8-378A7CF233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036" y="2019156"/>
            <a:ext cx="3343789" cy="271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378005"/>
      </p:ext>
    </p:extLst>
  </p:cSld>
  <p:clrMapOvr>
    <a:masterClrMapping/>
  </p:clrMapOvr>
  <p:transition spd="med">
    <p:blinds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寻址方式</a:t>
            </a:r>
          </a:p>
        </p:txBody>
      </p:sp>
      <p:sp>
        <p:nvSpPr>
          <p:cNvPr id="79874" name="内容占位符 2"/>
          <p:cNvSpPr>
            <a:spLocks noGrp="1"/>
          </p:cNvSpPr>
          <p:nvPr>
            <p:ph idx="1"/>
          </p:nvPr>
        </p:nvSpPr>
        <p:spPr>
          <a:xfrm>
            <a:off x="791964" y="1295871"/>
            <a:ext cx="8129470" cy="3946607"/>
          </a:xfrm>
        </p:spPr>
        <p:txBody>
          <a:bodyPr/>
          <a:lstStyle/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指令直接给出的方式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存放于寄存器中的寻址方式</a:t>
            </a: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存放于存储器中的寻址方式</a:t>
            </a:r>
            <a:endParaRPr lang="en-US" altLang="zh-CN" dirty="0">
              <a:latin typeface="华文中宋"/>
              <a:ea typeface="华文中宋"/>
              <a:cs typeface="华文中宋"/>
            </a:endParaRPr>
          </a:p>
          <a:p>
            <a:pPr eaLnBrk="1" hangingPunct="1">
              <a:lnSpc>
                <a:spcPct val="130000"/>
              </a:lnSpc>
            </a:pPr>
            <a:r>
              <a:rPr lang="zh-CN" altLang="en-US" dirty="0">
                <a:solidFill>
                  <a:srgbClr val="FF0000"/>
                </a:solidFill>
                <a:latin typeface="华文中宋"/>
                <a:ea typeface="华文中宋"/>
                <a:cs typeface="华文中宋"/>
              </a:rPr>
              <a:t>隐含给出方式</a:t>
            </a:r>
            <a:endParaRPr lang="en-US" altLang="zh-CN" dirty="0">
              <a:solidFill>
                <a:srgbClr val="FF0000"/>
              </a:solidFill>
              <a:latin typeface="华文中宋"/>
              <a:ea typeface="华文中宋"/>
              <a:cs typeface="华文中宋"/>
            </a:endParaRPr>
          </a:p>
          <a:p>
            <a:pPr lvl="1" eaLnBrk="1" hangingPunct="1">
              <a:lnSpc>
                <a:spcPct val="130000"/>
              </a:lnSpc>
              <a:spcBef>
                <a:spcPct val="0"/>
              </a:spcBef>
            </a:pPr>
            <a:r>
              <a:rPr lang="zh-CN" altLang="en-US" dirty="0">
                <a:latin typeface="华文中宋"/>
                <a:ea typeface="华文中宋"/>
                <a:cs typeface="华文中宋"/>
              </a:rPr>
              <a:t>默认方式</a:t>
            </a:r>
          </a:p>
        </p:txBody>
      </p:sp>
      <p:sp>
        <p:nvSpPr>
          <p:cNvPr id="79875" name="灯片编号占位符 3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B1158F04-82BC-48E1-B116-3704C359A7F6}" type="slidenum">
              <a:rPr lang="zh-CN" altLang="en-US" smtClean="0">
                <a:ea typeface="宋体" charset="-122"/>
              </a:rPr>
              <a:pPr/>
              <a:t>46</a:t>
            </a:fld>
            <a:endParaRPr lang="en-US" altLang="zh-CN">
              <a:ea typeface="宋体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94934901"/>
      </p:ext>
    </p:extLst>
  </p:cSld>
  <p:clrMapOvr>
    <a:masterClrMapping/>
  </p:clrMapOvr>
  <p:transition spd="med">
    <p:blinds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7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4501F376-8560-4A4C-AC2D-B2F5FDB0EDE9}" type="slidenum">
              <a:rPr lang="zh-CN" altLang="en-US" smtClean="0">
                <a:ea typeface="宋体" charset="-122"/>
              </a:rPr>
              <a:pPr/>
              <a:t>47</a:t>
            </a:fld>
            <a:endParaRPr lang="en-US" altLang="zh-CN">
              <a:ea typeface="宋体" charset="-122"/>
            </a:endParaRPr>
          </a:p>
        </p:txBody>
      </p:sp>
      <p:sp>
        <p:nvSpPr>
          <p:cNvPr id="808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隐含寻址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439887"/>
            <a:ext cx="8281908" cy="309908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/>
              <a:t>指令中隐含了一个或两个操作数的地址，即操作数在默认的地址中。</a:t>
            </a:r>
          </a:p>
          <a:p>
            <a:pPr eaLnBrk="1" hangingPunct="1">
              <a:defRPr/>
            </a:pPr>
            <a:r>
              <a:rPr lang="zh-CN" altLang="en-US" dirty="0"/>
              <a:t>例： </a:t>
            </a:r>
          </a:p>
          <a:p>
            <a:pPr lvl="1" eaLnBrk="1" hangingPunct="1">
              <a:defRPr/>
            </a:pPr>
            <a:r>
              <a:rPr lang="en-US" altLang="zh-CN" dirty="0">
                <a:latin typeface="+mn-lt"/>
              </a:rPr>
              <a:t>MUL  BL</a:t>
            </a:r>
          </a:p>
          <a:p>
            <a:pPr eaLnBrk="1" hangingPunct="1">
              <a:defRPr/>
            </a:pPr>
            <a:r>
              <a:rPr lang="zh-CN" altLang="en-US" dirty="0"/>
              <a:t>指令执行：</a:t>
            </a:r>
          </a:p>
          <a:p>
            <a:pPr lvl="1" eaLnBrk="1" hangingPunct="1">
              <a:defRPr/>
            </a:pPr>
            <a:r>
              <a:rPr lang="en-US" altLang="zh-CN" dirty="0">
                <a:latin typeface="+mj-lt"/>
              </a:rPr>
              <a:t>AL</a:t>
            </a:r>
            <a:r>
              <a:rPr lang="en-US" altLang="zh-CN" dirty="0">
                <a:latin typeface="+mj-lt"/>
                <a:cs typeface="Arial" charset="0"/>
              </a:rPr>
              <a:t>×</a:t>
            </a:r>
            <a:r>
              <a:rPr lang="en-US" altLang="zh-CN" dirty="0">
                <a:latin typeface="+mj-lt"/>
              </a:rPr>
              <a:t>BL</a:t>
            </a:r>
          </a:p>
        </p:txBody>
      </p:sp>
      <p:sp>
        <p:nvSpPr>
          <p:cNvPr id="101380" name="Line 4"/>
          <p:cNvSpPr>
            <a:spLocks noChangeShapeType="1"/>
          </p:cNvSpPr>
          <p:nvPr/>
        </p:nvSpPr>
        <p:spPr bwMode="auto">
          <a:xfrm>
            <a:off x="2592164" y="4297631"/>
            <a:ext cx="804069" cy="149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101382" name="Text Box 6"/>
          <p:cNvSpPr txBox="1">
            <a:spLocks noChangeArrowheads="1"/>
          </p:cNvSpPr>
          <p:nvPr/>
        </p:nvSpPr>
        <p:spPr bwMode="auto">
          <a:xfrm>
            <a:off x="3468944" y="4104183"/>
            <a:ext cx="894526" cy="47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en-US" altLang="zh-CN" sz="2400" b="1" dirty="0"/>
              <a:t>AX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3719444906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13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13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13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13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013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1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13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1380" grpId="0" animBg="1"/>
      <p:bldP spid="101382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070B00-6B10-44D3-BC5B-B747E55B1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注意：以下操作是</a:t>
            </a:r>
            <a:r>
              <a:rPr lang="zh-CN" altLang="en-US" dirty="0">
                <a:solidFill>
                  <a:srgbClr val="FF0000"/>
                </a:solidFill>
              </a:rPr>
              <a:t>非法</a:t>
            </a:r>
            <a:r>
              <a:rPr lang="zh-CN" altLang="en-US" dirty="0"/>
              <a:t>的。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56407D-8303-4B38-9520-5CFFE05E16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7908" y="1007839"/>
            <a:ext cx="8712968" cy="4752528"/>
          </a:xfrm>
        </p:spPr>
        <p:txBody>
          <a:bodyPr/>
          <a:lstStyle/>
          <a:p>
            <a:r>
              <a:rPr lang="zh-CN" altLang="en-US" dirty="0"/>
              <a:t>立即数作为目标操作数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如：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 MOV 1234H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AX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；  但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MOV [1234H], AX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是合法的</a:t>
            </a:r>
            <a:endParaRPr lang="en-US" altLang="zh-CN" dirty="0"/>
          </a:p>
          <a:p>
            <a:r>
              <a:rPr lang="zh-CN" altLang="en-US" dirty="0"/>
              <a:t>把立即数作为段寄存器的地址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如：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MOV DS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1234H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；  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MOV DS, [1234H]</a:t>
            </a:r>
            <a:endParaRPr lang="en-US" altLang="zh-CN" dirty="0"/>
          </a:p>
          <a:p>
            <a:r>
              <a:rPr lang="zh-CN" altLang="en-US" dirty="0"/>
              <a:t>将两个基址寄存器或者变址寄存器组合在一起寻址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如：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 MOV AX, [BX][BP]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；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MOV AX, [SI][DI]</a:t>
            </a:r>
            <a:endParaRPr lang="en-US" altLang="zh-CN" dirty="0"/>
          </a:p>
          <a:p>
            <a:r>
              <a:rPr lang="zh-CN" altLang="en-US" dirty="0"/>
              <a:t>两个操作数均为内存地址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如：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MOV [1234H]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，</a:t>
            </a:r>
            <a:r>
              <a:rPr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[SI]</a:t>
            </a:r>
            <a:r>
              <a:rPr lang="zh-CN" altLang="en-US" dirty="0">
                <a:solidFill>
                  <a:schemeClr val="tx1">
                    <a:lumMod val="95000"/>
                    <a:lumOff val="5000"/>
                  </a:schemeClr>
                </a:solidFill>
                <a:latin typeface="华文中宋" pitchFamily="2" charset="-122"/>
                <a:ea typeface="华文中宋" pitchFamily="2" charset="-122"/>
              </a:rPr>
              <a:t>；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C606EB-DDA8-444E-9484-3BDB27F4E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48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70010528"/>
      </p:ext>
    </p:extLst>
  </p:cSld>
  <p:clrMapOvr>
    <a:masterClrMapping/>
  </p:clrMapOvr>
  <p:transition spd="med">
    <p:blinds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3" name="Rectangle 4"/>
          <p:cNvSpPr>
            <a:spLocks noGrp="1" noChangeArrowheads="1"/>
          </p:cNvSpPr>
          <p:nvPr>
            <p:ph type="ctrTitle"/>
          </p:nvPr>
        </p:nvSpPr>
        <p:spPr>
          <a:xfrm>
            <a:off x="791964" y="1858549"/>
            <a:ext cx="8201502" cy="1381538"/>
          </a:xfrm>
        </p:spPr>
        <p:txBody>
          <a:bodyPr/>
          <a:lstStyle/>
          <a:p>
            <a:pPr algn="ctr" eaLnBrk="1" hangingPunct="1"/>
            <a:r>
              <a:rPr lang="zh-CN" altLang="en-US" sz="5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itchFamily="2" charset="-122"/>
                <a:ea typeface="华文行楷" pitchFamily="2" charset="-122"/>
              </a:rPr>
              <a:t>三、</a:t>
            </a:r>
            <a:r>
              <a:rPr lang="zh-CN" altLang="en-US" sz="4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宋体" charset="-122"/>
              </a:rPr>
              <a:t>8086</a:t>
            </a:r>
            <a:r>
              <a:rPr lang="zh-CN" altLang="en-US" sz="5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itchFamily="2" charset="-122"/>
                <a:ea typeface="华文行楷" pitchFamily="2" charset="-122"/>
              </a:rPr>
              <a:t>指令系统</a:t>
            </a:r>
          </a:p>
        </p:txBody>
      </p:sp>
    </p:spTree>
  </p:cSld>
  <p:clrMapOvr>
    <a:masterClrMapping/>
  </p:clrMapOvr>
  <p:transition spd="med">
    <p:blinds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A793AF3-6F14-4749-A5C7-0FE07980F16A}" type="slidenum">
              <a:rPr lang="zh-CN" altLang="en-US" smtClean="0">
                <a:ea typeface="宋体" charset="-122"/>
              </a:rPr>
              <a:pPr/>
              <a:t>5</a:t>
            </a:fld>
            <a:endParaRPr lang="en-US" altLang="zh-CN">
              <a:ea typeface="宋体" charset="-122"/>
            </a:endParaRP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隶书"/>
              </a:rPr>
              <a:t>了解</a:t>
            </a:r>
            <a:r>
              <a:rPr lang="en-US" altLang="zh-CN">
                <a:latin typeface="隶书"/>
              </a:rPr>
              <a:t>:</a:t>
            </a:r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367879"/>
            <a:ext cx="7755913" cy="3639098"/>
          </a:xfrm>
        </p:spPr>
        <p:txBody>
          <a:bodyPr/>
          <a:lstStyle/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>
                <a:cs typeface="华文中宋"/>
              </a:rPr>
              <a:t>指令及指令系统</a:t>
            </a:r>
          </a:p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华文中宋"/>
              </a:rPr>
              <a:t>指令的格式</a:t>
            </a:r>
          </a:p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华文中宋"/>
              </a:rPr>
              <a:t>指令中的操作数</a:t>
            </a:r>
          </a:p>
          <a:p>
            <a:pPr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>
                <a:cs typeface="华文中宋"/>
              </a:rPr>
              <a:t>指令字长与机器字长</a:t>
            </a:r>
          </a:p>
        </p:txBody>
      </p:sp>
    </p:spTree>
    <p:extLst>
      <p:ext uri="{BB962C8B-B14F-4D97-AF65-F5344CB8AC3E}">
        <p14:creationId xmlns:p14="http://schemas.microsoft.com/office/powerpoint/2010/main" val="79782216"/>
      </p:ext>
    </p:extLst>
  </p:cSld>
  <p:clrMapOvr>
    <a:masterClrMapping/>
  </p:clrMapOvr>
  <p:transition spd="med">
    <p:blinds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2716C8D-A8BF-4655-AF14-DFDD50882C57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掌握：</a:t>
            </a:r>
          </a:p>
        </p:txBody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8206"/>
            <a:ext cx="7451037" cy="3888105"/>
          </a:xfrm>
        </p:spPr>
        <p:txBody>
          <a:bodyPr/>
          <a:lstStyle/>
          <a:p>
            <a:pPr eaLnBrk="1" hangingPunct="1"/>
            <a:r>
              <a:rPr lang="zh-CN" altLang="en-US" dirty="0"/>
              <a:t>指令码的含义</a:t>
            </a:r>
          </a:p>
          <a:p>
            <a:pPr eaLnBrk="1" hangingPunct="1"/>
            <a:r>
              <a:rPr lang="zh-CN" altLang="en-US" dirty="0"/>
              <a:t>指令对操作数的要求</a:t>
            </a:r>
          </a:p>
          <a:p>
            <a:pPr eaLnBrk="1" hangingPunct="1"/>
            <a:r>
              <a:rPr lang="zh-CN" altLang="en-US" dirty="0"/>
              <a:t>指令的对标志位的影响</a:t>
            </a:r>
          </a:p>
          <a:p>
            <a:pPr eaLnBrk="1" hangingPunct="1"/>
            <a:r>
              <a:rPr lang="zh-CN" altLang="en-US" dirty="0"/>
              <a:t>指令的功能</a:t>
            </a:r>
          </a:p>
        </p:txBody>
      </p:sp>
    </p:spTree>
  </p:cSld>
  <p:clrMapOvr>
    <a:masterClrMapping/>
  </p:clrMapOvr>
  <p:transition spd="med">
    <p:blinds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271996B-8037-43D8-A51B-74B92DE595E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30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>
                <a:latin typeface="Tahoma" pitchFamily="34" charset="0"/>
              </a:rPr>
              <a:t>8086</a:t>
            </a:r>
            <a:r>
              <a:rPr lang="zh-CN" altLang="en-US" dirty="0">
                <a:latin typeface="隶书" pitchFamily="49" charset="-122"/>
              </a:rPr>
              <a:t>指令系统</a:t>
            </a:r>
          </a:p>
        </p:txBody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439887"/>
            <a:ext cx="4261564" cy="720019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u="sng" dirty="0">
                <a:solidFill>
                  <a:schemeClr val="tx1"/>
                </a:solidFill>
              </a:rPr>
              <a:t>从功能上包括六大类：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013" name="Text Box 4"/>
          <p:cNvSpPr txBox="1">
            <a:spLocks noChangeArrowheads="1"/>
          </p:cNvSpPr>
          <p:nvPr/>
        </p:nvSpPr>
        <p:spPr bwMode="auto">
          <a:xfrm>
            <a:off x="2519037" y="2240101"/>
            <a:ext cx="4502786" cy="30162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数据传送</a:t>
            </a:r>
          </a:p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算术运算</a:t>
            </a:r>
          </a:p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逻辑运算和移位</a:t>
            </a:r>
          </a:p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串操作</a:t>
            </a:r>
          </a:p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程序控制</a:t>
            </a:r>
          </a:p>
          <a:p>
            <a:pPr>
              <a:lnSpc>
                <a:spcPct val="120000"/>
              </a:lnSpc>
              <a:spcBef>
                <a:spcPct val="1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处理器控制</a:t>
            </a:r>
          </a:p>
        </p:txBody>
      </p:sp>
      <p:sp>
        <p:nvSpPr>
          <p:cNvPr id="43014" name="AutoShape 5"/>
          <p:cNvSpPr>
            <a:spLocks/>
          </p:cNvSpPr>
          <p:nvPr/>
        </p:nvSpPr>
        <p:spPr bwMode="auto">
          <a:xfrm>
            <a:off x="2165583" y="2408914"/>
            <a:ext cx="271373" cy="2610070"/>
          </a:xfrm>
          <a:prstGeom prst="leftBrace">
            <a:avLst>
              <a:gd name="adj1" fmla="val 89506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D510E09-7B0B-4E8E-AB26-EDD01BBA91FE}" type="slidenum">
              <a:rPr lang="zh-CN" altLang="en-US" sz="1400" b="0" smtClean="0">
                <a:solidFill>
                  <a:schemeClr val="bg2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52</a:t>
            </a:fld>
            <a:endParaRPr lang="en-US" altLang="zh-CN" sz="1400" b="0">
              <a:solidFill>
                <a:schemeClr val="bg2"/>
              </a:solidFill>
              <a:ea typeface="宋体" charset="-122"/>
            </a:endParaRPr>
          </a:p>
        </p:txBody>
      </p:sp>
      <p:sp>
        <p:nvSpPr>
          <p:cNvPr id="44035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045290" y="1439887"/>
            <a:ext cx="7045653" cy="1381538"/>
          </a:xfrm>
        </p:spPr>
        <p:txBody>
          <a:bodyPr/>
          <a:lstStyle/>
          <a:p>
            <a:pPr algn="ctr" eaLnBrk="1" hangingPunct="1"/>
            <a:r>
              <a:rPr lang="zh-CN" altLang="en-US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行楷" pitchFamily="2" charset="-122"/>
              </a:rPr>
              <a:t>一、数据传送指令</a:t>
            </a:r>
          </a:p>
        </p:txBody>
      </p:sp>
      <p:sp>
        <p:nvSpPr>
          <p:cNvPr id="44036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3152620" y="3240090"/>
            <a:ext cx="3723844" cy="2088230"/>
          </a:xfrm>
        </p:spPr>
        <p:txBody>
          <a:bodyPr/>
          <a:lstStyle/>
          <a:p>
            <a:pPr marL="358775" indent="-358775" algn="l" eaLnBrk="1" hangingPunct="1">
              <a:spcBef>
                <a:spcPct val="15000"/>
              </a:spcBef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通用数据传送</a:t>
            </a:r>
          </a:p>
          <a:p>
            <a:pPr marL="358775" indent="-358775" algn="l" eaLnBrk="1" hangingPunct="1">
              <a:spcBef>
                <a:spcPct val="15000"/>
              </a:spcBef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输入输出</a:t>
            </a:r>
          </a:p>
          <a:p>
            <a:pPr marL="358775" indent="-358775" algn="l" eaLnBrk="1" hangingPunct="1">
              <a:spcBef>
                <a:spcPct val="15000"/>
              </a:spcBef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地址传送</a:t>
            </a:r>
          </a:p>
          <a:p>
            <a:pPr marL="358775" indent="-358775" algn="l" eaLnBrk="1" hangingPunct="1">
              <a:spcBef>
                <a:spcPct val="15000"/>
              </a:spcBef>
              <a:buFont typeface="Wingdings" pitchFamily="2" charset="2"/>
              <a:buChar char="n"/>
            </a:pPr>
            <a:r>
              <a:rPr lang="zh-CN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标志位操作</a:t>
            </a:r>
          </a:p>
        </p:txBody>
      </p:sp>
    </p:spTree>
  </p:cSld>
  <p:clrMapOvr>
    <a:masterClrMapping/>
  </p:clrMapOvr>
  <p:transition spd="med">
    <p:blinds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2DDEFF3-AB6D-4676-A212-E5DEAB15D8B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1. </a:t>
            </a:r>
            <a:r>
              <a:rPr lang="zh-CN" altLang="en-US" dirty="0">
                <a:cs typeface="+mj-cs"/>
              </a:rPr>
              <a:t>通用数据传送</a:t>
            </a:r>
          </a:p>
        </p:txBody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49808" y="1439887"/>
            <a:ext cx="5318581" cy="2992582"/>
          </a:xfrm>
        </p:spPr>
        <p:txBody>
          <a:bodyPr/>
          <a:lstStyle/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一般数据传送指令</a:t>
            </a:r>
          </a:p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堆栈操作指令</a:t>
            </a:r>
          </a:p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交换指令</a:t>
            </a:r>
          </a:p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查表转换指令</a:t>
            </a:r>
          </a:p>
          <a:p>
            <a:pPr eaLnBrk="1" hangingPunct="1"/>
            <a:r>
              <a:rPr lang="zh-CN" altLang="en-US" dirty="0">
                <a:solidFill>
                  <a:schemeClr val="tx1"/>
                </a:solidFill>
              </a:rPr>
              <a:t>字位扩展指令</a:t>
            </a:r>
          </a:p>
        </p:txBody>
      </p:sp>
      <p:sp>
        <p:nvSpPr>
          <p:cNvPr id="104452" name="Text Box 4"/>
          <p:cNvSpPr txBox="1">
            <a:spLocks noChangeArrowheads="1"/>
          </p:cNvSpPr>
          <p:nvPr/>
        </p:nvSpPr>
        <p:spPr bwMode="auto">
          <a:xfrm>
            <a:off x="949808" y="4805099"/>
            <a:ext cx="6914991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Aft>
                <a:spcPct val="0"/>
              </a:spcAft>
              <a:buClr>
                <a:srgbClr val="FF0000"/>
              </a:buClr>
              <a:buSzPct val="65000"/>
              <a:buFont typeface="Wingdings" pitchFamily="2" charset="2"/>
              <a:buNone/>
            </a:pPr>
            <a:r>
              <a:rPr kumimoji="1" lang="zh-CN" altLang="en-US" sz="2400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该类指令的执行对标志位不产生影响</a:t>
            </a:r>
            <a:r>
              <a:rPr kumimoji="1" lang="zh-CN" altLang="en-US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  </a:t>
            </a:r>
            <a:endParaRPr kumimoji="1" lang="zh-CN" altLang="en-US" sz="2400" b="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4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44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52FC354B-CB30-4A26-B3E9-51BD0FDD274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ea typeface="+mn-ea"/>
                <a:cs typeface="+mj-cs"/>
              </a:rPr>
              <a:t>1</a:t>
            </a:r>
            <a:r>
              <a:rPr lang="zh-CN" altLang="en-US" dirty="0">
                <a:ea typeface="+mn-ea"/>
                <a:cs typeface="+mj-cs"/>
              </a:rPr>
              <a:t>）</a:t>
            </a:r>
            <a:r>
              <a:rPr lang="zh-CN" altLang="en-US" dirty="0">
                <a:latin typeface="+mj-ea"/>
                <a:cs typeface="+mj-cs"/>
              </a:rPr>
              <a:t>一般数据传送指令</a:t>
            </a: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996" y="1295871"/>
            <a:ext cx="5628482" cy="3985607"/>
          </a:xfrm>
        </p:spPr>
        <p:txBody>
          <a:bodyPr/>
          <a:lstStyle/>
          <a:p>
            <a:pPr eaLnBrk="1" hangingPunct="1">
              <a:spcAft>
                <a:spcPct val="20000"/>
              </a:spcAft>
              <a:defRPr/>
            </a:pPr>
            <a:r>
              <a:rPr lang="zh-CN" altLang="en-US" dirty="0"/>
              <a:t>一般数据传送指令 </a:t>
            </a:r>
            <a:r>
              <a:rPr lang="en-US" altLang="zh-CN" dirty="0"/>
              <a:t>MOV</a:t>
            </a:r>
          </a:p>
          <a:p>
            <a:pPr eaLnBrk="1" hangingPunct="1">
              <a:spcAft>
                <a:spcPct val="20000"/>
              </a:spcAft>
              <a:defRPr/>
            </a:pPr>
            <a:r>
              <a:rPr lang="zh-CN" altLang="en-US" dirty="0"/>
              <a:t>格式：</a:t>
            </a:r>
          </a:p>
          <a:p>
            <a:pPr lvl="1" eaLnBrk="1" hangingPunct="1">
              <a:spcBef>
                <a:spcPct val="0"/>
              </a:spcBef>
              <a:spcAft>
                <a:spcPct val="20000"/>
              </a:spcAft>
              <a:defRPr/>
            </a:pPr>
            <a:r>
              <a:rPr lang="en-US" altLang="zh-CN" dirty="0"/>
              <a:t>MOV  </a:t>
            </a:r>
            <a:r>
              <a:rPr lang="en-US" altLang="zh-CN" dirty="0" err="1"/>
              <a:t>dest，src</a:t>
            </a:r>
            <a:endParaRPr lang="en-US" altLang="zh-CN" dirty="0"/>
          </a:p>
          <a:p>
            <a:pPr eaLnBrk="1" hangingPunct="1">
              <a:spcAft>
                <a:spcPct val="20000"/>
              </a:spcAft>
              <a:defRPr/>
            </a:pPr>
            <a:r>
              <a:rPr lang="zh-CN" altLang="en-US" dirty="0"/>
              <a:t>操作：</a:t>
            </a:r>
          </a:p>
          <a:p>
            <a:pPr lvl="1" eaLnBrk="1" hangingPunct="1">
              <a:spcBef>
                <a:spcPct val="0"/>
              </a:spcBef>
              <a:spcAft>
                <a:spcPct val="20000"/>
              </a:spcAft>
              <a:defRPr/>
            </a:pPr>
            <a:r>
              <a:rPr lang="en-US" altLang="zh-CN" dirty="0" err="1">
                <a:latin typeface="+mj-lt"/>
              </a:rPr>
              <a:t>src</a:t>
            </a:r>
            <a:endParaRPr lang="en-US" altLang="zh-CN" dirty="0">
              <a:latin typeface="+mj-lt"/>
            </a:endParaRPr>
          </a:p>
          <a:p>
            <a:pPr eaLnBrk="1" hangingPunct="1">
              <a:spcAft>
                <a:spcPct val="20000"/>
              </a:spcAft>
              <a:defRPr/>
            </a:pPr>
            <a:r>
              <a:rPr lang="zh-CN" altLang="en-US" dirty="0"/>
              <a:t>例：</a:t>
            </a:r>
          </a:p>
          <a:p>
            <a:pPr lvl="1" eaLnBrk="1" hangingPunct="1">
              <a:spcBef>
                <a:spcPct val="0"/>
              </a:spcBef>
              <a:spcAft>
                <a:spcPct val="20000"/>
              </a:spcAft>
              <a:defRPr/>
            </a:pPr>
            <a:r>
              <a:rPr lang="zh-CN" altLang="en-US" dirty="0"/>
              <a:t> </a:t>
            </a:r>
            <a:r>
              <a:rPr lang="en-US" altLang="zh-CN" dirty="0"/>
              <a:t>MOV  AL，BL</a:t>
            </a:r>
            <a:endParaRPr lang="zh-CN" altLang="en-US" dirty="0"/>
          </a:p>
        </p:txBody>
      </p:sp>
      <p:sp>
        <p:nvSpPr>
          <p:cNvPr id="106500" name="Line 4"/>
          <p:cNvSpPr>
            <a:spLocks noChangeShapeType="1"/>
          </p:cNvSpPr>
          <p:nvPr/>
        </p:nvSpPr>
        <p:spPr bwMode="auto">
          <a:xfrm>
            <a:off x="2304132" y="3725487"/>
            <a:ext cx="723662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06502" name="Text Box 6"/>
          <p:cNvSpPr txBox="1">
            <a:spLocks noChangeArrowheads="1"/>
          </p:cNvSpPr>
          <p:nvPr/>
        </p:nvSpPr>
        <p:spPr bwMode="auto">
          <a:xfrm>
            <a:off x="2873681" y="3400881"/>
            <a:ext cx="1835956" cy="5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b="0">
                <a:solidFill>
                  <a:schemeClr val="tx1"/>
                </a:solidFill>
                <a:ea typeface="宋体" charset="-122"/>
              </a:rPr>
              <a:t> 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dest</a:t>
            </a:r>
            <a:endParaRPr lang="zh-CN" altLang="en-US" sz="240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64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64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64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64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64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06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6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 nodeType="clickPar">
                      <p:stCondLst>
                        <p:cond delay="indefinite"/>
                      </p:stCondLst>
                      <p:childTnLst>
                        <p:par>
                          <p:cTn id="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064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064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499" grpId="0" build="p"/>
      <p:bldP spid="106500" grpId="0" animBg="1"/>
      <p:bldP spid="10650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F7BAF-574A-47D2-B35D-D0AACE537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一般数据传送指令： </a:t>
            </a:r>
            <a:r>
              <a:rPr lang="en-US" altLang="zh-CN" dirty="0"/>
              <a:t>MOV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037CD6-0919-4ADB-BCEB-92DF7AE1B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924" y="1223863"/>
            <a:ext cx="9001000" cy="4320480"/>
          </a:xfrm>
        </p:spPr>
        <p:txBody>
          <a:bodyPr/>
          <a:lstStyle/>
          <a:p>
            <a:r>
              <a:rPr lang="zh-CN" altLang="en-US" sz="2000" dirty="0"/>
              <a:t>寄存器与寄存器之间的传送，如：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BX</a:t>
            </a:r>
            <a:r>
              <a:rPr lang="zh-CN" altLang="en-US" sz="2000" dirty="0">
                <a:solidFill>
                  <a:srgbClr val="FF0000"/>
                </a:solidFill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</a:rPr>
              <a:t>SI</a:t>
            </a:r>
          </a:p>
          <a:p>
            <a:r>
              <a:rPr lang="zh-CN" altLang="en-US" sz="2000" dirty="0"/>
              <a:t>寄存器与段寄存器之间的传送，如：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DS</a:t>
            </a:r>
            <a:r>
              <a:rPr lang="zh-CN" altLang="en-US" sz="2000" dirty="0">
                <a:solidFill>
                  <a:srgbClr val="FF0000"/>
                </a:solidFill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</a:rPr>
              <a:t>AX</a:t>
            </a:r>
          </a:p>
          <a:p>
            <a:r>
              <a:rPr lang="zh-CN" altLang="en-US" sz="2000" dirty="0"/>
              <a:t>寄存器与存储器之间的传送，如：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[BX],AX</a:t>
            </a:r>
            <a:r>
              <a:rPr lang="zh-CN" altLang="en-US" sz="2000" dirty="0"/>
              <a:t>；      </a:t>
            </a:r>
            <a:r>
              <a:rPr lang="en-US" altLang="zh-CN" sz="2000" dirty="0">
                <a:solidFill>
                  <a:srgbClr val="FF0000"/>
                </a:solidFill>
              </a:rPr>
              <a:t>MOV CL,[BP][DI]</a:t>
            </a:r>
          </a:p>
          <a:p>
            <a:r>
              <a:rPr lang="zh-CN" altLang="en-US" sz="2000" dirty="0"/>
              <a:t>立即数到寄存器的传送，如：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AL,5</a:t>
            </a:r>
            <a:r>
              <a:rPr lang="en-US" altLang="zh-CN" sz="2000" dirty="0"/>
              <a:t>;              </a:t>
            </a:r>
            <a:r>
              <a:rPr lang="en-US" altLang="zh-CN" sz="2000" dirty="0">
                <a:solidFill>
                  <a:srgbClr val="FF0000"/>
                </a:solidFill>
              </a:rPr>
              <a:t>MOV BX</a:t>
            </a:r>
            <a:r>
              <a:rPr lang="zh-CN" altLang="en-US" sz="2000" dirty="0">
                <a:solidFill>
                  <a:srgbClr val="FF0000"/>
                </a:solidFill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</a:rPr>
              <a:t>3078H</a:t>
            </a:r>
          </a:p>
          <a:p>
            <a:r>
              <a:rPr lang="zh-CN" altLang="en-US" sz="2000" dirty="0"/>
              <a:t>立即数到存储器的传送，如：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</a:t>
            </a:r>
            <a:r>
              <a:rPr lang="en-US" altLang="zh-CN" sz="2000" dirty="0">
                <a:solidFill>
                  <a:srgbClr val="00B050"/>
                </a:solidFill>
              </a:rPr>
              <a:t>BYTE PTR</a:t>
            </a:r>
            <a:r>
              <a:rPr lang="en-US" altLang="zh-CN" sz="2000" dirty="0">
                <a:solidFill>
                  <a:srgbClr val="FF0000"/>
                </a:solidFill>
              </a:rPr>
              <a:t>[BP+SI],5</a:t>
            </a:r>
          </a:p>
          <a:p>
            <a:r>
              <a:rPr lang="zh-CN" altLang="en-US" sz="2000" dirty="0"/>
              <a:t>存储器与段寄存器之间的传送，如：</a:t>
            </a:r>
            <a:r>
              <a:rPr lang="en-US" altLang="zh-CN" sz="2000" dirty="0">
                <a:solidFill>
                  <a:srgbClr val="FF0000"/>
                </a:solidFill>
              </a:rPr>
              <a:t>MOV DS,[1000H]</a:t>
            </a:r>
            <a:r>
              <a:rPr lang="en-US" altLang="zh-CN" sz="2000" dirty="0">
                <a:solidFill>
                  <a:srgbClr val="002060"/>
                </a:solidFill>
              </a:rPr>
              <a:t>;</a:t>
            </a:r>
            <a:r>
              <a:rPr lang="en-US" altLang="zh-CN" sz="2000" dirty="0">
                <a:solidFill>
                  <a:srgbClr val="FF0000"/>
                </a:solidFill>
              </a:rPr>
              <a:t>  MOV [BX],ES</a:t>
            </a:r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F8605D6-8A62-4DC9-A5B4-1037818CF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55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7908265"/>
      </p:ext>
    </p:extLst>
  </p:cSld>
  <p:clrMapOvr>
    <a:masterClrMapping/>
  </p:clrMapOvr>
  <p:transition spd="med">
    <p:blinds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08B09F-D9B6-4B3F-8E03-25108DA4B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一般数据传送指令： 关于</a:t>
            </a:r>
            <a:r>
              <a:rPr lang="en-US" altLang="zh-CN" dirty="0"/>
              <a:t>BYTE PTR</a:t>
            </a:r>
            <a:r>
              <a:rPr lang="zh-CN" altLang="en-US" dirty="0"/>
              <a:t>的使用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C5A7BC-27E1-4D56-B2FE-F6E2DFD366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明确指出内存操作数的数据大小，以防止汇编器因无法推断操作数的尺寸而产生歧义或错误。</a:t>
            </a:r>
            <a:endParaRPr lang="en-US" altLang="zh-CN" dirty="0"/>
          </a:p>
          <a:p>
            <a:r>
              <a:rPr lang="zh-CN" altLang="en-US" dirty="0"/>
              <a:t>类似的有：</a:t>
            </a:r>
            <a:r>
              <a:rPr lang="en-US" altLang="zh-CN" dirty="0"/>
              <a:t>BYTE PTR</a:t>
            </a:r>
            <a:r>
              <a:rPr lang="zh-CN" altLang="en-US" dirty="0"/>
              <a:t>、</a:t>
            </a:r>
            <a:r>
              <a:rPr lang="en-US" altLang="zh-CN" dirty="0"/>
              <a:t>WORD PTR</a:t>
            </a:r>
            <a:r>
              <a:rPr lang="zh-CN" altLang="en-US" dirty="0"/>
              <a:t>、</a:t>
            </a:r>
            <a:r>
              <a:rPr lang="en-US" altLang="zh-CN" dirty="0"/>
              <a:t>DWORD PTR</a:t>
            </a:r>
          </a:p>
          <a:p>
            <a:r>
              <a:rPr lang="zh-CN" altLang="en-US" dirty="0"/>
              <a:t>何时需要添加？</a:t>
            </a:r>
            <a:endParaRPr lang="en-US" altLang="zh-CN" dirty="0"/>
          </a:p>
          <a:p>
            <a:pPr lvl="1"/>
            <a:r>
              <a:rPr lang="zh-CN" altLang="en-US" dirty="0"/>
              <a:t>将立即数移动到内存时，必须明确内存的访问大小：</a:t>
            </a:r>
            <a:endParaRPr lang="en-US" altLang="zh-CN" dirty="0"/>
          </a:p>
          <a:p>
            <a:pPr lvl="2"/>
            <a:r>
              <a:rPr lang="en-US" altLang="zh-CN" dirty="0"/>
              <a:t>MOV BYTE PTR [SI], 5</a:t>
            </a:r>
          </a:p>
          <a:p>
            <a:pPr lvl="1"/>
            <a:r>
              <a:rPr lang="zh-CN" altLang="en-US" dirty="0"/>
              <a:t>复杂表达式中的内存寻址，可以显式的声明：</a:t>
            </a:r>
            <a:endParaRPr lang="en-US" altLang="zh-CN" dirty="0"/>
          </a:p>
          <a:p>
            <a:pPr lvl="2"/>
            <a:r>
              <a:rPr lang="en-US" altLang="zh-CN" dirty="0"/>
              <a:t>MOV WORD PTR [BP + SI], 1000H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3A647AF-E3ED-45BC-8141-5C528AD1F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56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8450010"/>
      </p:ext>
    </p:extLst>
  </p:cSld>
  <p:clrMapOvr>
    <a:masterClrMapping/>
  </p:clrMapOvr>
  <p:transition spd="med">
    <p:blinds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569EAFC-71F2-44ED-8071-40760B6FAF96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7107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215752"/>
            <a:ext cx="8223277" cy="792088"/>
          </a:xfrm>
        </p:spPr>
        <p:txBody>
          <a:bodyPr/>
          <a:lstStyle/>
          <a:p>
            <a:pPr eaLnBrk="1" hangingPunct="1"/>
            <a:r>
              <a:rPr lang="zh-CN" altLang="en-US" dirty="0"/>
              <a:t>一般数据传送指令： </a:t>
            </a:r>
            <a:r>
              <a:rPr lang="en-US" altLang="zh-CN" dirty="0"/>
              <a:t>MOV</a:t>
            </a:r>
            <a:endParaRPr lang="zh-CN" altLang="en-US" dirty="0"/>
          </a:p>
        </p:txBody>
      </p:sp>
      <p:sp>
        <p:nvSpPr>
          <p:cNvPr id="1075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367879"/>
            <a:ext cx="8201502" cy="3889605"/>
          </a:xfrm>
        </p:spPr>
        <p:txBody>
          <a:bodyPr/>
          <a:lstStyle/>
          <a:p>
            <a:pPr marL="261938" indent="-261938" eaLnBrk="1" hangingPunct="1">
              <a:spcAft>
                <a:spcPct val="15000"/>
              </a:spcAft>
            </a:pPr>
            <a:r>
              <a:rPr lang="zh-CN" altLang="en-US" dirty="0"/>
              <a:t>注意点：</a:t>
            </a:r>
          </a:p>
          <a:p>
            <a:pPr marL="898525" lvl="1" indent="-457200" eaLnBrk="1" hangingPunct="1">
              <a:lnSpc>
                <a:spcPct val="115000"/>
              </a:lnSpc>
              <a:spcBef>
                <a:spcPct val="10000"/>
              </a:spcBef>
              <a:buSzPct val="91000"/>
              <a:buFont typeface="+mj-ea"/>
              <a:buAutoNum type="circleNumDbPlain"/>
            </a:pPr>
            <a:r>
              <a:rPr lang="zh-CN" altLang="en-GB" dirty="0">
                <a:latin typeface="Times New Roman" pitchFamily="18" charset="0"/>
              </a:rPr>
              <a:t>两操作数字长必须相同</a:t>
            </a:r>
            <a:r>
              <a:rPr lang="zh-CN" altLang="en-US" dirty="0"/>
              <a:t>；</a:t>
            </a:r>
          </a:p>
          <a:p>
            <a:pPr marL="898525" lvl="1" indent="-457200" eaLnBrk="1" hangingPunct="1">
              <a:lnSpc>
                <a:spcPct val="115000"/>
              </a:lnSpc>
              <a:spcBef>
                <a:spcPct val="10000"/>
              </a:spcBef>
              <a:buSzPct val="91000"/>
              <a:buFont typeface="+mj-ea"/>
              <a:buAutoNum type="circleNumDbPlain"/>
            </a:pPr>
            <a:r>
              <a:rPr lang="zh-CN" altLang="en-GB" dirty="0">
                <a:latin typeface="Times New Roman" pitchFamily="18" charset="0"/>
              </a:rPr>
              <a:t>两操作数不允许同时为存储器操作数；</a:t>
            </a:r>
          </a:p>
          <a:p>
            <a:pPr marL="898525" lvl="1" indent="-457200" eaLnBrk="1" hangingPunct="1">
              <a:lnSpc>
                <a:spcPct val="115000"/>
              </a:lnSpc>
              <a:spcBef>
                <a:spcPct val="10000"/>
              </a:spcBef>
              <a:buSzPct val="91000"/>
              <a:buFont typeface="+mj-ea"/>
              <a:buAutoNum type="circleNumDbPlain"/>
            </a:pPr>
            <a:r>
              <a:rPr lang="zh-CN" altLang="en-GB" dirty="0">
                <a:latin typeface="Times New Roman" pitchFamily="18" charset="0"/>
              </a:rPr>
              <a:t>两操作数不允许同时为段寄存器；</a:t>
            </a:r>
          </a:p>
          <a:p>
            <a:pPr marL="898525" lvl="1" indent="-457200" eaLnBrk="1" hangingPunct="1">
              <a:lnSpc>
                <a:spcPct val="115000"/>
              </a:lnSpc>
              <a:spcBef>
                <a:spcPct val="10000"/>
              </a:spcBef>
              <a:buSzPct val="91000"/>
              <a:buFont typeface="+mj-ea"/>
              <a:buAutoNum type="circleNumDbPlain"/>
            </a:pPr>
            <a:r>
              <a:rPr lang="zh-CN" altLang="en-GB" dirty="0">
                <a:latin typeface="Times New Roman" pitchFamily="18" charset="0"/>
              </a:rPr>
              <a:t>在源操作数是立即数时，目标操作数不能是段寄存器；</a:t>
            </a:r>
          </a:p>
          <a:p>
            <a:pPr marL="898525" lvl="1" indent="-457200" eaLnBrk="1" hangingPunct="1">
              <a:lnSpc>
                <a:spcPct val="115000"/>
              </a:lnSpc>
              <a:spcBef>
                <a:spcPct val="10000"/>
              </a:spcBef>
              <a:buSzPct val="91000"/>
              <a:buFont typeface="+mj-ea"/>
              <a:buAutoNum type="circleNumDbPlain"/>
            </a:pPr>
            <a:r>
              <a:rPr lang="en-US" altLang="zh-CN" dirty="0"/>
              <a:t>IP</a:t>
            </a:r>
            <a:r>
              <a:rPr lang="zh-CN" altLang="en-US" dirty="0"/>
              <a:t>和</a:t>
            </a:r>
            <a:r>
              <a:rPr lang="en-US" altLang="zh-CN" dirty="0"/>
              <a:t>CS</a:t>
            </a:r>
            <a:r>
              <a:rPr lang="zh-CN" altLang="en-US" dirty="0"/>
              <a:t>不作为目标操作数，</a:t>
            </a:r>
            <a:r>
              <a:rPr lang="en-US" altLang="zh-CN" dirty="0"/>
              <a:t>FLAGS</a:t>
            </a:r>
            <a:r>
              <a:rPr lang="zh-CN" altLang="en-US" dirty="0"/>
              <a:t>一般也不作为操作数在指令中出现。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75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75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075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75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75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5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075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987A607-7EF5-4C91-BCA1-C240CF8D66D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81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一般数据传送指令例</a:t>
            </a:r>
          </a:p>
        </p:txBody>
      </p:sp>
      <p:sp>
        <p:nvSpPr>
          <p:cNvPr id="1085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43892" y="1453646"/>
            <a:ext cx="3960440" cy="4161113"/>
          </a:xfrm>
        </p:spPr>
        <p:txBody>
          <a:bodyPr/>
          <a:lstStyle/>
          <a:p>
            <a:pPr eaLnBrk="1" hangingPunct="1">
              <a:spcAft>
                <a:spcPct val="35000"/>
              </a:spcAft>
            </a:pPr>
            <a:r>
              <a:rPr lang="zh-CN" altLang="en-US" dirty="0"/>
              <a:t>判断下列指令的正确性：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AL，BX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AX，[SI]05H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[BX][BP]，BX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DS，1000H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DX，09H</a:t>
            </a:r>
          </a:p>
          <a:p>
            <a:pPr lvl="1" eaLnBrk="1" hangingPunct="1">
              <a:spcBef>
                <a:spcPct val="0"/>
              </a:spcBef>
            </a:pPr>
            <a:r>
              <a:rPr lang="en-US" altLang="zh-CN" dirty="0"/>
              <a:t>MOV  [1200]，[SI]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E745503-FC09-4C80-8413-D582FF0C4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28232" y="1437342"/>
            <a:ext cx="5620593" cy="416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Pct val="93000"/>
              <a:buFont typeface="Wingdings" pitchFamily="2" charset="2"/>
              <a:buChar char="Ø"/>
              <a:defRPr sz="2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+mn-cs"/>
              </a:defRPr>
            </a:lvl1pPr>
            <a:lvl2pPr marL="625475" indent="-2667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898525" indent="-2730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spcAft>
                <a:spcPct val="35000"/>
              </a:spcAft>
            </a:pPr>
            <a:endParaRPr lang="zh-CN" altLang="en-US" kern="0" dirty="0"/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rgbClr val="FF0000"/>
                </a:solidFill>
              </a:rPr>
              <a:t>错误；字长不匹配</a:t>
            </a:r>
            <a:endParaRPr lang="en-US" altLang="zh-CN" kern="0" dirty="0">
              <a:solidFill>
                <a:srgbClr val="FF0000"/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chemeClr val="accent1">
                    <a:lumMod val="50000"/>
                  </a:schemeClr>
                </a:solidFill>
              </a:rPr>
              <a:t>正确</a:t>
            </a:r>
            <a:endParaRPr lang="en-US" altLang="zh-CN" kern="0" dirty="0">
              <a:solidFill>
                <a:schemeClr val="accent1">
                  <a:lumMod val="50000"/>
                </a:schemeClr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rgbClr val="FF0000"/>
                </a:solidFill>
              </a:rPr>
              <a:t>错误；不允许两个基址寄存器组合使用</a:t>
            </a:r>
            <a:endParaRPr lang="en-US" altLang="zh-CN" kern="0" dirty="0">
              <a:solidFill>
                <a:srgbClr val="FF0000"/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rgbClr val="FF0000"/>
                </a:solidFill>
              </a:rPr>
              <a:t>错误；不允许立即数赋值给段寄存器</a:t>
            </a:r>
            <a:endParaRPr lang="en-US" altLang="zh-CN" kern="0" dirty="0">
              <a:solidFill>
                <a:srgbClr val="FF0000"/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chemeClr val="accent1">
                    <a:lumMod val="50000"/>
                  </a:schemeClr>
                </a:solidFill>
              </a:rPr>
              <a:t>正确</a:t>
            </a:r>
            <a:endParaRPr lang="en-US" altLang="zh-CN" kern="0" dirty="0">
              <a:solidFill>
                <a:schemeClr val="accent1">
                  <a:lumMod val="50000"/>
                </a:schemeClr>
              </a:solidFill>
            </a:endParaRPr>
          </a:p>
          <a:p>
            <a:pPr lvl="1" eaLnBrk="1" hangingPunct="1">
              <a:spcBef>
                <a:spcPct val="0"/>
              </a:spcBef>
            </a:pPr>
            <a:r>
              <a:rPr lang="zh-CN" altLang="en-US" kern="0" dirty="0">
                <a:solidFill>
                  <a:srgbClr val="FF0000"/>
                </a:solidFill>
              </a:rPr>
              <a:t>错误；不允许两个操作数均为内存地址</a:t>
            </a:r>
            <a:endParaRPr lang="en-US" altLang="zh-CN" kern="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8547" grpId="0" build="p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67586" y="5976428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493CAE8-CF7A-46D4-9143-3BBF77FEDE29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59</a:t>
            </a:fld>
            <a:endParaRPr lang="en-US" altLang="zh-CN" sz="1400" b="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915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一般数据传送指令应用例</a:t>
            </a:r>
          </a:p>
        </p:txBody>
      </p:sp>
      <p:sp>
        <p:nvSpPr>
          <p:cNvPr id="3194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1853" y="1369779"/>
            <a:ext cx="9606761" cy="4348617"/>
          </a:xfrm>
        </p:spPr>
        <p:txBody>
          <a:bodyPr/>
          <a:lstStyle/>
          <a:p>
            <a:pPr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400" dirty="0">
                <a:latin typeface="宋体" charset="-122"/>
              </a:rPr>
              <a:t>将</a:t>
            </a:r>
            <a:r>
              <a:rPr lang="en-US" altLang="zh-CN" sz="2400" dirty="0">
                <a:latin typeface="宋体" charset="-122"/>
              </a:rPr>
              <a:t>(*)</a:t>
            </a:r>
            <a:r>
              <a:rPr lang="zh-CN" altLang="en-US" sz="2400" dirty="0">
                <a:latin typeface="宋体" charset="-122"/>
              </a:rPr>
              <a:t>的</a:t>
            </a:r>
            <a:r>
              <a:rPr lang="en-US" altLang="zh-CN" sz="2400" dirty="0">
                <a:latin typeface="宋体" charset="-122"/>
              </a:rPr>
              <a:t>ASCII</a:t>
            </a:r>
            <a:r>
              <a:rPr lang="zh-CN" altLang="en-US" sz="2400" dirty="0">
                <a:latin typeface="宋体" charset="-122"/>
              </a:rPr>
              <a:t>码2</a:t>
            </a:r>
            <a:r>
              <a:rPr lang="en-US" altLang="zh-CN" sz="2400" dirty="0">
                <a:latin typeface="宋体" charset="-122"/>
              </a:rPr>
              <a:t>AH</a:t>
            </a:r>
            <a:r>
              <a:rPr lang="zh-CN" altLang="en-US" sz="2400" dirty="0">
                <a:latin typeface="宋体" charset="-122"/>
              </a:rPr>
              <a:t>送入内存数据段</a:t>
            </a:r>
            <a:r>
              <a:rPr lang="en-US" altLang="zh-CN" sz="2400" dirty="0">
                <a:latin typeface="宋体" charset="-122"/>
              </a:rPr>
              <a:t>1000H</a:t>
            </a:r>
            <a:r>
              <a:rPr lang="zh-CN" altLang="en-US" sz="2400" dirty="0">
                <a:latin typeface="宋体" charset="-122"/>
              </a:rPr>
              <a:t>开始的100个单元中。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400" dirty="0">
                <a:latin typeface="宋体" charset="-122"/>
              </a:rPr>
              <a:t>题目分析：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800000"/>
                </a:solidFill>
                <a:latin typeface="宋体" charset="-122"/>
              </a:rPr>
              <a:t>确定首地址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A50021"/>
                </a:solidFill>
                <a:latin typeface="宋体" charset="-122"/>
              </a:rPr>
              <a:t>确定数据长度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FF0000"/>
                </a:solidFill>
                <a:latin typeface="宋体" charset="-122"/>
              </a:rPr>
              <a:t>写一次数据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FFC000"/>
                </a:solidFill>
                <a:latin typeface="宋体" charset="-122"/>
              </a:rPr>
              <a:t>修改单元地址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00B050"/>
                </a:solidFill>
                <a:latin typeface="宋体" charset="-122"/>
              </a:rPr>
              <a:t>修改长度值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00B0F0"/>
                </a:solidFill>
                <a:latin typeface="宋体" charset="-122"/>
              </a:rPr>
              <a:t>判断写完否？</a:t>
            </a:r>
          </a:p>
          <a:p>
            <a:pPr lvl="1" eaLnBrk="1" hangingPunct="1">
              <a:lnSpc>
                <a:spcPct val="105000"/>
              </a:lnSpc>
              <a:spcBef>
                <a:spcPct val="15000"/>
              </a:spcBef>
            </a:pPr>
            <a:r>
              <a:rPr lang="zh-CN" altLang="en-US" sz="2000" dirty="0">
                <a:solidFill>
                  <a:srgbClr val="0070C0"/>
                </a:solidFill>
                <a:latin typeface="宋体" charset="-122"/>
              </a:rPr>
              <a:t>未完继续写入，否则结束</a:t>
            </a:r>
          </a:p>
        </p:txBody>
      </p:sp>
      <p:sp>
        <p:nvSpPr>
          <p:cNvPr id="319500" name="Text Box 12"/>
          <p:cNvSpPr txBox="1">
            <a:spLocks noChangeArrowheads="1"/>
          </p:cNvSpPr>
          <p:nvPr/>
        </p:nvSpPr>
        <p:spPr bwMode="auto">
          <a:xfrm>
            <a:off x="5996496" y="4243541"/>
            <a:ext cx="1100570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charset="-122"/>
              </a:rPr>
              <a:t>1063H</a:t>
            </a:r>
          </a:p>
        </p:txBody>
      </p:sp>
      <p:sp>
        <p:nvSpPr>
          <p:cNvPr id="319501" name="Line 13"/>
          <p:cNvSpPr>
            <a:spLocks noChangeShapeType="1"/>
          </p:cNvSpPr>
          <p:nvPr/>
        </p:nvSpPr>
        <p:spPr bwMode="auto">
          <a:xfrm>
            <a:off x="6525825" y="4720553"/>
            <a:ext cx="608076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319502" name="Text Box 14"/>
          <p:cNvSpPr txBox="1">
            <a:spLocks noChangeArrowheads="1"/>
          </p:cNvSpPr>
          <p:nvPr/>
        </p:nvSpPr>
        <p:spPr bwMode="auto">
          <a:xfrm>
            <a:off x="9072884" y="4119442"/>
            <a:ext cx="6015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100</a:t>
            </a:r>
          </a:p>
        </p:txBody>
      </p:sp>
      <p:sp>
        <p:nvSpPr>
          <p:cNvPr id="319503" name="AutoShape 15"/>
          <p:cNvSpPr>
            <a:spLocks/>
          </p:cNvSpPr>
          <p:nvPr/>
        </p:nvSpPr>
        <p:spPr bwMode="auto">
          <a:xfrm>
            <a:off x="8829839" y="3115181"/>
            <a:ext cx="321627" cy="1578043"/>
          </a:xfrm>
          <a:prstGeom prst="rightBrace">
            <a:avLst>
              <a:gd name="adj1" fmla="val 4566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19504" name="Text Box 16"/>
          <p:cNvSpPr txBox="1">
            <a:spLocks noChangeArrowheads="1"/>
          </p:cNvSpPr>
          <p:nvPr/>
        </p:nvSpPr>
        <p:spPr bwMode="auto">
          <a:xfrm>
            <a:off x="5986445" y="2722500"/>
            <a:ext cx="1110621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charset="-122"/>
              </a:rPr>
              <a:t>1000H</a:t>
            </a:r>
          </a:p>
        </p:txBody>
      </p:sp>
      <p:sp>
        <p:nvSpPr>
          <p:cNvPr id="319505" name="Line 17"/>
          <p:cNvSpPr>
            <a:spLocks noChangeShapeType="1"/>
          </p:cNvSpPr>
          <p:nvPr/>
        </p:nvSpPr>
        <p:spPr bwMode="auto">
          <a:xfrm>
            <a:off x="6525825" y="3199511"/>
            <a:ext cx="608076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grpSp>
        <p:nvGrpSpPr>
          <p:cNvPr id="2" name="Group 22"/>
          <p:cNvGrpSpPr>
            <a:grpSpLocks/>
          </p:cNvGrpSpPr>
          <p:nvPr/>
        </p:nvGrpSpPr>
        <p:grpSpPr bwMode="auto">
          <a:xfrm>
            <a:off x="7148977" y="2375991"/>
            <a:ext cx="1584686" cy="3261087"/>
            <a:chOff x="3704" y="1850"/>
            <a:chExt cx="946" cy="2174"/>
          </a:xfrm>
        </p:grpSpPr>
        <p:sp>
          <p:nvSpPr>
            <p:cNvPr id="49170" name="Rectangle 4"/>
            <p:cNvSpPr>
              <a:spLocks noChangeArrowheads="1"/>
            </p:cNvSpPr>
            <p:nvPr/>
          </p:nvSpPr>
          <p:spPr bwMode="auto">
            <a:xfrm>
              <a:off x="3724" y="2488"/>
              <a:ext cx="919" cy="240"/>
            </a:xfrm>
            <a:prstGeom prst="rect">
              <a:avLst/>
            </a:prstGeom>
            <a:solidFill>
              <a:srgbClr val="3399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49171" name="Rectangle 5"/>
            <p:cNvSpPr>
              <a:spLocks noChangeArrowheads="1"/>
            </p:cNvSpPr>
            <p:nvPr/>
          </p:nvSpPr>
          <p:spPr bwMode="auto">
            <a:xfrm>
              <a:off x="3724" y="2717"/>
              <a:ext cx="919" cy="240"/>
            </a:xfrm>
            <a:prstGeom prst="rect">
              <a:avLst/>
            </a:prstGeom>
            <a:solidFill>
              <a:srgbClr val="3399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49172" name="Rectangle 6"/>
            <p:cNvSpPr>
              <a:spLocks noChangeArrowheads="1"/>
            </p:cNvSpPr>
            <p:nvPr/>
          </p:nvSpPr>
          <p:spPr bwMode="auto">
            <a:xfrm>
              <a:off x="3724" y="3285"/>
              <a:ext cx="919" cy="240"/>
            </a:xfrm>
            <a:prstGeom prst="rect">
              <a:avLst/>
            </a:prstGeom>
            <a:solidFill>
              <a:srgbClr val="99CCFF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49173" name="Line 7"/>
            <p:cNvSpPr>
              <a:spLocks noChangeShapeType="1"/>
            </p:cNvSpPr>
            <p:nvPr/>
          </p:nvSpPr>
          <p:spPr bwMode="auto">
            <a:xfrm>
              <a:off x="3724" y="1855"/>
              <a:ext cx="0" cy="2123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74" name="Line 8"/>
            <p:cNvSpPr>
              <a:spLocks noChangeShapeType="1"/>
            </p:cNvSpPr>
            <p:nvPr/>
          </p:nvSpPr>
          <p:spPr bwMode="auto">
            <a:xfrm>
              <a:off x="4644" y="1850"/>
              <a:ext cx="0" cy="2091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75" name="Freeform 9"/>
            <p:cNvSpPr>
              <a:spLocks/>
            </p:cNvSpPr>
            <p:nvPr/>
          </p:nvSpPr>
          <p:spPr bwMode="auto">
            <a:xfrm>
              <a:off x="3704" y="3744"/>
              <a:ext cx="946" cy="280"/>
            </a:xfrm>
            <a:custGeom>
              <a:avLst/>
              <a:gdLst>
                <a:gd name="T0" fmla="*/ 3 w 1091"/>
                <a:gd name="T1" fmla="*/ 222 h 280"/>
                <a:gd name="T2" fmla="*/ 4 w 1091"/>
                <a:gd name="T3" fmla="*/ 185 h 280"/>
                <a:gd name="T4" fmla="*/ 9 w 1091"/>
                <a:gd name="T5" fmla="*/ 148 h 280"/>
                <a:gd name="T6" fmla="*/ 17 w 1091"/>
                <a:gd name="T7" fmla="*/ 83 h 280"/>
                <a:gd name="T8" fmla="*/ 30 w 1091"/>
                <a:gd name="T9" fmla="*/ 0 h 280"/>
                <a:gd name="T10" fmla="*/ 39 w 1091"/>
                <a:gd name="T11" fmla="*/ 9 h 280"/>
                <a:gd name="T12" fmla="*/ 42 w 1091"/>
                <a:gd name="T13" fmla="*/ 65 h 280"/>
                <a:gd name="T14" fmla="*/ 52 w 1091"/>
                <a:gd name="T15" fmla="*/ 120 h 280"/>
                <a:gd name="T16" fmla="*/ 76 w 1091"/>
                <a:gd name="T17" fmla="*/ 259 h 280"/>
                <a:gd name="T18" fmla="*/ 91 w 1091"/>
                <a:gd name="T19" fmla="*/ 259 h 280"/>
                <a:gd name="T20" fmla="*/ 93 w 1091"/>
                <a:gd name="T21" fmla="*/ 240 h 280"/>
                <a:gd name="T22" fmla="*/ 95 w 1091"/>
                <a:gd name="T23" fmla="*/ 222 h 280"/>
                <a:gd name="T24" fmla="*/ 97 w 1091"/>
                <a:gd name="T25" fmla="*/ 203 h 28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1091"/>
                <a:gd name="T40" fmla="*/ 0 h 280"/>
                <a:gd name="T41" fmla="*/ 1091 w 1091"/>
                <a:gd name="T42" fmla="*/ 280 h 280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1091" h="280">
                  <a:moveTo>
                    <a:pt x="11" y="222"/>
                  </a:moveTo>
                  <a:cubicBezTo>
                    <a:pt x="85" y="198"/>
                    <a:pt x="0" y="234"/>
                    <a:pt x="48" y="185"/>
                  </a:cubicBezTo>
                  <a:cubicBezTo>
                    <a:pt x="64" y="169"/>
                    <a:pt x="87" y="164"/>
                    <a:pt x="103" y="148"/>
                  </a:cubicBezTo>
                  <a:cubicBezTo>
                    <a:pt x="133" y="118"/>
                    <a:pt x="166" y="97"/>
                    <a:pt x="205" y="83"/>
                  </a:cubicBezTo>
                  <a:cubicBezTo>
                    <a:pt x="245" y="43"/>
                    <a:pt x="281" y="17"/>
                    <a:pt x="334" y="0"/>
                  </a:cubicBezTo>
                  <a:cubicBezTo>
                    <a:pt x="368" y="3"/>
                    <a:pt x="403" y="1"/>
                    <a:pt x="436" y="9"/>
                  </a:cubicBezTo>
                  <a:cubicBezTo>
                    <a:pt x="452" y="13"/>
                    <a:pt x="477" y="54"/>
                    <a:pt x="491" y="65"/>
                  </a:cubicBezTo>
                  <a:cubicBezTo>
                    <a:pt x="535" y="99"/>
                    <a:pt x="540" y="99"/>
                    <a:pt x="583" y="120"/>
                  </a:cubicBezTo>
                  <a:cubicBezTo>
                    <a:pt x="660" y="197"/>
                    <a:pt x="753" y="242"/>
                    <a:pt x="860" y="259"/>
                  </a:cubicBezTo>
                  <a:cubicBezTo>
                    <a:pt x="925" y="280"/>
                    <a:pt x="912" y="279"/>
                    <a:pt x="1026" y="259"/>
                  </a:cubicBezTo>
                  <a:cubicBezTo>
                    <a:pt x="1035" y="257"/>
                    <a:pt x="1038" y="246"/>
                    <a:pt x="1045" y="240"/>
                  </a:cubicBezTo>
                  <a:cubicBezTo>
                    <a:pt x="1054" y="233"/>
                    <a:pt x="1064" y="229"/>
                    <a:pt x="1073" y="222"/>
                  </a:cubicBezTo>
                  <a:cubicBezTo>
                    <a:pt x="1080" y="217"/>
                    <a:pt x="1091" y="203"/>
                    <a:pt x="1091" y="203"/>
                  </a:cubicBezTo>
                </a:path>
              </a:pathLst>
            </a:custGeom>
            <a:noFill/>
            <a:ln w="12700" cap="sq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49176" name="Text Box 10"/>
            <p:cNvSpPr txBox="1">
              <a:spLocks noChangeArrowheads="1"/>
            </p:cNvSpPr>
            <p:nvPr/>
          </p:nvSpPr>
          <p:spPr bwMode="auto">
            <a:xfrm>
              <a:off x="4012" y="1927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tx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49177" name="Rectangle 11"/>
            <p:cNvSpPr>
              <a:spLocks noChangeArrowheads="1"/>
            </p:cNvSpPr>
            <p:nvPr/>
          </p:nvSpPr>
          <p:spPr bwMode="auto">
            <a:xfrm>
              <a:off x="3724" y="2255"/>
              <a:ext cx="919" cy="240"/>
            </a:xfrm>
            <a:prstGeom prst="rect">
              <a:avLst/>
            </a:prstGeom>
            <a:solidFill>
              <a:srgbClr val="339966"/>
            </a:solidFill>
            <a:ln w="12700" cap="sq">
              <a:solidFill>
                <a:schemeClr val="tx1"/>
              </a:solidFill>
              <a:miter lim="800000"/>
              <a:headEnd type="none" w="sm" len="sm"/>
              <a:tailEnd type="none" w="sm" len="sm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49178" name="Text Box 20"/>
            <p:cNvSpPr txBox="1">
              <a:spLocks noChangeArrowheads="1"/>
            </p:cNvSpPr>
            <p:nvPr/>
          </p:nvSpPr>
          <p:spPr bwMode="auto">
            <a:xfrm>
              <a:off x="4014" y="2976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tx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</p:grpSp>
      <p:sp>
        <p:nvSpPr>
          <p:cNvPr id="319507" name="Text Box 19"/>
          <p:cNvSpPr txBox="1">
            <a:spLocks noChangeArrowheads="1"/>
          </p:cNvSpPr>
          <p:nvPr/>
        </p:nvSpPr>
        <p:spPr bwMode="auto">
          <a:xfrm>
            <a:off x="7591216" y="2977506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2AH</a:t>
            </a:r>
          </a:p>
        </p:txBody>
      </p:sp>
      <p:sp>
        <p:nvSpPr>
          <p:cNvPr id="319512" name="Text Box 24"/>
          <p:cNvSpPr txBox="1">
            <a:spLocks noChangeArrowheads="1"/>
          </p:cNvSpPr>
          <p:nvPr/>
        </p:nvSpPr>
        <p:spPr bwMode="auto">
          <a:xfrm>
            <a:off x="9114528" y="3240087"/>
            <a:ext cx="492443" cy="942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数据段</a:t>
            </a:r>
          </a:p>
        </p:txBody>
      </p:sp>
      <p:sp>
        <p:nvSpPr>
          <p:cNvPr id="319513" name="Text Box 25"/>
          <p:cNvSpPr txBox="1">
            <a:spLocks noChangeArrowheads="1"/>
          </p:cNvSpPr>
          <p:nvPr/>
        </p:nvSpPr>
        <p:spPr bwMode="auto">
          <a:xfrm>
            <a:off x="7592892" y="3318016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2AH</a:t>
            </a:r>
          </a:p>
        </p:txBody>
      </p:sp>
      <p:sp>
        <p:nvSpPr>
          <p:cNvPr id="319514" name="Text Box 26"/>
          <p:cNvSpPr txBox="1">
            <a:spLocks noChangeArrowheads="1"/>
          </p:cNvSpPr>
          <p:nvPr/>
        </p:nvSpPr>
        <p:spPr bwMode="auto">
          <a:xfrm>
            <a:off x="7592892" y="3681026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2AH</a:t>
            </a:r>
          </a:p>
        </p:txBody>
      </p:sp>
      <p:sp>
        <p:nvSpPr>
          <p:cNvPr id="319515" name="Text Box 27"/>
          <p:cNvSpPr txBox="1">
            <a:spLocks noChangeArrowheads="1"/>
          </p:cNvSpPr>
          <p:nvPr/>
        </p:nvSpPr>
        <p:spPr bwMode="auto">
          <a:xfrm>
            <a:off x="7592892" y="4542049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2AH</a:t>
            </a: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97AB7B3D-EE9D-4A52-A0EF-145EB36B43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88398" y="2428038"/>
            <a:ext cx="2136067" cy="2952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Pct val="93000"/>
              <a:buFont typeface="Wingdings" pitchFamily="2" charset="2"/>
              <a:buChar char="Ø"/>
              <a:defRPr sz="2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+mn-cs"/>
              </a:defRPr>
            </a:lvl1pPr>
            <a:lvl2pPr marL="625475" indent="-2667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898525" indent="-2730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marL="0" indent="0" eaLnBrk="1" hangingPunct="1"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800000"/>
                </a:solidFill>
                <a:latin typeface="+mn-lt"/>
              </a:rPr>
              <a:t>MOV  DI，1000H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A50021"/>
                </a:solidFill>
                <a:latin typeface="+mn-lt"/>
              </a:rPr>
              <a:t>MOV  CX，64H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FF0000"/>
                </a:solidFill>
                <a:latin typeface="+mn-lt"/>
              </a:rPr>
              <a:t>MOV  AL，2AH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FF0000"/>
                </a:solidFill>
                <a:latin typeface="+mn-lt"/>
              </a:rPr>
              <a:t>MOV  [DI]，AL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FFC000"/>
                </a:solidFill>
                <a:latin typeface="+mn-lt"/>
              </a:rPr>
              <a:t>INC  DI                 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00B050"/>
                </a:solidFill>
                <a:latin typeface="+mn-lt"/>
              </a:rPr>
              <a:t>DEC  CX                 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00B0F0"/>
                </a:solidFill>
                <a:latin typeface="+mn-lt"/>
              </a:rPr>
              <a:t>JNZ  </a:t>
            </a:r>
            <a:r>
              <a:rPr lang="en-US" altLang="zh-CN" sz="1600" kern="0" dirty="0">
                <a:solidFill>
                  <a:srgbClr val="FF0000"/>
                </a:solidFill>
                <a:latin typeface="+mn-lt"/>
              </a:rPr>
              <a:t>AGAIN</a:t>
            </a:r>
          </a:p>
          <a:p>
            <a:pPr marL="0" indent="0" eaLnBrk="1" hangingPunct="1">
              <a:spcBef>
                <a:spcPct val="0"/>
              </a:spcBef>
              <a:buSzTx/>
              <a:buFontTx/>
              <a:buNone/>
              <a:defRPr/>
            </a:pPr>
            <a:r>
              <a:rPr lang="en-US" altLang="zh-CN" sz="1600" kern="0" dirty="0">
                <a:solidFill>
                  <a:srgbClr val="0070C0"/>
                </a:solidFill>
                <a:latin typeface="+mn-lt"/>
              </a:rPr>
              <a:t>HLT    </a:t>
            </a:r>
            <a:r>
              <a:rPr lang="en-US" altLang="zh-CN" sz="1600" kern="0" dirty="0">
                <a:solidFill>
                  <a:srgbClr val="FF0000"/>
                </a:solidFill>
                <a:latin typeface="+mn-lt"/>
              </a:rPr>
              <a:t>        </a:t>
            </a:r>
            <a:endParaRPr lang="zh-CN" altLang="en-US" sz="1600" kern="0" dirty="0">
              <a:solidFill>
                <a:srgbClr val="FF0000"/>
              </a:solidFill>
              <a:latin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126E26C5-BE8C-49B0-BEA3-8772B1506E45}"/>
              </a:ext>
            </a:extLst>
          </p:cNvPr>
          <p:cNvSpPr/>
          <p:nvPr/>
        </p:nvSpPr>
        <p:spPr>
          <a:xfrm>
            <a:off x="2823012" y="3545634"/>
            <a:ext cx="95250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600" b="1" kern="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黑体" pitchFamily="49" charset="-122"/>
              </a:rPr>
              <a:t>AGAIN: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194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194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195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195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195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5" dur="500"/>
                                        <p:tgtEl>
                                          <p:spTgt spid="3195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95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319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3195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 nodeType="clickPar">
                      <p:stCondLst>
                        <p:cond delay="indefinite"/>
                      </p:stCondLst>
                      <p:childTnLst>
                        <p:par>
                          <p:cTn id="4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19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19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195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195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195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195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2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95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195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195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3195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 nodeType="clickPar">
                      <p:stCondLst>
                        <p:cond delay="indefinite"/>
                      </p:stCondLst>
                      <p:childTnLst>
                        <p:par>
                          <p:cTn id="7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194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 nodeType="clickPar">
                      <p:stCondLst>
                        <p:cond delay="indefinite"/>
                      </p:stCondLst>
                      <p:childTnLst>
                        <p:par>
                          <p:cTn id="8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3194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 nodeType="clickPar">
                      <p:stCondLst>
                        <p:cond delay="indefinite"/>
                      </p:stCondLst>
                      <p:childTnLst>
                        <p:par>
                          <p:cTn id="8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194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 nodeType="clickPar">
                      <p:stCondLst>
                        <p:cond delay="indefinite"/>
                      </p:stCondLst>
                      <p:childTnLst>
                        <p:par>
                          <p:cTn id="9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194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 nodeType="clickPar">
                      <p:stCondLst>
                        <p:cond delay="indefinite"/>
                      </p:stCondLst>
                      <p:childTnLst>
                        <p:par>
                          <p:cTn id="9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194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194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 nodeType="clickPar">
                      <p:stCondLst>
                        <p:cond delay="indefinite"/>
                      </p:stCondLst>
                      <p:childTnLst>
                        <p:par>
                          <p:cTn id="10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4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94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9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4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500" grpId="0"/>
      <p:bldP spid="319501" grpId="0" animBg="1"/>
      <p:bldP spid="319502" grpId="0"/>
      <p:bldP spid="319503" grpId="0" animBg="1"/>
      <p:bldP spid="319504" grpId="0"/>
      <p:bldP spid="319505" grpId="0" animBg="1"/>
      <p:bldP spid="319507" grpId="0"/>
      <p:bldP spid="319512" grpId="0"/>
      <p:bldP spid="319512" grpId="1"/>
      <p:bldP spid="319513" grpId="0"/>
      <p:bldP spid="319514" grpId="0"/>
      <p:bldP spid="319515" grpId="0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F9FEDB3A-F361-4A9F-8AD3-2D900AB7DF7F}" type="slidenum">
              <a:rPr lang="zh-CN" altLang="en-US" smtClean="0">
                <a:ea typeface="宋体" charset="-122"/>
              </a:rPr>
              <a:pPr/>
              <a:t>6</a:t>
            </a:fld>
            <a:endParaRPr lang="en-US" altLang="zh-CN">
              <a:ea typeface="宋体" charset="-122"/>
            </a:endParaRP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1. </a:t>
            </a:r>
            <a:r>
              <a:rPr lang="zh-CN" altLang="en-US" dirty="0">
                <a:latin typeface="隶书"/>
              </a:rPr>
              <a:t>指令与指令系统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5323" y="1516385"/>
            <a:ext cx="6306626" cy="4354617"/>
          </a:xfrm>
        </p:spPr>
        <p:txBody>
          <a:bodyPr/>
          <a:lstStyle/>
          <a:p>
            <a:pPr eaLnBrk="1" hangingPunct="1">
              <a:spcBef>
                <a:spcPct val="50000"/>
              </a:spcBef>
              <a:spcAft>
                <a:spcPts val="0"/>
              </a:spcAft>
              <a:buNone/>
            </a:pPr>
            <a:r>
              <a:rPr lang="zh-CN" altLang="en-US" u="sng" dirty="0">
                <a:solidFill>
                  <a:schemeClr val="tx1"/>
                </a:solidFill>
                <a:cs typeface="华文中宋"/>
              </a:rPr>
              <a:t>指令：</a:t>
            </a:r>
            <a:endParaRPr lang="en-US" altLang="zh-CN" u="sng" dirty="0">
              <a:solidFill>
                <a:schemeClr val="tx1"/>
              </a:solidFill>
              <a:cs typeface="华文中宋"/>
            </a:endParaRPr>
          </a:p>
          <a:p>
            <a:pPr eaLnBrk="1" hangingPunct="1">
              <a:spcAft>
                <a:spcPct val="35000"/>
              </a:spcAft>
              <a:buFont typeface="Wingdings" pitchFamily="2" charset="2"/>
              <a:buNone/>
            </a:pPr>
            <a:r>
              <a:rPr lang="en-US" altLang="zh-CN" dirty="0">
                <a:solidFill>
                  <a:srgbClr val="A50021"/>
                </a:solidFill>
                <a:cs typeface="华文中宋"/>
              </a:rPr>
              <a:t>       </a:t>
            </a:r>
            <a:r>
              <a:rPr lang="zh-CN" altLang="en-US" dirty="0">
                <a:cs typeface="华文中宋"/>
              </a:rPr>
              <a:t>控制计算机完成某种操作的命令</a:t>
            </a:r>
          </a:p>
          <a:p>
            <a:pPr eaLnBrk="1" hangingPunct="1">
              <a:spcBef>
                <a:spcPts val="1355"/>
              </a:spcBef>
              <a:buNone/>
            </a:pPr>
            <a:r>
              <a:rPr lang="zh-CN" altLang="en-US" u="sng" dirty="0">
                <a:solidFill>
                  <a:schemeClr val="tx1"/>
                </a:solidFill>
                <a:cs typeface="华文中宋"/>
              </a:rPr>
              <a:t>指令系统：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zh-CN" altLang="en-US" dirty="0">
                <a:cs typeface="华文中宋"/>
              </a:rPr>
              <a:t>      处理器所能识别的所有指令的集合</a:t>
            </a:r>
          </a:p>
          <a:p>
            <a:pPr eaLnBrk="1" hangingPunct="1">
              <a:spcBef>
                <a:spcPts val="1355"/>
              </a:spcBef>
              <a:spcAft>
                <a:spcPts val="0"/>
              </a:spcAft>
              <a:buNone/>
            </a:pPr>
            <a:r>
              <a:rPr lang="zh-CN" altLang="en-US" u="sng" dirty="0">
                <a:solidFill>
                  <a:schemeClr val="tx1"/>
                </a:solidFill>
                <a:cs typeface="华文中宋"/>
              </a:rPr>
              <a:t>指令的兼容性：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zh-CN" altLang="en-US" dirty="0">
                <a:cs typeface="华文中宋"/>
              </a:rPr>
              <a:t>      同一系列机的指令都是兼容的。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6395017" y="1445655"/>
            <a:ext cx="3181923" cy="1794432"/>
          </a:xfrm>
          <a:prstGeom prst="rect">
            <a:avLst/>
          </a:prstGeom>
          <a:noFill/>
          <a:ln w="9525">
            <a:solidFill>
              <a:schemeClr val="accent5">
                <a:lumMod val="25000"/>
              </a:schemeClr>
            </a:solidFill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algn="just" eaLnBrk="0" hangingPunct="0">
              <a:lnSpc>
                <a:spcPct val="130000"/>
              </a:lnSpc>
              <a:spcBef>
                <a:spcPts val="0"/>
              </a:spcBef>
              <a:spcAft>
                <a:spcPts val="677"/>
              </a:spcAft>
            </a:pPr>
            <a:r>
              <a:rPr kumimoji="1"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一条指令应包含的信息：</a:t>
            </a:r>
            <a:endParaRPr kumimoji="1" lang="en-US" altLang="zh-CN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  <a:cs typeface="华文中宋"/>
            </a:endParaRPr>
          </a:p>
          <a:p>
            <a:pPr marL="507128" indent="-310011" algn="just" eaLnBrk="0" hangingPunct="0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64000"/>
              <a:buFont typeface="Wingdings" panose="05000000000000000000" pitchFamily="2" charset="2"/>
              <a:buChar char="u"/>
            </a:pPr>
            <a:r>
              <a:rPr kumimoji="1"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运算数据的来源</a:t>
            </a:r>
          </a:p>
          <a:p>
            <a:pPr marL="507128" indent="-310011" algn="just" eaLnBrk="0" hangingPunct="0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64000"/>
              <a:buFont typeface="Wingdings" panose="05000000000000000000" pitchFamily="2" charset="2"/>
              <a:buChar char="u"/>
            </a:pPr>
            <a:r>
              <a:rPr kumimoji="1"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运算结果的去向</a:t>
            </a:r>
          </a:p>
          <a:p>
            <a:pPr marL="507128" indent="-310011" algn="just" eaLnBrk="0" hangingPunct="0">
              <a:lnSpc>
                <a:spcPct val="130000"/>
              </a:lnSpc>
              <a:spcBef>
                <a:spcPts val="0"/>
              </a:spcBef>
              <a:buClr>
                <a:schemeClr val="tx1"/>
              </a:buClr>
              <a:buSzPct val="64000"/>
              <a:buFont typeface="Wingdings" panose="05000000000000000000" pitchFamily="2" charset="2"/>
              <a:buChar char="u"/>
            </a:pPr>
            <a:r>
              <a:rPr kumimoji="1"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执行的操作</a:t>
            </a:r>
            <a:endParaRPr kumimoji="1" lang="zh-CN" altLang="en-US" sz="1600" dirty="0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  <a:cs typeface="华文中宋"/>
            </a:endParaRPr>
          </a:p>
        </p:txBody>
      </p:sp>
    </p:spTree>
    <p:extLst>
      <p:ext uri="{BB962C8B-B14F-4D97-AF65-F5344CB8AC3E}">
        <p14:creationId xmlns:p14="http://schemas.microsoft.com/office/powerpoint/2010/main" val="113010211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B7E300-E9CF-464D-92F3-70674B34B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一般数据传送指令应用例：线上模拟器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D7719ED-5855-4F2C-9842-47E16B8A8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60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AAAA5B1-95BC-4427-AFB7-8C01A023AB9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4" b="17775"/>
          <a:stretch/>
        </p:blipFill>
        <p:spPr>
          <a:xfrm>
            <a:off x="647948" y="1080083"/>
            <a:ext cx="8137481" cy="53283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395771"/>
      </p:ext>
    </p:extLst>
  </p:cSld>
  <p:clrMapOvr>
    <a:masterClrMapping/>
  </p:clrMapOvr>
  <p:transition spd="med">
    <p:blinds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A64FCE4-2237-4881-BA78-FFDC254D523B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0179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215752"/>
            <a:ext cx="9288909" cy="720080"/>
          </a:xfrm>
        </p:spPr>
        <p:txBody>
          <a:bodyPr/>
          <a:lstStyle/>
          <a:p>
            <a:pPr eaLnBrk="1" hangingPunct="1"/>
            <a:r>
              <a:rPr lang="zh-CN" altLang="en-US" dirty="0"/>
              <a:t>一般数据传送指令应用例</a:t>
            </a:r>
            <a:r>
              <a:rPr lang="en-US" altLang="zh-CN" dirty="0"/>
              <a:t>:</a:t>
            </a:r>
            <a:r>
              <a:rPr lang="zh-CN" altLang="en-US" dirty="0"/>
              <a:t>在</a:t>
            </a:r>
            <a:r>
              <a:rPr lang="en-US" altLang="zh-CN" dirty="0"/>
              <a:t>EMU8086</a:t>
            </a:r>
            <a:r>
              <a:rPr lang="zh-CN" altLang="en-US" dirty="0"/>
              <a:t>模拟器上实现</a:t>
            </a:r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9" y="1439887"/>
            <a:ext cx="6696744" cy="4218114"/>
          </a:xfrm>
        </p:spPr>
        <p:txBody>
          <a:bodyPr/>
          <a:lstStyle/>
          <a:p>
            <a:pPr marL="0" indent="0" eaLnBrk="1" hangingPunct="1">
              <a:lnSpc>
                <a:spcPct val="105000"/>
              </a:lnSpc>
              <a:spcBef>
                <a:spcPct val="0"/>
              </a:spcBef>
              <a:spcAft>
                <a:spcPct val="20000"/>
              </a:spcAft>
              <a:buClrTx/>
              <a:buSzTx/>
              <a:buFont typeface="Wingdings" pitchFamily="2" charset="2"/>
              <a:buNone/>
              <a:defRPr/>
            </a:pPr>
            <a:r>
              <a:rPr lang="zh-CN" altLang="en-US" dirty="0">
                <a:latin typeface="宋体" pitchFamily="2" charset="-122"/>
              </a:rPr>
              <a:t>程序段：</a:t>
            </a:r>
          </a:p>
          <a:p>
            <a:pPr indent="817563" eaLnBrk="1" hangingPunct="1"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MOV  DI，1000H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MOV  CX，64H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MOV  AL，2AH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AGAIN：MOV  [DI]，AL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INC  DI                  </a:t>
            </a:r>
            <a:r>
              <a:rPr lang="en-US" altLang="zh-CN" sz="2000" dirty="0">
                <a:solidFill>
                  <a:schemeClr val="accent5">
                    <a:lumMod val="25000"/>
                  </a:schemeClr>
                </a:solidFill>
                <a:latin typeface="+mn-lt"/>
              </a:rPr>
              <a:t>；DI+1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DEC  CX                 </a:t>
            </a:r>
            <a:r>
              <a:rPr lang="en-US" altLang="zh-CN" sz="2000" dirty="0">
                <a:solidFill>
                  <a:schemeClr val="accent5">
                    <a:lumMod val="25000"/>
                  </a:schemeClr>
                </a:solidFill>
                <a:latin typeface="+mn-lt"/>
              </a:rPr>
              <a:t>；CX-1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JNZ  AGAIN           </a:t>
            </a:r>
            <a:r>
              <a:rPr lang="en-US" altLang="zh-CN" sz="2000" dirty="0">
                <a:solidFill>
                  <a:schemeClr val="accent5">
                    <a:lumMod val="25000"/>
                  </a:schemeClr>
                </a:solidFill>
                <a:latin typeface="+mn-lt"/>
              </a:rPr>
              <a:t>；CX≠0</a:t>
            </a:r>
            <a:r>
              <a:rPr lang="zh-CN" altLang="en-US" sz="2000" dirty="0">
                <a:solidFill>
                  <a:schemeClr val="accent5">
                    <a:lumMod val="25000"/>
                  </a:schemeClr>
                </a:solidFill>
                <a:latin typeface="+mn-lt"/>
              </a:rPr>
              <a:t>则继续</a:t>
            </a:r>
          </a:p>
          <a:p>
            <a:pPr indent="817563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+mn-lt"/>
              </a:rPr>
              <a:t>HLT            </a:t>
            </a:r>
            <a:endParaRPr lang="zh-CN" altLang="en-US" sz="200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4126" y="1439887"/>
            <a:ext cx="5254699" cy="2165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D1FA286-C4E3-4A51-9767-CA85D14F089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1203" name="Rectangle 2"/>
          <p:cNvSpPr>
            <a:spLocks noGrp="1" noChangeArrowheads="1"/>
          </p:cNvSpPr>
          <p:nvPr>
            <p:ph type="title"/>
          </p:nvPr>
        </p:nvSpPr>
        <p:spPr>
          <a:xfrm>
            <a:off x="389157" y="71773"/>
            <a:ext cx="8603535" cy="720019"/>
          </a:xfrm>
        </p:spPr>
        <p:txBody>
          <a:bodyPr/>
          <a:lstStyle/>
          <a:p>
            <a:pPr eaLnBrk="1" hangingPunct="1"/>
            <a:r>
              <a:rPr lang="zh-CN" altLang="en-US" dirty="0">
                <a:latin typeface="宋体" charset="-122"/>
              </a:rPr>
              <a:t>上段程序在代码段中的存放形式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-124" y="863823"/>
            <a:ext cx="9648825" cy="5472608"/>
          </a:xfrm>
        </p:spPr>
        <p:txBody>
          <a:bodyPr/>
          <a:lstStyle/>
          <a:p>
            <a:pPr eaLnBrk="1" hangingPunct="1">
              <a:spcBef>
                <a:spcPct val="0"/>
              </a:spcBef>
              <a:buSzPct val="75000"/>
            </a:pPr>
            <a:r>
              <a:rPr lang="zh-CN" altLang="en-US" dirty="0">
                <a:solidFill>
                  <a:srgbClr val="FF0000"/>
                </a:solidFill>
                <a:latin typeface="宋体" charset="-122"/>
              </a:rPr>
              <a:t>重定位：</a:t>
            </a:r>
            <a:r>
              <a:rPr lang="zh-CN" altLang="en-US" dirty="0">
                <a:solidFill>
                  <a:schemeClr val="tx1"/>
                </a:solidFill>
                <a:latin typeface="宋体" charset="-122"/>
              </a:rPr>
              <a:t>发生在程序加载过程中， 是将程序中的符号（如函数、变量）的逻辑地址转换为实际运行时物理地址的过程；</a:t>
            </a:r>
            <a:endParaRPr lang="en-US" altLang="zh-CN" sz="2400" dirty="0">
              <a:solidFill>
                <a:schemeClr val="tx1"/>
              </a:solidFill>
              <a:latin typeface="宋体" charset="-122"/>
            </a:endParaRPr>
          </a:p>
          <a:p>
            <a:pPr eaLnBrk="1" hangingPunct="1">
              <a:spcBef>
                <a:spcPct val="0"/>
              </a:spcBef>
              <a:buClrTx/>
              <a:buSzPct val="75000"/>
            </a:pPr>
            <a:r>
              <a:rPr lang="zh-CN" altLang="en-US" sz="2400" dirty="0">
                <a:latin typeface="宋体" charset="-122"/>
              </a:rPr>
              <a:t>設</a:t>
            </a:r>
            <a:r>
              <a:rPr lang="en-US" altLang="zh-CN" sz="2400" dirty="0">
                <a:latin typeface="宋体" charset="-122"/>
              </a:rPr>
              <a:t>CS=109EH，IP=0100H，</a:t>
            </a:r>
            <a:r>
              <a:rPr lang="zh-CN" altLang="en-US" sz="2400" dirty="0">
                <a:latin typeface="宋体" charset="-122"/>
              </a:rPr>
              <a:t>则各条指令在代码段中的存放地址如下：</a:t>
            </a:r>
            <a:endParaRPr lang="zh-CN" altLang="en-US" sz="2400" dirty="0">
              <a:latin typeface="Times New Roman" pitchFamily="18" charset="0"/>
            </a:endParaRPr>
          </a:p>
          <a:p>
            <a:pPr eaLnBrk="1" hangingPunct="1">
              <a:spcBef>
                <a:spcPct val="40000"/>
              </a:spcBef>
              <a:buClrTx/>
              <a:buSzTx/>
              <a:buFontTx/>
              <a:buNone/>
            </a:pPr>
            <a:r>
              <a:rPr lang="zh-CN" altLang="en-US" sz="2400" dirty="0">
                <a:solidFill>
                  <a:srgbClr val="A50021"/>
                </a:solidFill>
                <a:latin typeface="宋体" charset="-122"/>
              </a:rPr>
              <a:t>     </a:t>
            </a:r>
            <a:r>
              <a:rPr lang="en-US" altLang="zh-CN" sz="2400" dirty="0">
                <a:solidFill>
                  <a:srgbClr val="A50021"/>
                </a:solidFill>
                <a:latin typeface="宋体" charset="-122"/>
              </a:rPr>
              <a:t>CS :  IP  </a:t>
            </a:r>
            <a:r>
              <a:rPr lang="zh-CN" altLang="en-US" sz="2400" dirty="0">
                <a:solidFill>
                  <a:srgbClr val="A50021"/>
                </a:solidFill>
                <a:latin typeface="宋体" charset="-122"/>
              </a:rPr>
              <a:t>机器指令    汇编指令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109E：0100  B80010   MOV DI，1000H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109E：0103     </a:t>
            </a:r>
            <a:r>
              <a:rPr lang="en-US" altLang="zh-CN" dirty="0">
                <a:latin typeface="宋体" charset="-122"/>
              </a:rPr>
              <a:t>.</a:t>
            </a:r>
            <a:r>
              <a:rPr lang="en-US" altLang="zh-CN" sz="2400" dirty="0">
                <a:latin typeface="宋体" charset="-122"/>
              </a:rPr>
              <a:t>     MOV CX，64H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109E：0105     </a:t>
            </a:r>
            <a:r>
              <a:rPr lang="en-US" altLang="zh-CN" dirty="0">
                <a:latin typeface="宋体" charset="-122"/>
              </a:rPr>
              <a:t>.</a:t>
            </a:r>
            <a:r>
              <a:rPr lang="en-US" altLang="zh-CN" sz="2400" dirty="0">
                <a:latin typeface="宋体" charset="-122"/>
              </a:rPr>
              <a:t>     MOV AL，2AH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109E：0107     </a:t>
            </a:r>
            <a:r>
              <a:rPr lang="en-US" altLang="zh-CN" dirty="0">
                <a:latin typeface="宋体" charset="-122"/>
              </a:rPr>
              <a:t>.</a:t>
            </a:r>
            <a:r>
              <a:rPr lang="en-US" altLang="zh-CN" sz="2400" dirty="0">
                <a:latin typeface="宋体" charset="-122"/>
              </a:rPr>
              <a:t>     MOV [DI]，AL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109E：0109           INC DI</a:t>
            </a:r>
            <a:endParaRPr lang="en-US" altLang="zh-CN" sz="2400" dirty="0">
              <a:latin typeface="Times New Roman" pitchFamily="18" charset="0"/>
            </a:endParaRP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109E：010A           DEC CX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109E：010B           JNZ 0107H</a:t>
            </a:r>
          </a:p>
          <a:p>
            <a:pPr eaLnBrk="1" hangingPunct="1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latin typeface="宋体" charset="-122"/>
              </a:rPr>
              <a:t>    109E：010D           HLT</a:t>
            </a:r>
            <a:endParaRPr lang="zh-CN" altLang="en-US" sz="2400" dirty="0">
              <a:latin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87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187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withGroup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187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87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87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187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187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1187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187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1878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7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1878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72F637C-617D-4D4B-BFA7-87901F37A81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>
                <a:latin typeface="宋体" charset="-122"/>
              </a:rPr>
              <a:t>数据段中的分布</a:t>
            </a:r>
            <a:r>
              <a:rPr lang="en-US" altLang="zh-CN" sz="4800">
                <a:latin typeface="宋体" charset="-122"/>
              </a:rPr>
              <a:t> </a:t>
            </a:r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367879"/>
            <a:ext cx="8201502" cy="3384091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ClrTx/>
              <a:buSzPct val="75000"/>
              <a:buNone/>
              <a:defRPr/>
            </a:pPr>
            <a:r>
              <a:rPr lang="zh-CN" altLang="en-US" sz="2400" dirty="0">
                <a:latin typeface="宋体" charset="-122"/>
                <a:ea typeface="华文中宋"/>
                <a:cs typeface="华文中宋"/>
              </a:rPr>
              <a:t>送上2</a:t>
            </a:r>
            <a:r>
              <a:rPr lang="en-US" altLang="zh-CN" sz="2400" dirty="0">
                <a:latin typeface="宋体" charset="-122"/>
                <a:ea typeface="华文中宋"/>
                <a:cs typeface="华文中宋"/>
              </a:rPr>
              <a:t>AH</a:t>
            </a:r>
            <a:r>
              <a:rPr lang="zh-CN" altLang="en-US" sz="2400" dirty="0">
                <a:latin typeface="宋体" charset="-122"/>
                <a:ea typeface="华文中宋"/>
                <a:cs typeface="华文中宋"/>
              </a:rPr>
              <a:t>后数据段中相应存储单元的内容改变如下：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DS：1000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 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DS：1010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DS：1020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 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DS：1030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endParaRPr lang="en-US" altLang="zh-CN" sz="2000" dirty="0">
              <a:latin typeface="宋体" charset="-122"/>
              <a:ea typeface="华文中宋"/>
              <a:cs typeface="华文中宋"/>
            </a:endParaRP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DS：1040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 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DS：1050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2A-2A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  </a:t>
            </a:r>
          </a:p>
          <a:p>
            <a:pPr marL="0" indent="0" eaLnBrk="1" hangingPunct="1">
              <a:spcBef>
                <a:spcPct val="0"/>
              </a:spcBef>
              <a:buClrTx/>
              <a:buSzTx/>
              <a:buFontTx/>
              <a:buNone/>
              <a:defRPr/>
            </a:pP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DS：1060  2A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</a:t>
            </a:r>
            <a:r>
              <a:rPr lang="en-US" altLang="zh-CN" sz="2000" dirty="0" err="1">
                <a:latin typeface="宋体" charset="-122"/>
                <a:ea typeface="华文中宋"/>
                <a:cs typeface="华文中宋"/>
              </a:rPr>
              <a:t>2A</a:t>
            </a:r>
            <a:r>
              <a:rPr lang="en-US" altLang="zh-CN" sz="2000" dirty="0">
                <a:latin typeface="宋体" charset="-122"/>
                <a:ea typeface="华文中宋"/>
                <a:cs typeface="华文中宋"/>
              </a:rPr>
              <a:t> 00 00 00 00 00 00 00 00 00 00 00 00</a:t>
            </a:r>
            <a:endParaRPr lang="zh-CN" altLang="en-US" sz="2000" dirty="0">
              <a:latin typeface="华文中宋"/>
              <a:ea typeface="华文中宋"/>
              <a:cs typeface="华文中宋"/>
            </a:endParaRPr>
          </a:p>
        </p:txBody>
      </p:sp>
      <p:sp>
        <p:nvSpPr>
          <p:cNvPr id="119812" name="Text Box 4"/>
          <p:cNvSpPr txBox="1">
            <a:spLocks noChangeArrowheads="1"/>
          </p:cNvSpPr>
          <p:nvPr/>
        </p:nvSpPr>
        <p:spPr bwMode="auto">
          <a:xfrm>
            <a:off x="1738118" y="5504273"/>
            <a:ext cx="210398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偏移地址[</a:t>
            </a: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DI]</a:t>
            </a:r>
          </a:p>
        </p:txBody>
      </p:sp>
      <p:sp>
        <p:nvSpPr>
          <p:cNvPr id="119813" name="Line 5"/>
          <p:cNvSpPr>
            <a:spLocks noChangeShapeType="1"/>
          </p:cNvSpPr>
          <p:nvPr/>
        </p:nvSpPr>
        <p:spPr bwMode="auto">
          <a:xfrm>
            <a:off x="1728068" y="4925258"/>
            <a:ext cx="608077" cy="613518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988" y="1511895"/>
            <a:ext cx="6964770" cy="1754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198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500"/>
                                        <p:tgtEl>
                                          <p:spTgt spid="1198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198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0" dur="500"/>
                                        <p:tgtEl>
                                          <p:spTgt spid="1198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4" dur="500"/>
                                        <p:tgtEl>
                                          <p:spTgt spid="1198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8" dur="500"/>
                                        <p:tgtEl>
                                          <p:spTgt spid="1198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1198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6" dur="500"/>
                                        <p:tgtEl>
                                          <p:spTgt spid="1198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0" dur="1000"/>
                                        <p:tgtEl>
                                          <p:spTgt spid="1198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0"/>
                            </p:stCondLst>
                            <p:childTnLst>
                              <p:par>
                                <p:cTn id="5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1198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812" grpId="0"/>
      <p:bldP spid="119813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3D2B292-94B7-47F4-890E-F100D0505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64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A9EDC8F-694F-4882-BDB2-E25FA8929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70" y="1223863"/>
            <a:ext cx="7992888" cy="4962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407180"/>
      </p:ext>
    </p:extLst>
  </p:cSld>
  <p:clrMapOvr>
    <a:masterClrMapping/>
  </p:clrMapOvr>
  <p:transition spd="med">
    <p:blinds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C409B5E-BCA7-45FD-B146-70AAD350935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3251" name="Rectangle 2050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2</a:t>
            </a:r>
            <a:r>
              <a:rPr lang="zh-CN" altLang="en-US" dirty="0"/>
              <a:t>）堆栈操作指令</a:t>
            </a:r>
            <a:r>
              <a:rPr lang="en-US" altLang="zh-CN" dirty="0"/>
              <a:t>PUSH</a:t>
            </a:r>
            <a:r>
              <a:rPr lang="zh-CN" altLang="en-US" dirty="0"/>
              <a:t>和</a:t>
            </a:r>
            <a:r>
              <a:rPr lang="en-US" altLang="zh-CN" dirty="0"/>
              <a:t>POP</a:t>
            </a:r>
            <a:endParaRPr lang="zh-CN" altLang="en-US" dirty="0"/>
          </a:p>
        </p:txBody>
      </p:sp>
      <p:sp>
        <p:nvSpPr>
          <p:cNvPr id="109571" name="Rectangle 2051"/>
          <p:cNvSpPr>
            <a:spLocks noGrp="1" noChangeArrowheads="1"/>
          </p:cNvSpPr>
          <p:nvPr>
            <p:ph type="body" idx="1"/>
          </p:nvPr>
        </p:nvSpPr>
        <p:spPr>
          <a:xfrm>
            <a:off x="431924" y="1007819"/>
            <a:ext cx="4536505" cy="5472355"/>
          </a:xfrm>
        </p:spPr>
        <p:txBody>
          <a:bodyPr/>
          <a:lstStyle/>
          <a:p>
            <a:pPr eaLnBrk="1" hangingPunct="1"/>
            <a:r>
              <a:rPr lang="zh-CN" altLang="en-US" sz="2000" dirty="0"/>
              <a:t>堆栈的概念</a:t>
            </a:r>
            <a:endParaRPr lang="en-US" altLang="zh-CN" sz="2000" dirty="0"/>
          </a:p>
          <a:p>
            <a:pPr marL="0" indent="0" eaLnBrk="1" hangingPunct="1">
              <a:buNone/>
            </a:pPr>
            <a:r>
              <a:rPr lang="en-US" altLang="zh-CN" sz="2000" dirty="0"/>
              <a:t>  </a:t>
            </a:r>
            <a:r>
              <a:rPr lang="zh-CN" altLang="en-US" sz="2000" dirty="0"/>
              <a:t>堆栈是内存中一个特定区域，位置由</a:t>
            </a:r>
            <a:r>
              <a:rPr lang="en-US" altLang="zh-CN" sz="2000" dirty="0"/>
              <a:t>SS</a:t>
            </a:r>
            <a:r>
              <a:rPr lang="zh-CN" altLang="en-US" sz="2000" dirty="0"/>
              <a:t>决定，出入栈由</a:t>
            </a:r>
            <a:r>
              <a:rPr lang="en-US" altLang="zh-CN" sz="2000" dirty="0"/>
              <a:t>SP</a:t>
            </a:r>
            <a:r>
              <a:rPr lang="zh-CN" altLang="en-US" sz="2000" dirty="0"/>
              <a:t>决定偏移地址；</a:t>
            </a:r>
            <a:endParaRPr lang="en-US" altLang="zh-CN" sz="2000" dirty="0"/>
          </a:p>
          <a:p>
            <a:pPr eaLnBrk="1" hangingPunct="1"/>
            <a:r>
              <a:rPr lang="zh-CN" altLang="en-US" sz="2000" dirty="0"/>
              <a:t>堆栈的基本原则：</a:t>
            </a:r>
            <a:endParaRPr lang="en-US" altLang="zh-CN" sz="2000" dirty="0"/>
          </a:p>
          <a:p>
            <a:pPr lvl="1" eaLnBrk="1" hangingPunct="1"/>
            <a:r>
              <a:rPr lang="zh-CN" altLang="en-US" sz="2000" dirty="0"/>
              <a:t>以字</a:t>
            </a:r>
            <a:r>
              <a:rPr lang="en-US" altLang="zh-CN" sz="2000" dirty="0"/>
              <a:t>WORD</a:t>
            </a:r>
            <a:r>
              <a:rPr lang="zh-CN" altLang="en-US" sz="2000" dirty="0"/>
              <a:t>（</a:t>
            </a:r>
            <a:r>
              <a:rPr lang="en-US" altLang="zh-CN" sz="2000" dirty="0"/>
              <a:t>16bits</a:t>
            </a:r>
            <a:r>
              <a:rPr lang="zh-CN" altLang="en-US" sz="2000" dirty="0"/>
              <a:t>）为单位；</a:t>
            </a:r>
            <a:endParaRPr lang="en-US" altLang="zh-CN" sz="2000" dirty="0"/>
          </a:p>
          <a:p>
            <a:pPr lvl="1" eaLnBrk="1" hangingPunct="1"/>
            <a:r>
              <a:rPr lang="zh-CN" altLang="en-US" sz="2000" dirty="0"/>
              <a:t>遵循先进后出（</a:t>
            </a:r>
            <a:r>
              <a:rPr lang="en-US" altLang="zh-CN" sz="2000" dirty="0"/>
              <a:t>FILO</a:t>
            </a:r>
            <a:r>
              <a:rPr lang="zh-CN" altLang="en-US" sz="2000" dirty="0"/>
              <a:t>）的原则；注意区分队列是</a:t>
            </a:r>
            <a:r>
              <a:rPr lang="en-US" altLang="zh-CN" sz="2000" dirty="0"/>
              <a:t>FIFO</a:t>
            </a:r>
          </a:p>
          <a:p>
            <a:pPr eaLnBrk="1" hangingPunct="1"/>
            <a:r>
              <a:rPr lang="zh-CN" altLang="en-US" sz="2000" dirty="0"/>
              <a:t>堆栈操作指令：</a:t>
            </a:r>
            <a:endParaRPr lang="en-US" altLang="zh-CN" sz="2000" dirty="0"/>
          </a:p>
          <a:p>
            <a:pPr lvl="1" eaLnBrk="1" hangingPunct="1">
              <a:spcBef>
                <a:spcPct val="15000"/>
              </a:spcBef>
            </a:pPr>
            <a:r>
              <a:rPr lang="zh-CN" altLang="en-US" sz="2000" dirty="0"/>
              <a:t>压栈指令</a:t>
            </a:r>
            <a:endParaRPr lang="en-US" altLang="zh-CN" sz="2000" dirty="0"/>
          </a:p>
          <a:p>
            <a:pPr lvl="2" eaLnBrk="1" hangingPunct="1">
              <a:spcBef>
                <a:spcPct val="15000"/>
              </a:spcBef>
            </a:pPr>
            <a:r>
              <a:rPr lang="zh-CN" altLang="en-US" sz="1800" dirty="0"/>
              <a:t>格式</a:t>
            </a:r>
            <a:r>
              <a:rPr lang="en-US" altLang="zh-CN" sz="1800" dirty="0"/>
              <a:t>:    PUSH  OPRD</a:t>
            </a:r>
          </a:p>
          <a:p>
            <a:pPr lvl="1" eaLnBrk="1" hangingPunct="1">
              <a:spcBef>
                <a:spcPct val="15000"/>
              </a:spcBef>
            </a:pPr>
            <a:r>
              <a:rPr lang="zh-CN" altLang="en-US" sz="2000" dirty="0"/>
              <a:t>出栈指令</a:t>
            </a:r>
            <a:endParaRPr lang="en-US" altLang="zh-CN" sz="2000" dirty="0"/>
          </a:p>
          <a:p>
            <a:pPr lvl="2" eaLnBrk="1" hangingPunct="1">
              <a:spcBef>
                <a:spcPct val="15000"/>
              </a:spcBef>
            </a:pPr>
            <a:r>
              <a:rPr lang="zh-CN" altLang="en-US" sz="1800" dirty="0"/>
              <a:t>格式</a:t>
            </a:r>
            <a:r>
              <a:rPr lang="en-US" altLang="zh-CN" sz="1800" dirty="0"/>
              <a:t>:  POP  OPRD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BFC152A-0F02-47E3-B144-123982677B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5356" y="1511895"/>
            <a:ext cx="3119460" cy="363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712605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95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095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95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95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095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095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095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095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95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095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BFF78C2-9CDF-4439-9E98-1881C2AE378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压栈指令 </a:t>
            </a:r>
            <a:r>
              <a:rPr lang="en-US" altLang="zh-CN" sz="3600"/>
              <a:t>PUSH</a:t>
            </a:r>
          </a:p>
        </p:txBody>
      </p:sp>
      <p:sp>
        <p:nvSpPr>
          <p:cNvPr id="1126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74963" y="1538987"/>
            <a:ext cx="5248224" cy="3345090"/>
          </a:xfrm>
        </p:spPr>
        <p:txBody>
          <a:bodyPr/>
          <a:lstStyle/>
          <a:p>
            <a:pPr algn="just" eaLnBrk="1" hangingPunct="1">
              <a:spcAft>
                <a:spcPct val="30000"/>
              </a:spcAft>
            </a:pPr>
            <a:r>
              <a:rPr lang="zh-CN" altLang="en-US" dirty="0">
                <a:latin typeface="宋体" charset="-122"/>
              </a:rPr>
              <a:t>指令执行过程：</a:t>
            </a:r>
          </a:p>
          <a:p>
            <a:pPr lvl="1" algn="just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>
                <a:latin typeface="宋体" charset="-122"/>
              </a:rPr>
              <a:t>SP - 2 </a:t>
            </a:r>
            <a:r>
              <a:rPr lang="zh-CN" altLang="en-US" dirty="0">
                <a:latin typeface="宋体" charset="-122"/>
              </a:rPr>
              <a:t>→</a:t>
            </a:r>
            <a:r>
              <a:rPr lang="en-US" altLang="zh-CN" dirty="0">
                <a:latin typeface="宋体" charset="-122"/>
              </a:rPr>
              <a:t> SP</a:t>
            </a:r>
          </a:p>
          <a:p>
            <a:pPr lvl="1" algn="just" eaLnBrk="1" hangingPunct="1">
              <a:lnSpc>
                <a:spcPct val="115000"/>
              </a:lnSpc>
              <a:spcBef>
                <a:spcPct val="0"/>
              </a:spcBef>
            </a:pPr>
            <a:r>
              <a:rPr lang="zh-CN" altLang="en-US" dirty="0">
                <a:latin typeface="宋体" charset="-122"/>
              </a:rPr>
              <a:t>操作数高字节 → </a:t>
            </a:r>
            <a:r>
              <a:rPr lang="en-US" altLang="zh-CN" dirty="0">
                <a:latin typeface="宋体" charset="-122"/>
              </a:rPr>
              <a:t>SP+1</a:t>
            </a:r>
            <a:endParaRPr lang="zh-CN" altLang="zh-CN" dirty="0">
              <a:latin typeface="宋体" charset="-122"/>
            </a:endParaRPr>
          </a:p>
          <a:p>
            <a:pPr lvl="1" algn="just" eaLnBrk="1" hangingPunct="1">
              <a:lnSpc>
                <a:spcPct val="115000"/>
              </a:lnSpc>
              <a:spcBef>
                <a:spcPct val="0"/>
              </a:spcBef>
            </a:pPr>
            <a:r>
              <a:rPr lang="zh-CN" altLang="en-US" dirty="0">
                <a:latin typeface="宋体" charset="-122"/>
              </a:rPr>
              <a:t>操作数低字节 → </a:t>
            </a:r>
            <a:r>
              <a:rPr lang="en-US" altLang="zh-CN" dirty="0">
                <a:latin typeface="宋体" charset="-122"/>
              </a:rPr>
              <a:t>SP</a:t>
            </a:r>
            <a:endParaRPr lang="zh-CN" altLang="en-US" dirty="0">
              <a:latin typeface="宋体" charset="-122"/>
            </a:endParaRPr>
          </a:p>
        </p:txBody>
      </p:sp>
      <p:sp>
        <p:nvSpPr>
          <p:cNvPr id="112645" name="Rectangle 5"/>
          <p:cNvSpPr>
            <a:spLocks noChangeArrowheads="1"/>
          </p:cNvSpPr>
          <p:nvPr/>
        </p:nvSpPr>
        <p:spPr bwMode="auto">
          <a:xfrm>
            <a:off x="6693873" y="3561041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46" name="Rectangle 6"/>
          <p:cNvSpPr>
            <a:spLocks noChangeArrowheads="1"/>
          </p:cNvSpPr>
          <p:nvPr/>
        </p:nvSpPr>
        <p:spPr bwMode="auto">
          <a:xfrm>
            <a:off x="6693873" y="3904552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47" name="Rectangle 7"/>
          <p:cNvSpPr>
            <a:spLocks noChangeArrowheads="1"/>
          </p:cNvSpPr>
          <p:nvPr/>
        </p:nvSpPr>
        <p:spPr bwMode="auto">
          <a:xfrm>
            <a:off x="6693873" y="4245060"/>
            <a:ext cx="1539457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48" name="Line 8"/>
          <p:cNvSpPr>
            <a:spLocks noChangeShapeType="1"/>
          </p:cNvSpPr>
          <p:nvPr/>
        </p:nvSpPr>
        <p:spPr bwMode="auto">
          <a:xfrm>
            <a:off x="6693872" y="2611517"/>
            <a:ext cx="0" cy="274357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49" name="Line 9"/>
          <p:cNvSpPr>
            <a:spLocks noChangeShapeType="1"/>
          </p:cNvSpPr>
          <p:nvPr/>
        </p:nvSpPr>
        <p:spPr bwMode="auto">
          <a:xfrm>
            <a:off x="8235004" y="2592015"/>
            <a:ext cx="0" cy="27435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50" name="Freeform 10"/>
          <p:cNvSpPr>
            <a:spLocks/>
          </p:cNvSpPr>
          <p:nvPr/>
        </p:nvSpPr>
        <p:spPr bwMode="auto">
          <a:xfrm>
            <a:off x="6693874" y="5035582"/>
            <a:ext cx="15377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2651" name="Text Box 11"/>
          <p:cNvSpPr txBox="1">
            <a:spLocks noChangeArrowheads="1"/>
          </p:cNvSpPr>
          <p:nvPr/>
        </p:nvSpPr>
        <p:spPr bwMode="auto">
          <a:xfrm>
            <a:off x="7176314" y="2719520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2652" name="Rectangle 12"/>
          <p:cNvSpPr>
            <a:spLocks noChangeArrowheads="1"/>
          </p:cNvSpPr>
          <p:nvPr/>
        </p:nvSpPr>
        <p:spPr bwMode="auto">
          <a:xfrm>
            <a:off x="6693873" y="3211532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53" name="Text Box 13"/>
          <p:cNvSpPr txBox="1">
            <a:spLocks noChangeArrowheads="1"/>
          </p:cNvSpPr>
          <p:nvPr/>
        </p:nvSpPr>
        <p:spPr bwMode="auto">
          <a:xfrm>
            <a:off x="5432490" y="4231561"/>
            <a:ext cx="835896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charset="-122"/>
              </a:rPr>
              <a:t>SP</a:t>
            </a:r>
          </a:p>
        </p:txBody>
      </p:sp>
      <p:sp>
        <p:nvSpPr>
          <p:cNvPr id="112654" name="Line 14"/>
          <p:cNvSpPr>
            <a:spLocks noChangeShapeType="1"/>
          </p:cNvSpPr>
          <p:nvPr/>
        </p:nvSpPr>
        <p:spPr bwMode="auto">
          <a:xfrm>
            <a:off x="6037217" y="4434065"/>
            <a:ext cx="608077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112655" name="Text Box 15"/>
          <p:cNvSpPr txBox="1">
            <a:spLocks noChangeArrowheads="1"/>
          </p:cNvSpPr>
          <p:nvPr/>
        </p:nvSpPr>
        <p:spPr bwMode="auto">
          <a:xfrm>
            <a:off x="8693993" y="3393038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112656" name="AutoShape 16"/>
          <p:cNvSpPr>
            <a:spLocks/>
          </p:cNvSpPr>
          <p:nvPr/>
        </p:nvSpPr>
        <p:spPr bwMode="auto">
          <a:xfrm>
            <a:off x="8377393" y="3192031"/>
            <a:ext cx="321627" cy="136803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2657" name="Text Box 17"/>
          <p:cNvSpPr txBox="1">
            <a:spLocks noChangeArrowheads="1"/>
          </p:cNvSpPr>
          <p:nvPr/>
        </p:nvSpPr>
        <p:spPr bwMode="auto">
          <a:xfrm>
            <a:off x="5432490" y="3550543"/>
            <a:ext cx="909602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 dirty="0">
                <a:solidFill>
                  <a:schemeClr val="tx1"/>
                </a:solidFill>
                <a:ea typeface="宋体" charset="-122"/>
              </a:rPr>
              <a:t>SP</a:t>
            </a:r>
          </a:p>
        </p:txBody>
      </p:sp>
      <p:sp>
        <p:nvSpPr>
          <p:cNvPr id="112658" name="Line 18"/>
          <p:cNvSpPr>
            <a:spLocks noChangeShapeType="1"/>
          </p:cNvSpPr>
          <p:nvPr/>
        </p:nvSpPr>
        <p:spPr bwMode="auto">
          <a:xfrm>
            <a:off x="6037217" y="3753047"/>
            <a:ext cx="608077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112659" name="Text Box 19"/>
          <p:cNvSpPr txBox="1">
            <a:spLocks noChangeArrowheads="1"/>
          </p:cNvSpPr>
          <p:nvPr/>
        </p:nvSpPr>
        <p:spPr bwMode="auto">
          <a:xfrm>
            <a:off x="6984652" y="3891051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高</a:t>
            </a:r>
            <a:r>
              <a:rPr lang="en-US" altLang="zh-CN" sz="18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8</a:t>
            </a:r>
            <a:r>
              <a:rPr lang="zh-CN" altLang="en-US" sz="180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位</a:t>
            </a:r>
          </a:p>
        </p:txBody>
      </p:sp>
      <p:sp>
        <p:nvSpPr>
          <p:cNvPr id="112660" name="Text Box 20"/>
          <p:cNvSpPr txBox="1">
            <a:spLocks noChangeArrowheads="1"/>
          </p:cNvSpPr>
          <p:nvPr/>
        </p:nvSpPr>
        <p:spPr bwMode="auto">
          <a:xfrm>
            <a:off x="6984652" y="3550542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低</a:t>
            </a:r>
            <a:r>
              <a:rPr lang="en-US" altLang="zh-CN" sz="1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8</a:t>
            </a:r>
            <a:r>
              <a:rPr lang="zh-CN" altLang="en-US" sz="18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位</a:t>
            </a:r>
          </a:p>
        </p:txBody>
      </p:sp>
      <p:sp>
        <p:nvSpPr>
          <p:cNvPr id="21" name="Text Box 13">
            <a:extLst>
              <a:ext uri="{FF2B5EF4-FFF2-40B4-BE49-F238E27FC236}">
                <a16:creationId xmlns:a16="http://schemas.microsoft.com/office/drawing/2014/main" id="{09A401CD-B6DB-4743-843D-B025871F1F1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98330" y="5151292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高地址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2" name="Text Box 13">
            <a:extLst>
              <a:ext uri="{FF2B5EF4-FFF2-40B4-BE49-F238E27FC236}">
                <a16:creationId xmlns:a16="http://schemas.microsoft.com/office/drawing/2014/main" id="{48498849-2832-4EA2-ADC9-A0990A9798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3187" y="2265925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低地址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3" name="Text Box 13">
            <a:extLst>
              <a:ext uri="{FF2B5EF4-FFF2-40B4-BE49-F238E27FC236}">
                <a16:creationId xmlns:a16="http://schemas.microsoft.com/office/drawing/2014/main" id="{7A8F9015-F0E9-4258-9779-A243FA6119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40869" y="2983861"/>
            <a:ext cx="835896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/>
                </a:solidFill>
                <a:ea typeface="宋体" charset="-122"/>
              </a:rPr>
              <a:t>栈顶</a:t>
            </a:r>
            <a:endParaRPr lang="en-US" altLang="zh-CN" sz="2000" dirty="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26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26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26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26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26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26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26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26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26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26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6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26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26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26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26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26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26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12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126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 nodeType="clickPar">
                      <p:stCondLst>
                        <p:cond delay="indefinite"/>
                      </p:stCondLst>
                      <p:childTnLst>
                        <p:par>
                          <p:cTn id="5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1126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12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112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72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73" dur="500"/>
                                        <p:tgtEl>
                                          <p:spTgt spid="1126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4" presetClass="exit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76" dur="500"/>
                                        <p:tgtEl>
                                          <p:spTgt spid="1126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2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 nodeType="clickPar">
                      <p:stCondLst>
                        <p:cond delay="indefinite"/>
                      </p:stCondLst>
                      <p:childTnLst>
                        <p:par>
                          <p:cTn id="7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126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1000" fill="hold"/>
                                        <p:tgtEl>
                                          <p:spTgt spid="1126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1000" fill="hold"/>
                                        <p:tgtEl>
                                          <p:spTgt spid="1126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 nodeType="clickPar">
                      <p:stCondLst>
                        <p:cond delay="indefinite"/>
                      </p:stCondLst>
                      <p:childTnLst>
                        <p:par>
                          <p:cTn id="8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126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1000" fill="hold"/>
                                        <p:tgtEl>
                                          <p:spTgt spid="1126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1000" fill="hold"/>
                                        <p:tgtEl>
                                          <p:spTgt spid="1126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500"/>
                            </p:stCondLst>
                            <p:childTnLst>
                              <p:par>
                                <p:cTn id="9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2000"/>
                            </p:stCondLst>
                            <p:childTnLst>
                              <p:par>
                                <p:cTn id="103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500"/>
                            </p:stCondLst>
                            <p:childTnLst>
                              <p:par>
                                <p:cTn id="10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3000"/>
                            </p:stCondLst>
                            <p:childTnLst>
                              <p:par>
                                <p:cTn id="111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3500"/>
                            </p:stCondLst>
                            <p:childTnLst>
                              <p:par>
                                <p:cTn id="1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45" grpId="0" animBg="1"/>
      <p:bldP spid="112646" grpId="0" animBg="1"/>
      <p:bldP spid="112647" grpId="0" animBg="1"/>
      <p:bldP spid="112648" grpId="0" animBg="1"/>
      <p:bldP spid="112649" grpId="0" animBg="1"/>
      <p:bldP spid="112650" grpId="0" animBg="1"/>
      <p:bldP spid="112651" grpId="0"/>
      <p:bldP spid="112652" grpId="0" animBg="1"/>
      <p:bldP spid="112653" grpId="0"/>
      <p:bldP spid="112653" grpId="1"/>
      <p:bldP spid="112654" grpId="0" animBg="1"/>
      <p:bldP spid="112654" grpId="1" animBg="1"/>
      <p:bldP spid="112655" grpId="0"/>
      <p:bldP spid="112656" grpId="0" animBg="1"/>
      <p:bldP spid="112657" grpId="0"/>
      <p:bldP spid="112658" grpId="0" animBg="1"/>
      <p:bldP spid="112659" grpId="0"/>
      <p:bldP spid="112660" grpId="0"/>
      <p:bldP spid="21" grpId="0"/>
      <p:bldP spid="21" grpId="1"/>
      <p:bldP spid="22" grpId="0"/>
      <p:bldP spid="22" grpId="1"/>
      <p:bldP spid="23" grpId="0"/>
      <p:bldP spid="23" grpId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92692" y="5832412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68858EE-C586-4A76-BC3D-56525EC70342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37" name="Rectangle 73"/>
          <p:cNvSpPr>
            <a:spLocks noChangeArrowheads="1"/>
          </p:cNvSpPr>
          <p:nvPr/>
        </p:nvSpPr>
        <p:spPr bwMode="auto">
          <a:xfrm>
            <a:off x="6951846" y="3867347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530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压栈指令的操作</a:t>
            </a:r>
          </a:p>
        </p:txBody>
      </p:sp>
      <p:sp>
        <p:nvSpPr>
          <p:cNvPr id="5530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223863"/>
            <a:ext cx="6476104" cy="1152032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2400" dirty="0"/>
              <a:t>设</a:t>
            </a:r>
            <a:r>
              <a:rPr lang="en-US" altLang="zh-CN" sz="2400" dirty="0"/>
              <a:t>AX=1234H</a:t>
            </a:r>
            <a:r>
              <a:rPr lang="zh-CN" altLang="en-US" sz="2400" dirty="0"/>
              <a:t>，</a:t>
            </a:r>
            <a:r>
              <a:rPr lang="en-US" altLang="zh-CN" sz="2400" dirty="0"/>
              <a:t>SP=1200H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sz="2400" dirty="0"/>
              <a:t>执行 </a:t>
            </a:r>
            <a:r>
              <a:rPr lang="en-US" altLang="zh-CN" sz="2400" dirty="0"/>
              <a:t>PUSH  AX  </a:t>
            </a:r>
            <a:r>
              <a:rPr lang="zh-CN" altLang="en-US" sz="2400" dirty="0"/>
              <a:t>指令后堆栈区的状态： </a:t>
            </a:r>
          </a:p>
        </p:txBody>
      </p:sp>
      <p:sp>
        <p:nvSpPr>
          <p:cNvPr id="113718" name="Rectangle 54"/>
          <p:cNvSpPr>
            <a:spLocks noChangeArrowheads="1"/>
          </p:cNvSpPr>
          <p:nvPr/>
        </p:nvSpPr>
        <p:spPr bwMode="auto">
          <a:xfrm>
            <a:off x="6951846" y="4210856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19" name="Rectangle 55"/>
          <p:cNvSpPr>
            <a:spLocks noChangeArrowheads="1"/>
          </p:cNvSpPr>
          <p:nvPr/>
        </p:nvSpPr>
        <p:spPr bwMode="auto">
          <a:xfrm>
            <a:off x="6951846" y="4551366"/>
            <a:ext cx="1539457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20" name="Line 56"/>
          <p:cNvSpPr>
            <a:spLocks noChangeShapeType="1"/>
          </p:cNvSpPr>
          <p:nvPr/>
        </p:nvSpPr>
        <p:spPr bwMode="auto">
          <a:xfrm>
            <a:off x="6951844" y="2917821"/>
            <a:ext cx="0" cy="27435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21" name="Line 57"/>
          <p:cNvSpPr>
            <a:spLocks noChangeShapeType="1"/>
          </p:cNvSpPr>
          <p:nvPr/>
        </p:nvSpPr>
        <p:spPr bwMode="auto">
          <a:xfrm>
            <a:off x="8492975" y="2898322"/>
            <a:ext cx="0" cy="274357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23" name="Freeform 59"/>
          <p:cNvSpPr>
            <a:spLocks/>
          </p:cNvSpPr>
          <p:nvPr/>
        </p:nvSpPr>
        <p:spPr bwMode="auto">
          <a:xfrm>
            <a:off x="6951845" y="5341887"/>
            <a:ext cx="15377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26" name="Text Box 62"/>
          <p:cNvSpPr txBox="1">
            <a:spLocks noChangeArrowheads="1"/>
          </p:cNvSpPr>
          <p:nvPr/>
        </p:nvSpPr>
        <p:spPr bwMode="auto">
          <a:xfrm>
            <a:off x="5906557" y="4537866"/>
            <a:ext cx="1105594" cy="40011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dirty="0">
                <a:solidFill>
                  <a:schemeClr val="tx1"/>
                </a:solidFill>
                <a:latin typeface="+mn-lt"/>
                <a:ea typeface="宋体" pitchFamily="2" charset="-122"/>
              </a:rPr>
              <a:t>1200</a:t>
            </a:r>
            <a:r>
              <a:rPr kumimoji="1" lang="en-US" altLang="zh-CN" sz="2000" dirty="0">
                <a:solidFill>
                  <a:schemeClr val="tx1"/>
                </a:solidFill>
                <a:latin typeface="+mn-lt"/>
                <a:ea typeface="宋体" pitchFamily="2" charset="-122"/>
              </a:rPr>
              <a:t>H</a:t>
            </a:r>
          </a:p>
        </p:txBody>
      </p:sp>
      <p:sp>
        <p:nvSpPr>
          <p:cNvPr id="113730" name="Text Box 66"/>
          <p:cNvSpPr txBox="1">
            <a:spLocks noChangeArrowheads="1"/>
          </p:cNvSpPr>
          <p:nvPr/>
        </p:nvSpPr>
        <p:spPr bwMode="auto">
          <a:xfrm>
            <a:off x="7434286" y="3025824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3732" name="Text Box 68"/>
          <p:cNvSpPr txBox="1">
            <a:spLocks noChangeArrowheads="1"/>
          </p:cNvSpPr>
          <p:nvPr/>
        </p:nvSpPr>
        <p:spPr bwMode="auto">
          <a:xfrm>
            <a:off x="8985378" y="3956853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113733" name="AutoShape 69"/>
          <p:cNvSpPr>
            <a:spLocks/>
          </p:cNvSpPr>
          <p:nvPr/>
        </p:nvSpPr>
        <p:spPr bwMode="auto">
          <a:xfrm>
            <a:off x="8635365" y="3771344"/>
            <a:ext cx="321627" cy="136803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46" name="Text Box 82"/>
          <p:cNvSpPr txBox="1">
            <a:spLocks noChangeArrowheads="1"/>
          </p:cNvSpPr>
          <p:nvPr/>
        </p:nvSpPr>
        <p:spPr bwMode="auto">
          <a:xfrm>
            <a:off x="646194" y="4243359"/>
            <a:ext cx="183596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SP-2=11FEH</a:t>
            </a:r>
          </a:p>
        </p:txBody>
      </p:sp>
      <p:sp>
        <p:nvSpPr>
          <p:cNvPr id="113755" name="Rectangle 91"/>
          <p:cNvSpPr>
            <a:spLocks noChangeArrowheads="1"/>
          </p:cNvSpPr>
          <p:nvPr/>
        </p:nvSpPr>
        <p:spPr bwMode="auto">
          <a:xfrm>
            <a:off x="3413943" y="4225856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57" name="Rectangle 93"/>
          <p:cNvSpPr>
            <a:spLocks noChangeArrowheads="1"/>
          </p:cNvSpPr>
          <p:nvPr/>
        </p:nvSpPr>
        <p:spPr bwMode="auto">
          <a:xfrm>
            <a:off x="3413943" y="3877846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58" name="Rectangle 94"/>
          <p:cNvSpPr>
            <a:spLocks noChangeArrowheads="1"/>
          </p:cNvSpPr>
          <p:nvPr/>
        </p:nvSpPr>
        <p:spPr bwMode="auto">
          <a:xfrm>
            <a:off x="3413943" y="4569366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59" name="Rectangle 95"/>
          <p:cNvSpPr>
            <a:spLocks noChangeArrowheads="1"/>
          </p:cNvSpPr>
          <p:nvPr/>
        </p:nvSpPr>
        <p:spPr bwMode="auto">
          <a:xfrm>
            <a:off x="3413943" y="4909874"/>
            <a:ext cx="1539457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60" name="Line 96"/>
          <p:cNvSpPr>
            <a:spLocks noChangeShapeType="1"/>
          </p:cNvSpPr>
          <p:nvPr/>
        </p:nvSpPr>
        <p:spPr bwMode="auto">
          <a:xfrm>
            <a:off x="3413942" y="3270331"/>
            <a:ext cx="0" cy="274357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61" name="Line 97"/>
          <p:cNvSpPr>
            <a:spLocks noChangeShapeType="1"/>
          </p:cNvSpPr>
          <p:nvPr/>
        </p:nvSpPr>
        <p:spPr bwMode="auto">
          <a:xfrm>
            <a:off x="4955074" y="3253830"/>
            <a:ext cx="0" cy="27435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62" name="Freeform 98"/>
          <p:cNvSpPr>
            <a:spLocks/>
          </p:cNvSpPr>
          <p:nvPr/>
        </p:nvSpPr>
        <p:spPr bwMode="auto">
          <a:xfrm>
            <a:off x="3413943" y="5700396"/>
            <a:ext cx="15377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3763" name="Text Box 99"/>
          <p:cNvSpPr txBox="1">
            <a:spLocks noChangeArrowheads="1"/>
          </p:cNvSpPr>
          <p:nvPr/>
        </p:nvSpPr>
        <p:spPr bwMode="auto">
          <a:xfrm>
            <a:off x="3703742" y="4521365"/>
            <a:ext cx="884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12H</a:t>
            </a:r>
          </a:p>
        </p:txBody>
      </p:sp>
      <p:sp>
        <p:nvSpPr>
          <p:cNvPr id="113764" name="Text Box 100"/>
          <p:cNvSpPr txBox="1">
            <a:spLocks noChangeArrowheads="1"/>
          </p:cNvSpPr>
          <p:nvPr/>
        </p:nvSpPr>
        <p:spPr bwMode="auto">
          <a:xfrm>
            <a:off x="3703742" y="4180855"/>
            <a:ext cx="884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34H</a:t>
            </a:r>
          </a:p>
        </p:txBody>
      </p:sp>
      <p:sp>
        <p:nvSpPr>
          <p:cNvPr id="113765" name="Text Box 101"/>
          <p:cNvSpPr txBox="1">
            <a:spLocks noChangeArrowheads="1"/>
          </p:cNvSpPr>
          <p:nvPr/>
        </p:nvSpPr>
        <p:spPr bwMode="auto">
          <a:xfrm>
            <a:off x="2368654" y="4860374"/>
            <a:ext cx="1105594" cy="40011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dirty="0">
                <a:solidFill>
                  <a:schemeClr val="tx1"/>
                </a:solidFill>
                <a:latin typeface="+mn-lt"/>
                <a:ea typeface="宋体" pitchFamily="2" charset="-122"/>
              </a:rPr>
              <a:t>1200</a:t>
            </a:r>
            <a:r>
              <a:rPr kumimoji="1" lang="en-US" altLang="zh-CN" sz="2000" dirty="0">
                <a:solidFill>
                  <a:schemeClr val="tx1"/>
                </a:solidFill>
                <a:latin typeface="+mn-lt"/>
                <a:ea typeface="宋体" pitchFamily="2" charset="-122"/>
              </a:rPr>
              <a:t>H</a:t>
            </a:r>
          </a:p>
        </p:txBody>
      </p:sp>
      <p:sp>
        <p:nvSpPr>
          <p:cNvPr id="113766" name="Text Box 102"/>
          <p:cNvSpPr txBox="1">
            <a:spLocks noChangeArrowheads="1"/>
          </p:cNvSpPr>
          <p:nvPr/>
        </p:nvSpPr>
        <p:spPr bwMode="auto">
          <a:xfrm>
            <a:off x="3896384" y="3241830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3767" name="Text Box 103"/>
          <p:cNvSpPr txBox="1">
            <a:spLocks noChangeArrowheads="1"/>
          </p:cNvSpPr>
          <p:nvPr/>
        </p:nvSpPr>
        <p:spPr bwMode="auto">
          <a:xfrm>
            <a:off x="5370509" y="4219360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113768" name="AutoShape 104"/>
          <p:cNvSpPr>
            <a:spLocks/>
          </p:cNvSpPr>
          <p:nvPr/>
        </p:nvSpPr>
        <p:spPr bwMode="auto">
          <a:xfrm>
            <a:off x="5097462" y="4033850"/>
            <a:ext cx="321627" cy="136803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69" name="Line 105"/>
          <p:cNvSpPr>
            <a:spLocks noChangeShapeType="1"/>
          </p:cNvSpPr>
          <p:nvPr/>
        </p:nvSpPr>
        <p:spPr bwMode="auto">
          <a:xfrm>
            <a:off x="2368652" y="4465863"/>
            <a:ext cx="884475" cy="0"/>
          </a:xfrm>
          <a:prstGeom prst="line">
            <a:avLst/>
          </a:prstGeom>
          <a:noFill/>
          <a:ln w="25400" cap="sq">
            <a:solidFill>
              <a:srgbClr val="339966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770" name="Rectangle 106"/>
          <p:cNvSpPr>
            <a:spLocks noChangeArrowheads="1"/>
          </p:cNvSpPr>
          <p:nvPr/>
        </p:nvSpPr>
        <p:spPr bwMode="auto">
          <a:xfrm>
            <a:off x="599700" y="3241830"/>
            <a:ext cx="1447325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71" name="Line 107"/>
          <p:cNvSpPr>
            <a:spLocks noChangeShapeType="1"/>
          </p:cNvSpPr>
          <p:nvPr/>
        </p:nvSpPr>
        <p:spPr bwMode="auto">
          <a:xfrm>
            <a:off x="1323363" y="3241830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772" name="Text Box 108"/>
          <p:cNvSpPr txBox="1">
            <a:spLocks noChangeArrowheads="1"/>
          </p:cNvSpPr>
          <p:nvPr/>
        </p:nvSpPr>
        <p:spPr bwMode="auto">
          <a:xfrm>
            <a:off x="561173" y="3252330"/>
            <a:ext cx="1608138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12H    34H</a:t>
            </a:r>
          </a:p>
        </p:txBody>
      </p:sp>
      <p:sp>
        <p:nvSpPr>
          <p:cNvPr id="113773" name="Text Box 109"/>
          <p:cNvSpPr txBox="1">
            <a:spLocks noChangeArrowheads="1"/>
          </p:cNvSpPr>
          <p:nvPr/>
        </p:nvSpPr>
        <p:spPr bwMode="auto">
          <a:xfrm>
            <a:off x="923999" y="2839977"/>
            <a:ext cx="804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宋体" charset="-122"/>
              </a:rPr>
              <a:t>AX</a:t>
            </a:r>
          </a:p>
        </p:txBody>
      </p:sp>
      <p:sp>
        <p:nvSpPr>
          <p:cNvPr id="113774" name="Rectangle 110"/>
          <p:cNvSpPr>
            <a:spLocks noChangeArrowheads="1"/>
          </p:cNvSpPr>
          <p:nvPr/>
        </p:nvSpPr>
        <p:spPr bwMode="auto">
          <a:xfrm>
            <a:off x="6951846" y="3517837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3775" name="Text Box 111"/>
          <p:cNvSpPr txBox="1">
            <a:spLocks noChangeArrowheads="1"/>
          </p:cNvSpPr>
          <p:nvPr/>
        </p:nvSpPr>
        <p:spPr bwMode="auto">
          <a:xfrm>
            <a:off x="3655164" y="2722815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入栈后</a:t>
            </a:r>
          </a:p>
        </p:txBody>
      </p:sp>
      <p:sp>
        <p:nvSpPr>
          <p:cNvPr id="113776" name="Text Box 112"/>
          <p:cNvSpPr txBox="1">
            <a:spLocks noChangeArrowheads="1"/>
          </p:cNvSpPr>
          <p:nvPr/>
        </p:nvSpPr>
        <p:spPr bwMode="auto">
          <a:xfrm>
            <a:off x="7193065" y="2377807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入栈前</a:t>
            </a:r>
          </a:p>
        </p:txBody>
      </p:sp>
      <p:sp>
        <p:nvSpPr>
          <p:cNvPr id="113780" name="Line 116"/>
          <p:cNvSpPr>
            <a:spLocks noChangeShapeType="1"/>
          </p:cNvSpPr>
          <p:nvPr/>
        </p:nvSpPr>
        <p:spPr bwMode="auto">
          <a:xfrm>
            <a:off x="2047025" y="3457836"/>
            <a:ext cx="723662" cy="0"/>
          </a:xfrm>
          <a:prstGeom prst="line">
            <a:avLst/>
          </a:prstGeom>
          <a:noFill/>
          <a:ln w="76200" cap="sq">
            <a:solidFill>
              <a:srgbClr val="FF99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781" name="Line 117"/>
          <p:cNvSpPr>
            <a:spLocks noChangeShapeType="1"/>
          </p:cNvSpPr>
          <p:nvPr/>
        </p:nvSpPr>
        <p:spPr bwMode="auto">
          <a:xfrm>
            <a:off x="2770687" y="3457835"/>
            <a:ext cx="0" cy="648018"/>
          </a:xfrm>
          <a:prstGeom prst="line">
            <a:avLst/>
          </a:prstGeom>
          <a:noFill/>
          <a:ln w="76200" cap="sq">
            <a:solidFill>
              <a:srgbClr val="FF99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3782" name="Line 118"/>
          <p:cNvSpPr>
            <a:spLocks noChangeShapeType="1"/>
          </p:cNvSpPr>
          <p:nvPr/>
        </p:nvSpPr>
        <p:spPr bwMode="auto">
          <a:xfrm>
            <a:off x="2770686" y="4105854"/>
            <a:ext cx="643256" cy="216006"/>
          </a:xfrm>
          <a:prstGeom prst="line">
            <a:avLst/>
          </a:prstGeom>
          <a:noFill/>
          <a:ln w="76200" cap="sq">
            <a:solidFill>
              <a:srgbClr val="FF99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0" name="Text Box 13">
            <a:extLst>
              <a:ext uri="{FF2B5EF4-FFF2-40B4-BE49-F238E27FC236}">
                <a16:creationId xmlns:a16="http://schemas.microsoft.com/office/drawing/2014/main" id="{9098E013-01DA-43EF-BB8B-CCDEF3BAC9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06217" y="5493179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高地址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1" name="Text Box 13">
            <a:extLst>
              <a:ext uri="{FF2B5EF4-FFF2-40B4-BE49-F238E27FC236}">
                <a16:creationId xmlns:a16="http://schemas.microsoft.com/office/drawing/2014/main" id="{12BE3583-2DEA-474D-B800-BB49DEB9A4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1074" y="2607812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低地址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2" name="Text Box 13">
            <a:extLst>
              <a:ext uri="{FF2B5EF4-FFF2-40B4-BE49-F238E27FC236}">
                <a16:creationId xmlns:a16="http://schemas.microsoft.com/office/drawing/2014/main" id="{6DBFE69C-D2C0-4868-A0E6-0257C976F1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48756" y="3325748"/>
            <a:ext cx="835896" cy="4007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/>
                </a:solidFill>
                <a:ea typeface="宋体" charset="-122"/>
              </a:rPr>
              <a:t>栈顶</a:t>
            </a:r>
            <a:endParaRPr lang="en-US" altLang="zh-CN" sz="20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3" name="Text Box 13">
            <a:extLst>
              <a:ext uri="{FF2B5EF4-FFF2-40B4-BE49-F238E27FC236}">
                <a16:creationId xmlns:a16="http://schemas.microsoft.com/office/drawing/2014/main" id="{C29DFF9A-2E3C-49CF-8BA1-46926750F1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5817" y="5709203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高地址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4" name="Text Box 13">
            <a:extLst>
              <a:ext uri="{FF2B5EF4-FFF2-40B4-BE49-F238E27FC236}">
                <a16:creationId xmlns:a16="http://schemas.microsoft.com/office/drawing/2014/main" id="{D413E8AD-C606-4FB3-916E-C1975CE9827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30674" y="2823836"/>
            <a:ext cx="835896" cy="3391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600" dirty="0">
                <a:solidFill>
                  <a:schemeClr val="tx1"/>
                </a:solidFill>
                <a:ea typeface="宋体" charset="-122"/>
              </a:rPr>
              <a:t>低地址</a:t>
            </a:r>
            <a:endParaRPr lang="en-US" altLang="zh-CN" sz="1600" dirty="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37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37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3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3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3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3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3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3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3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3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3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3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3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3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3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3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13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3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3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3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3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3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137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37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 nodeType="clickPar">
                      <p:stCondLst>
                        <p:cond delay="indefinite"/>
                      </p:stCondLst>
                      <p:childTnLst>
                        <p:par>
                          <p:cTn id="5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37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37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37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37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37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37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37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137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13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13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37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137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3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13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13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13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13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113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37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137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137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137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13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3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 nodeType="clickPar">
                      <p:stCondLst>
                        <p:cond delay="indefinite"/>
                      </p:stCondLst>
                      <p:childTnLst>
                        <p:par>
                          <p:cTn id="10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8" dur="500"/>
                                        <p:tgtEl>
                                          <p:spTgt spid="113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1137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 nodeType="clickPar">
                      <p:stCondLst>
                        <p:cond delay="indefinite"/>
                      </p:stCondLst>
                      <p:childTnLst>
                        <p:par>
                          <p:cTn id="1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5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17" dur="500"/>
                                        <p:tgtEl>
                                          <p:spTgt spid="113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0" dur="500"/>
                                        <p:tgtEl>
                                          <p:spTgt spid="113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13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6" dur="500"/>
                                        <p:tgtEl>
                                          <p:spTgt spid="113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113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4" dur="500"/>
                                        <p:tgtEl>
                                          <p:spTgt spid="113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8" dur="500"/>
                                        <p:tgtEl>
                                          <p:spTgt spid="113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 nodeType="clickPar">
                      <p:stCondLst>
                        <p:cond delay="indefinite"/>
                      </p:stCondLst>
                      <p:childTnLst>
                        <p:par>
                          <p:cTn id="1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1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113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3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6" presetID="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3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3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1500"/>
                            </p:stCondLst>
                            <p:childTnLst>
                              <p:par>
                                <p:cTn id="1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5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5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2500"/>
                            </p:stCondLst>
                            <p:childTnLst>
                              <p:par>
                                <p:cTn id="1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6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3500"/>
                            </p:stCondLst>
                            <p:childTnLst>
                              <p:par>
                                <p:cTn id="1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000"/>
                            </p:stCondLst>
                            <p:childTnLst>
                              <p:par>
                                <p:cTn id="171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4500"/>
                            </p:stCondLst>
                            <p:childTnLst>
                              <p:par>
                                <p:cTn id="1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8" fill="hold">
                            <p:stCondLst>
                              <p:cond delay="5000"/>
                            </p:stCondLst>
                            <p:childTnLst>
                              <p:par>
                                <p:cTn id="179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500"/>
                            </p:stCondLst>
                            <p:childTnLst>
                              <p:par>
                                <p:cTn id="1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6000"/>
                            </p:stCondLst>
                            <p:childTnLst>
                              <p:par>
                                <p:cTn id="187" presetID="4" presetClass="exit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8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737" grpId="0" animBg="1"/>
      <p:bldP spid="113718" grpId="0" animBg="1"/>
      <p:bldP spid="113719" grpId="0" animBg="1"/>
      <p:bldP spid="113720" grpId="0" animBg="1"/>
      <p:bldP spid="113721" grpId="0" animBg="1"/>
      <p:bldP spid="113723" grpId="0" animBg="1"/>
      <p:bldP spid="113726" grpId="0"/>
      <p:bldP spid="113730" grpId="0"/>
      <p:bldP spid="113732" grpId="0"/>
      <p:bldP spid="113733" grpId="0" animBg="1"/>
      <p:bldP spid="113755" grpId="0" animBg="1"/>
      <p:bldP spid="113757" grpId="0" animBg="1"/>
      <p:bldP spid="113758" grpId="0" animBg="1"/>
      <p:bldP spid="113759" grpId="0" animBg="1"/>
      <p:bldP spid="113760" grpId="0" animBg="1"/>
      <p:bldP spid="113761" grpId="0" animBg="1"/>
      <p:bldP spid="113762" grpId="0" animBg="1"/>
      <p:bldP spid="113763" grpId="0"/>
      <p:bldP spid="113764" grpId="0"/>
      <p:bldP spid="113765" grpId="0"/>
      <p:bldP spid="113766" grpId="0"/>
      <p:bldP spid="113767" grpId="0"/>
      <p:bldP spid="113768" grpId="0" animBg="1"/>
      <p:bldP spid="113769" grpId="0" animBg="1"/>
      <p:bldP spid="113770" grpId="0" animBg="1"/>
      <p:bldP spid="113771" grpId="0" animBg="1"/>
      <p:bldP spid="113772" grpId="0"/>
      <p:bldP spid="113773" grpId="0"/>
      <p:bldP spid="113774" grpId="0" animBg="1"/>
      <p:bldP spid="113775" grpId="0"/>
      <p:bldP spid="113776" grpId="0"/>
      <p:bldP spid="113780" grpId="0" animBg="1"/>
      <p:bldP spid="113781" grpId="0" animBg="1"/>
      <p:bldP spid="113782" grpId="0" animBg="1"/>
      <p:bldP spid="40" grpId="0"/>
      <p:bldP spid="40" grpId="1"/>
      <p:bldP spid="41" grpId="0"/>
      <p:bldP spid="41" grpId="1"/>
      <p:bldP spid="42" grpId="0"/>
      <p:bldP spid="42" grpId="1"/>
      <p:bldP spid="43" grpId="0"/>
      <p:bldP spid="43" grpId="1"/>
      <p:bldP spid="44" grpId="0"/>
      <p:bldP spid="44" grpId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68929" y="6048436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63192521-F5EF-4236-8AFD-E4099C52DE4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632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出栈指令</a:t>
            </a:r>
            <a:r>
              <a:rPr lang="en-US" altLang="zh-CN" dirty="0"/>
              <a:t>POP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940" y="1295871"/>
            <a:ext cx="5618430" cy="733520"/>
          </a:xfrm>
        </p:spPr>
        <p:txBody>
          <a:bodyPr/>
          <a:lstStyle/>
          <a:p>
            <a:pPr algn="just" eaLnBrk="1" hangingPunct="1">
              <a:spcAft>
                <a:spcPct val="30000"/>
              </a:spcAft>
            </a:pPr>
            <a:r>
              <a:rPr lang="zh-CN" altLang="en-US" dirty="0">
                <a:latin typeface="宋体" charset="-122"/>
              </a:rPr>
              <a:t>指令执行过程：</a:t>
            </a:r>
          </a:p>
        </p:txBody>
      </p:sp>
      <p:sp>
        <p:nvSpPr>
          <p:cNvPr id="114692" name="Line 4"/>
          <p:cNvSpPr>
            <a:spLocks noChangeShapeType="1"/>
          </p:cNvSpPr>
          <p:nvPr/>
        </p:nvSpPr>
        <p:spPr bwMode="auto">
          <a:xfrm>
            <a:off x="1815384" y="2349395"/>
            <a:ext cx="911278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693" name="Line 5"/>
          <p:cNvSpPr>
            <a:spLocks noChangeShapeType="1"/>
          </p:cNvSpPr>
          <p:nvPr/>
        </p:nvSpPr>
        <p:spPr bwMode="auto">
          <a:xfrm>
            <a:off x="2271023" y="2893910"/>
            <a:ext cx="708587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4695" name="Text Box 7"/>
          <p:cNvSpPr txBox="1">
            <a:spLocks noChangeArrowheads="1"/>
          </p:cNvSpPr>
          <p:nvPr/>
        </p:nvSpPr>
        <p:spPr bwMode="auto">
          <a:xfrm>
            <a:off x="2979609" y="2087959"/>
            <a:ext cx="2963328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操作数低字节</a:t>
            </a:r>
          </a:p>
        </p:txBody>
      </p:sp>
      <p:sp>
        <p:nvSpPr>
          <p:cNvPr id="114696" name="Text Box 8"/>
          <p:cNvSpPr txBox="1">
            <a:spLocks noChangeArrowheads="1"/>
          </p:cNvSpPr>
          <p:nvPr/>
        </p:nvSpPr>
        <p:spPr bwMode="auto">
          <a:xfrm>
            <a:off x="2979608" y="2645974"/>
            <a:ext cx="3115767" cy="43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操作数高字节</a:t>
            </a:r>
          </a:p>
        </p:txBody>
      </p:sp>
      <p:sp>
        <p:nvSpPr>
          <p:cNvPr id="114697" name="Rectangle 9"/>
          <p:cNvSpPr>
            <a:spLocks noChangeArrowheads="1"/>
          </p:cNvSpPr>
          <p:nvPr/>
        </p:nvSpPr>
        <p:spPr bwMode="auto">
          <a:xfrm>
            <a:off x="6444161" y="3561041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4698" name="Rectangle 10"/>
          <p:cNvSpPr>
            <a:spLocks noChangeArrowheads="1"/>
          </p:cNvSpPr>
          <p:nvPr/>
        </p:nvSpPr>
        <p:spPr bwMode="auto">
          <a:xfrm>
            <a:off x="6444161" y="3904549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4699" name="Rectangle 11"/>
          <p:cNvSpPr>
            <a:spLocks noChangeArrowheads="1"/>
          </p:cNvSpPr>
          <p:nvPr/>
        </p:nvSpPr>
        <p:spPr bwMode="auto">
          <a:xfrm>
            <a:off x="6444161" y="4245060"/>
            <a:ext cx="1539456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4700" name="Line 12"/>
          <p:cNvSpPr>
            <a:spLocks noChangeShapeType="1"/>
          </p:cNvSpPr>
          <p:nvPr/>
        </p:nvSpPr>
        <p:spPr bwMode="auto">
          <a:xfrm>
            <a:off x="6444161" y="2611515"/>
            <a:ext cx="0" cy="27435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4701" name="Line 13"/>
          <p:cNvSpPr>
            <a:spLocks noChangeShapeType="1"/>
          </p:cNvSpPr>
          <p:nvPr/>
        </p:nvSpPr>
        <p:spPr bwMode="auto">
          <a:xfrm>
            <a:off x="7985292" y="2592015"/>
            <a:ext cx="0" cy="274357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4702" name="Freeform 14"/>
          <p:cNvSpPr>
            <a:spLocks/>
          </p:cNvSpPr>
          <p:nvPr/>
        </p:nvSpPr>
        <p:spPr bwMode="auto">
          <a:xfrm>
            <a:off x="6444161" y="5035580"/>
            <a:ext cx="15377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4703" name="Text Box 15"/>
          <p:cNvSpPr txBox="1">
            <a:spLocks noChangeArrowheads="1"/>
          </p:cNvSpPr>
          <p:nvPr/>
        </p:nvSpPr>
        <p:spPr bwMode="auto">
          <a:xfrm>
            <a:off x="6926601" y="2719518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4704" name="Rectangle 16"/>
          <p:cNvSpPr>
            <a:spLocks noChangeArrowheads="1"/>
          </p:cNvSpPr>
          <p:nvPr/>
        </p:nvSpPr>
        <p:spPr bwMode="auto">
          <a:xfrm>
            <a:off x="6444161" y="3211531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4705" name="Text Box 17"/>
          <p:cNvSpPr txBox="1">
            <a:spLocks noChangeArrowheads="1"/>
          </p:cNvSpPr>
          <p:nvPr/>
        </p:nvSpPr>
        <p:spPr bwMode="auto">
          <a:xfrm>
            <a:off x="5184453" y="4231559"/>
            <a:ext cx="835896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</a:t>
            </a:r>
          </a:p>
        </p:txBody>
      </p:sp>
      <p:sp>
        <p:nvSpPr>
          <p:cNvPr id="114706" name="Line 18"/>
          <p:cNvSpPr>
            <a:spLocks noChangeShapeType="1"/>
          </p:cNvSpPr>
          <p:nvPr/>
        </p:nvSpPr>
        <p:spPr bwMode="auto">
          <a:xfrm>
            <a:off x="5789180" y="4434064"/>
            <a:ext cx="608077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114707" name="Text Box 19"/>
          <p:cNvSpPr txBox="1">
            <a:spLocks noChangeArrowheads="1"/>
          </p:cNvSpPr>
          <p:nvPr/>
        </p:nvSpPr>
        <p:spPr bwMode="auto">
          <a:xfrm>
            <a:off x="8444281" y="3393037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堆栈段</a:t>
            </a:r>
          </a:p>
        </p:txBody>
      </p:sp>
      <p:sp>
        <p:nvSpPr>
          <p:cNvPr id="114708" name="AutoShape 20"/>
          <p:cNvSpPr>
            <a:spLocks/>
          </p:cNvSpPr>
          <p:nvPr/>
        </p:nvSpPr>
        <p:spPr bwMode="auto">
          <a:xfrm>
            <a:off x="8127679" y="3192031"/>
            <a:ext cx="321627" cy="1368038"/>
          </a:xfrm>
          <a:prstGeom prst="rightBrace">
            <a:avLst>
              <a:gd name="adj1" fmla="val 3958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4709" name="Text Box 21"/>
          <p:cNvSpPr txBox="1">
            <a:spLocks noChangeArrowheads="1"/>
          </p:cNvSpPr>
          <p:nvPr/>
        </p:nvSpPr>
        <p:spPr bwMode="auto">
          <a:xfrm>
            <a:off x="5184452" y="3550541"/>
            <a:ext cx="909602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</a:t>
            </a:r>
          </a:p>
        </p:txBody>
      </p:sp>
      <p:sp>
        <p:nvSpPr>
          <p:cNvPr id="114710" name="Line 22"/>
          <p:cNvSpPr>
            <a:spLocks noChangeShapeType="1"/>
          </p:cNvSpPr>
          <p:nvPr/>
        </p:nvSpPr>
        <p:spPr bwMode="auto">
          <a:xfrm>
            <a:off x="5789180" y="3753046"/>
            <a:ext cx="608077" cy="0"/>
          </a:xfrm>
          <a:prstGeom prst="line">
            <a:avLst/>
          </a:prstGeom>
          <a:noFill/>
          <a:ln w="22225">
            <a:solidFill>
              <a:srgbClr val="FF66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114711" name="Text Box 23"/>
          <p:cNvSpPr txBox="1">
            <a:spLocks noChangeArrowheads="1"/>
          </p:cNvSpPr>
          <p:nvPr/>
        </p:nvSpPr>
        <p:spPr bwMode="auto">
          <a:xfrm>
            <a:off x="6805992" y="3891050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宋体" charset="-122"/>
              </a:rPr>
              <a:t>高</a:t>
            </a: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8</a:t>
            </a:r>
            <a:r>
              <a:rPr lang="zh-CN" altLang="en-US" sz="1800">
                <a:solidFill>
                  <a:schemeClr val="bg1"/>
                </a:solidFill>
                <a:ea typeface="宋体" charset="-122"/>
              </a:rPr>
              <a:t>位</a:t>
            </a:r>
          </a:p>
        </p:txBody>
      </p:sp>
      <p:sp>
        <p:nvSpPr>
          <p:cNvPr id="114712" name="Text Box 24"/>
          <p:cNvSpPr txBox="1">
            <a:spLocks noChangeArrowheads="1"/>
          </p:cNvSpPr>
          <p:nvPr/>
        </p:nvSpPr>
        <p:spPr bwMode="auto">
          <a:xfrm>
            <a:off x="6805992" y="3550541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1800">
                <a:solidFill>
                  <a:schemeClr val="bg1"/>
                </a:solidFill>
                <a:ea typeface="宋体" charset="-122"/>
              </a:rPr>
              <a:t>低</a:t>
            </a: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8</a:t>
            </a:r>
            <a:r>
              <a:rPr lang="zh-CN" altLang="en-US" sz="1800">
                <a:solidFill>
                  <a:schemeClr val="bg1"/>
                </a:solidFill>
                <a:ea typeface="宋体" charset="-122"/>
              </a:rPr>
              <a:t>位</a:t>
            </a: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1131925" y="2112391"/>
            <a:ext cx="68345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</a:t>
            </a:r>
            <a:endParaRPr lang="zh-CN" altLang="en-US" sz="24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1103448" y="2637404"/>
            <a:ext cx="11927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SP+1</a:t>
            </a:r>
            <a:endParaRPr lang="zh-CN" altLang="en-US" sz="24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7" name="TextBox 26"/>
          <p:cNvSpPr txBox="1">
            <a:spLocks noChangeArrowheads="1"/>
          </p:cNvSpPr>
          <p:nvPr/>
        </p:nvSpPr>
        <p:spPr bwMode="auto">
          <a:xfrm>
            <a:off x="1079996" y="3220920"/>
            <a:ext cx="265845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</a:t>
            </a:r>
            <a:r>
              <a:rPr lang="en-US" altLang="zh-CN" sz="2400">
                <a:solidFill>
                  <a:schemeClr val="tx1"/>
                </a:solidFill>
                <a:latin typeface="宋体" charset="-122"/>
                <a:ea typeface="宋体" charset="-122"/>
              </a:rPr>
              <a:t>←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SP+2</a:t>
            </a:r>
            <a:endParaRPr lang="zh-CN" altLang="en-US" sz="240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46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46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46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46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46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46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46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4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4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47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47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47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47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47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47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47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47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47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47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47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47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146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146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" presetClass="exit" presetSubtype="1" fill="hold" grpId="1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7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 nodeType="clickPar">
                      <p:stCondLst>
                        <p:cond delay="indefinite"/>
                      </p:stCondLst>
                      <p:childTnLst>
                        <p:par>
                          <p:cTn id="8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14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1146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8" presetID="2" presetClass="exit" presetSubtype="1" fill="hold" grpId="1" nodeType="after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/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7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8" presetID="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/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7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2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/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47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1147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7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147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4692" grpId="0" animBg="1"/>
      <p:bldP spid="114693" grpId="0" animBg="1"/>
      <p:bldP spid="114695" grpId="0"/>
      <p:bldP spid="114696" grpId="0"/>
      <p:bldP spid="114697" grpId="0" animBg="1"/>
      <p:bldP spid="114698" grpId="0" animBg="1"/>
      <p:bldP spid="114699" grpId="0" animBg="1"/>
      <p:bldP spid="114700" grpId="0" animBg="1"/>
      <p:bldP spid="114701" grpId="0" animBg="1"/>
      <p:bldP spid="114702" grpId="0" animBg="1"/>
      <p:bldP spid="114703" grpId="0"/>
      <p:bldP spid="114704" grpId="0" animBg="1"/>
      <p:bldP spid="114706" grpId="0" animBg="1"/>
      <p:bldP spid="114707" grpId="0"/>
      <p:bldP spid="114708" grpId="0" animBg="1"/>
      <p:bldP spid="114709" grpId="0"/>
      <p:bldP spid="114709" grpId="1"/>
      <p:bldP spid="114710" grpId="0" animBg="1"/>
      <p:bldP spid="114710" grpId="1" animBg="1"/>
      <p:bldP spid="114711" grpId="0"/>
      <p:bldP spid="114711" grpId="1"/>
      <p:bldP spid="114712" grpId="0"/>
      <p:bldP spid="114712" grpId="1"/>
      <p:bldP spid="2" grpId="0"/>
      <p:bldP spid="26" grpId="0"/>
      <p:bldP spid="27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920684" y="5976428"/>
            <a:ext cx="58424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3BDBD2D-452A-4FD2-A20E-D5E1BEAC88E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69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734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出栈指令的操作</a:t>
            </a:r>
          </a:p>
        </p:txBody>
      </p:sp>
      <p:sp>
        <p:nvSpPr>
          <p:cNvPr id="11571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63649" y="1439887"/>
            <a:ext cx="3115767" cy="747020"/>
          </a:xfrm>
        </p:spPr>
        <p:txBody>
          <a:bodyPr/>
          <a:lstStyle/>
          <a:p>
            <a:pPr eaLnBrk="1" hangingPunct="1">
              <a:buFont typeface="Wingdings" pitchFamily="2" charset="2"/>
              <a:buNone/>
            </a:pPr>
            <a:r>
              <a:rPr lang="zh-CN" altLang="en-US" sz="2400"/>
              <a:t>执行 </a:t>
            </a:r>
            <a:r>
              <a:rPr lang="en-US" altLang="zh-CN" sz="2400"/>
              <a:t>POP  AX  </a:t>
            </a:r>
            <a:endParaRPr lang="zh-CN" altLang="en-US" sz="2400"/>
          </a:p>
        </p:txBody>
      </p:sp>
      <p:sp>
        <p:nvSpPr>
          <p:cNvPr id="115716" name="Rectangle 4"/>
          <p:cNvSpPr>
            <a:spLocks noChangeArrowheads="1"/>
          </p:cNvSpPr>
          <p:nvPr/>
        </p:nvSpPr>
        <p:spPr bwMode="auto">
          <a:xfrm>
            <a:off x="3281390" y="4010956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17" name="Rectangle 5"/>
          <p:cNvSpPr>
            <a:spLocks noChangeArrowheads="1"/>
          </p:cNvSpPr>
          <p:nvPr/>
        </p:nvSpPr>
        <p:spPr bwMode="auto">
          <a:xfrm>
            <a:off x="3281390" y="2605416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18" name="Rectangle 6"/>
          <p:cNvSpPr>
            <a:spLocks noChangeArrowheads="1"/>
          </p:cNvSpPr>
          <p:nvPr/>
        </p:nvSpPr>
        <p:spPr bwMode="auto">
          <a:xfrm>
            <a:off x="3281390" y="2965427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19" name="Rectangle 7"/>
          <p:cNvSpPr>
            <a:spLocks noChangeArrowheads="1"/>
          </p:cNvSpPr>
          <p:nvPr/>
        </p:nvSpPr>
        <p:spPr bwMode="auto">
          <a:xfrm>
            <a:off x="3281390" y="4354464"/>
            <a:ext cx="1807479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20" name="Rectangle 8"/>
          <p:cNvSpPr>
            <a:spLocks noChangeArrowheads="1"/>
          </p:cNvSpPr>
          <p:nvPr/>
        </p:nvSpPr>
        <p:spPr bwMode="auto">
          <a:xfrm>
            <a:off x="3281390" y="4694974"/>
            <a:ext cx="1807479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21" name="Line 9"/>
          <p:cNvSpPr>
            <a:spLocks noChangeShapeType="1"/>
          </p:cNvSpPr>
          <p:nvPr/>
        </p:nvSpPr>
        <p:spPr bwMode="auto">
          <a:xfrm>
            <a:off x="3281389" y="2090903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2" name="Line 10"/>
          <p:cNvSpPr>
            <a:spLocks noChangeShapeType="1"/>
          </p:cNvSpPr>
          <p:nvPr/>
        </p:nvSpPr>
        <p:spPr bwMode="auto">
          <a:xfrm>
            <a:off x="5088868" y="2078903"/>
            <a:ext cx="0" cy="352659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3" name="Freeform 11"/>
          <p:cNvSpPr>
            <a:spLocks/>
          </p:cNvSpPr>
          <p:nvPr/>
        </p:nvSpPr>
        <p:spPr bwMode="auto">
          <a:xfrm>
            <a:off x="3278041" y="1970902"/>
            <a:ext cx="1779002" cy="357009"/>
          </a:xfrm>
          <a:custGeom>
            <a:avLst/>
            <a:gdLst>
              <a:gd name="T0" fmla="*/ 0 w 1062"/>
              <a:gd name="T1" fmla="*/ 2147483647 h 238"/>
              <a:gd name="T2" fmla="*/ 2147483647 w 1062"/>
              <a:gd name="T3" fmla="*/ 2147483647 h 238"/>
              <a:gd name="T4" fmla="*/ 2147483647 w 1062"/>
              <a:gd name="T5" fmla="*/ 0 h 238"/>
              <a:gd name="T6" fmla="*/ 2147483647 w 1062"/>
              <a:gd name="T7" fmla="*/ 2147483647 h 238"/>
              <a:gd name="T8" fmla="*/ 2147483647 w 1062"/>
              <a:gd name="T9" fmla="*/ 2147483647 h 238"/>
              <a:gd name="T10" fmla="*/ 2147483647 w 1062"/>
              <a:gd name="T11" fmla="*/ 2147483647 h 238"/>
              <a:gd name="T12" fmla="*/ 2147483647 w 1062"/>
              <a:gd name="T13" fmla="*/ 2147483647 h 238"/>
              <a:gd name="T14" fmla="*/ 2147483647 w 1062"/>
              <a:gd name="T15" fmla="*/ 2147483647 h 238"/>
              <a:gd name="T16" fmla="*/ 2147483647 w 1062"/>
              <a:gd name="T17" fmla="*/ 2147483647 h 238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062"/>
              <a:gd name="T28" fmla="*/ 0 h 238"/>
              <a:gd name="T29" fmla="*/ 1062 w 1062"/>
              <a:gd name="T30" fmla="*/ 238 h 238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062" h="238">
                <a:moveTo>
                  <a:pt x="0" y="74"/>
                </a:moveTo>
                <a:cubicBezTo>
                  <a:pt x="11" y="63"/>
                  <a:pt x="54" y="24"/>
                  <a:pt x="65" y="18"/>
                </a:cubicBezTo>
                <a:cubicBezTo>
                  <a:pt x="82" y="9"/>
                  <a:pt x="120" y="0"/>
                  <a:pt x="120" y="0"/>
                </a:cubicBezTo>
                <a:cubicBezTo>
                  <a:pt x="178" y="14"/>
                  <a:pt x="236" y="21"/>
                  <a:pt x="296" y="28"/>
                </a:cubicBezTo>
                <a:cubicBezTo>
                  <a:pt x="389" y="64"/>
                  <a:pt x="459" y="133"/>
                  <a:pt x="545" y="175"/>
                </a:cubicBezTo>
                <a:cubicBezTo>
                  <a:pt x="572" y="202"/>
                  <a:pt x="606" y="209"/>
                  <a:pt x="637" y="231"/>
                </a:cubicBezTo>
                <a:cubicBezTo>
                  <a:pt x="726" y="228"/>
                  <a:pt x="817" y="238"/>
                  <a:pt x="905" y="222"/>
                </a:cubicBezTo>
                <a:cubicBezTo>
                  <a:pt x="927" y="218"/>
                  <a:pt x="935" y="190"/>
                  <a:pt x="951" y="175"/>
                </a:cubicBezTo>
                <a:cubicBezTo>
                  <a:pt x="989" y="139"/>
                  <a:pt x="1025" y="102"/>
                  <a:pt x="1062" y="65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4" name="Freeform 12"/>
          <p:cNvSpPr>
            <a:spLocks/>
          </p:cNvSpPr>
          <p:nvPr/>
        </p:nvSpPr>
        <p:spPr bwMode="auto">
          <a:xfrm>
            <a:off x="3259613" y="5294990"/>
            <a:ext cx="18275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25" name="Text Box 13"/>
          <p:cNvSpPr txBox="1">
            <a:spLocks noChangeArrowheads="1"/>
          </p:cNvSpPr>
          <p:nvPr/>
        </p:nvSpPr>
        <p:spPr bwMode="auto">
          <a:xfrm>
            <a:off x="3672284" y="4306463"/>
            <a:ext cx="884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12H</a:t>
            </a:r>
          </a:p>
        </p:txBody>
      </p:sp>
      <p:sp>
        <p:nvSpPr>
          <p:cNvPr id="115726" name="Text Box 14"/>
          <p:cNvSpPr txBox="1">
            <a:spLocks noChangeArrowheads="1"/>
          </p:cNvSpPr>
          <p:nvPr/>
        </p:nvSpPr>
        <p:spPr bwMode="auto">
          <a:xfrm>
            <a:off x="3672284" y="3965954"/>
            <a:ext cx="884475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34H</a:t>
            </a:r>
          </a:p>
        </p:txBody>
      </p:sp>
      <p:sp>
        <p:nvSpPr>
          <p:cNvPr id="115727" name="Text Box 15"/>
          <p:cNvSpPr txBox="1">
            <a:spLocks noChangeArrowheads="1"/>
          </p:cNvSpPr>
          <p:nvPr/>
        </p:nvSpPr>
        <p:spPr bwMode="auto">
          <a:xfrm>
            <a:off x="5266435" y="3877451"/>
            <a:ext cx="100173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rgbClr val="FF0000"/>
                </a:solidFill>
                <a:latin typeface="Times New Roman" pitchFamily="18" charset="0"/>
                <a:ea typeface="宋体" charset="-122"/>
              </a:rPr>
              <a:t>1</a:t>
            </a:r>
            <a:r>
              <a:rPr kumimoji="1" lang="en-US" altLang="zh-CN" sz="2000">
                <a:solidFill>
                  <a:srgbClr val="FF0000"/>
                </a:solidFill>
                <a:latin typeface="Times New Roman" pitchFamily="18" charset="0"/>
                <a:ea typeface="宋体" charset="-122"/>
              </a:rPr>
              <a:t>1FEH</a:t>
            </a:r>
          </a:p>
        </p:txBody>
      </p:sp>
      <p:sp>
        <p:nvSpPr>
          <p:cNvPr id="115728" name="Text Box 16"/>
          <p:cNvSpPr txBox="1">
            <a:spLocks noChangeArrowheads="1"/>
          </p:cNvSpPr>
          <p:nvPr/>
        </p:nvSpPr>
        <p:spPr bwMode="auto">
          <a:xfrm>
            <a:off x="3866015" y="3490440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5729" name="Text Box 17"/>
          <p:cNvSpPr txBox="1">
            <a:spLocks noChangeArrowheads="1"/>
          </p:cNvSpPr>
          <p:nvPr/>
        </p:nvSpPr>
        <p:spPr bwMode="auto">
          <a:xfrm>
            <a:off x="5392071" y="4242006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堆栈段</a:t>
            </a:r>
          </a:p>
        </p:txBody>
      </p:sp>
      <p:sp>
        <p:nvSpPr>
          <p:cNvPr id="115730" name="AutoShape 18"/>
          <p:cNvSpPr>
            <a:spLocks/>
          </p:cNvSpPr>
          <p:nvPr/>
        </p:nvSpPr>
        <p:spPr bwMode="auto">
          <a:xfrm>
            <a:off x="5191053" y="4082958"/>
            <a:ext cx="266348" cy="1231532"/>
          </a:xfrm>
          <a:prstGeom prst="rightBrace">
            <a:avLst>
              <a:gd name="adj1" fmla="val 4302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31" name="Text Box 19"/>
          <p:cNvSpPr txBox="1">
            <a:spLocks noChangeArrowheads="1"/>
          </p:cNvSpPr>
          <p:nvPr/>
        </p:nvSpPr>
        <p:spPr bwMode="auto">
          <a:xfrm>
            <a:off x="5455726" y="2429957"/>
            <a:ext cx="48244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代码段</a:t>
            </a:r>
          </a:p>
        </p:txBody>
      </p:sp>
      <p:sp>
        <p:nvSpPr>
          <p:cNvPr id="115732" name="AutoShape 20"/>
          <p:cNvSpPr>
            <a:spLocks/>
          </p:cNvSpPr>
          <p:nvPr/>
        </p:nvSpPr>
        <p:spPr bwMode="auto">
          <a:xfrm>
            <a:off x="5237959" y="2474913"/>
            <a:ext cx="217768" cy="1080030"/>
          </a:xfrm>
          <a:prstGeom prst="rightBrace">
            <a:avLst>
              <a:gd name="adj1" fmla="val 46154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33" name="Text Box 21"/>
          <p:cNvSpPr txBox="1">
            <a:spLocks noChangeArrowheads="1"/>
          </p:cNvSpPr>
          <p:nvPr/>
        </p:nvSpPr>
        <p:spPr bwMode="auto">
          <a:xfrm>
            <a:off x="3777233" y="2635417"/>
            <a:ext cx="10988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POP</a:t>
            </a:r>
          </a:p>
        </p:txBody>
      </p:sp>
      <p:sp>
        <p:nvSpPr>
          <p:cNvPr id="115734" name="Rectangle 22"/>
          <p:cNvSpPr>
            <a:spLocks noChangeArrowheads="1"/>
          </p:cNvSpPr>
          <p:nvPr/>
        </p:nvSpPr>
        <p:spPr bwMode="auto">
          <a:xfrm>
            <a:off x="287908" y="3625444"/>
            <a:ext cx="1748850" cy="477013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35" name="Text Box 23"/>
          <p:cNvSpPr txBox="1">
            <a:spLocks noChangeArrowheads="1"/>
          </p:cNvSpPr>
          <p:nvPr/>
        </p:nvSpPr>
        <p:spPr bwMode="auto">
          <a:xfrm>
            <a:off x="364966" y="3688575"/>
            <a:ext cx="167179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12           34</a:t>
            </a:r>
          </a:p>
        </p:txBody>
      </p:sp>
      <p:sp>
        <p:nvSpPr>
          <p:cNvPr id="115736" name="Line 24"/>
          <p:cNvSpPr>
            <a:spLocks noChangeShapeType="1"/>
          </p:cNvSpPr>
          <p:nvPr/>
        </p:nvSpPr>
        <p:spPr bwMode="auto">
          <a:xfrm>
            <a:off x="1123805" y="3625444"/>
            <a:ext cx="0" cy="477013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37" name="Freeform 25"/>
          <p:cNvSpPr>
            <a:spLocks/>
          </p:cNvSpPr>
          <p:nvPr/>
        </p:nvSpPr>
        <p:spPr bwMode="auto">
          <a:xfrm>
            <a:off x="897662" y="3145431"/>
            <a:ext cx="2569670" cy="1407038"/>
          </a:xfrm>
          <a:custGeom>
            <a:avLst/>
            <a:gdLst>
              <a:gd name="T0" fmla="*/ 0 w 2099"/>
              <a:gd name="T1" fmla="*/ 2147483647 h 938"/>
              <a:gd name="T2" fmla="*/ 2147483647 w 2099"/>
              <a:gd name="T3" fmla="*/ 2147483647 h 938"/>
              <a:gd name="T4" fmla="*/ 2147483647 w 2099"/>
              <a:gd name="T5" fmla="*/ 0 h 938"/>
              <a:gd name="T6" fmla="*/ 2147483647 w 2099"/>
              <a:gd name="T7" fmla="*/ 2147483647 h 938"/>
              <a:gd name="T8" fmla="*/ 2147483647 w 2099"/>
              <a:gd name="T9" fmla="*/ 2147483647 h 938"/>
              <a:gd name="T10" fmla="*/ 2147483647 w 2099"/>
              <a:gd name="T11" fmla="*/ 2147483647 h 938"/>
              <a:gd name="T12" fmla="*/ 2147483647 w 2099"/>
              <a:gd name="T13" fmla="*/ 2147483647 h 938"/>
              <a:gd name="T14" fmla="*/ 2147483647 w 2099"/>
              <a:gd name="T15" fmla="*/ 2147483647 h 938"/>
              <a:gd name="T16" fmla="*/ 2147483647 w 2099"/>
              <a:gd name="T17" fmla="*/ 2147483647 h 938"/>
              <a:gd name="T18" fmla="*/ 2147483647 w 2099"/>
              <a:gd name="T19" fmla="*/ 2147483647 h 938"/>
              <a:gd name="T20" fmla="*/ 2147483647 w 2099"/>
              <a:gd name="T21" fmla="*/ 2147483647 h 938"/>
              <a:gd name="T22" fmla="*/ 2147483647 w 2099"/>
              <a:gd name="T23" fmla="*/ 2147483647 h 938"/>
              <a:gd name="T24" fmla="*/ 2147483647 w 2099"/>
              <a:gd name="T25" fmla="*/ 2147483647 h 938"/>
              <a:gd name="T26" fmla="*/ 2147483647 w 2099"/>
              <a:gd name="T27" fmla="*/ 2147483647 h 938"/>
              <a:gd name="T28" fmla="*/ 2147483647 w 2099"/>
              <a:gd name="T29" fmla="*/ 2147483647 h 938"/>
              <a:gd name="T30" fmla="*/ 2147483647 w 2099"/>
              <a:gd name="T31" fmla="*/ 2147483647 h 938"/>
              <a:gd name="T32" fmla="*/ 2147483647 w 2099"/>
              <a:gd name="T33" fmla="*/ 2147483647 h 938"/>
              <a:gd name="T34" fmla="*/ 2147483647 w 2099"/>
              <a:gd name="T35" fmla="*/ 2147483647 h 938"/>
              <a:gd name="T36" fmla="*/ 2147483647 w 2099"/>
              <a:gd name="T37" fmla="*/ 2147483647 h 938"/>
              <a:gd name="T38" fmla="*/ 2147483647 w 2099"/>
              <a:gd name="T39" fmla="*/ 2147483647 h 938"/>
              <a:gd name="T40" fmla="*/ 2147483647 w 2099"/>
              <a:gd name="T41" fmla="*/ 2147483647 h 938"/>
              <a:gd name="T42" fmla="*/ 2147483647 w 2099"/>
              <a:gd name="T43" fmla="*/ 2147483647 h 938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2099"/>
              <a:gd name="T67" fmla="*/ 0 h 938"/>
              <a:gd name="T68" fmla="*/ 2099 w 2099"/>
              <a:gd name="T69" fmla="*/ 938 h 938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2099" h="938">
                <a:moveTo>
                  <a:pt x="0" y="245"/>
                </a:moveTo>
                <a:cubicBezTo>
                  <a:pt x="51" y="167"/>
                  <a:pt x="97" y="73"/>
                  <a:pt x="176" y="20"/>
                </a:cubicBezTo>
                <a:cubicBezTo>
                  <a:pt x="185" y="14"/>
                  <a:pt x="238" y="2"/>
                  <a:pt x="244" y="0"/>
                </a:cubicBezTo>
                <a:cubicBezTo>
                  <a:pt x="303" y="3"/>
                  <a:pt x="362" y="3"/>
                  <a:pt x="420" y="10"/>
                </a:cubicBezTo>
                <a:cubicBezTo>
                  <a:pt x="475" y="17"/>
                  <a:pt x="517" y="37"/>
                  <a:pt x="566" y="59"/>
                </a:cubicBezTo>
                <a:cubicBezTo>
                  <a:pt x="621" y="83"/>
                  <a:pt x="684" y="102"/>
                  <a:pt x="742" y="118"/>
                </a:cubicBezTo>
                <a:cubicBezTo>
                  <a:pt x="785" y="130"/>
                  <a:pt x="830" y="143"/>
                  <a:pt x="869" y="166"/>
                </a:cubicBezTo>
                <a:cubicBezTo>
                  <a:pt x="889" y="178"/>
                  <a:pt x="908" y="192"/>
                  <a:pt x="927" y="205"/>
                </a:cubicBezTo>
                <a:cubicBezTo>
                  <a:pt x="937" y="212"/>
                  <a:pt x="957" y="225"/>
                  <a:pt x="957" y="225"/>
                </a:cubicBezTo>
                <a:cubicBezTo>
                  <a:pt x="987" y="270"/>
                  <a:pt x="1007" y="306"/>
                  <a:pt x="1045" y="342"/>
                </a:cubicBezTo>
                <a:cubicBezTo>
                  <a:pt x="1062" y="397"/>
                  <a:pt x="1102" y="441"/>
                  <a:pt x="1132" y="489"/>
                </a:cubicBezTo>
                <a:cubicBezTo>
                  <a:pt x="1137" y="498"/>
                  <a:pt x="1137" y="509"/>
                  <a:pt x="1142" y="518"/>
                </a:cubicBezTo>
                <a:cubicBezTo>
                  <a:pt x="1153" y="538"/>
                  <a:pt x="1174" y="554"/>
                  <a:pt x="1181" y="576"/>
                </a:cubicBezTo>
                <a:cubicBezTo>
                  <a:pt x="1184" y="586"/>
                  <a:pt x="1185" y="597"/>
                  <a:pt x="1191" y="606"/>
                </a:cubicBezTo>
                <a:cubicBezTo>
                  <a:pt x="1224" y="655"/>
                  <a:pt x="1279" y="700"/>
                  <a:pt x="1328" y="733"/>
                </a:cubicBezTo>
                <a:cubicBezTo>
                  <a:pt x="1360" y="782"/>
                  <a:pt x="1337" y="754"/>
                  <a:pt x="1406" y="801"/>
                </a:cubicBezTo>
                <a:cubicBezTo>
                  <a:pt x="1426" y="814"/>
                  <a:pt x="1476" y="859"/>
                  <a:pt x="1494" y="869"/>
                </a:cubicBezTo>
                <a:cubicBezTo>
                  <a:pt x="1515" y="881"/>
                  <a:pt x="1565" y="892"/>
                  <a:pt x="1591" y="899"/>
                </a:cubicBezTo>
                <a:cubicBezTo>
                  <a:pt x="1601" y="905"/>
                  <a:pt x="1610" y="913"/>
                  <a:pt x="1621" y="918"/>
                </a:cubicBezTo>
                <a:cubicBezTo>
                  <a:pt x="1640" y="926"/>
                  <a:pt x="1679" y="938"/>
                  <a:pt x="1679" y="938"/>
                </a:cubicBezTo>
                <a:cubicBezTo>
                  <a:pt x="1757" y="935"/>
                  <a:pt x="1835" y="934"/>
                  <a:pt x="1913" y="928"/>
                </a:cubicBezTo>
                <a:cubicBezTo>
                  <a:pt x="1975" y="924"/>
                  <a:pt x="2035" y="899"/>
                  <a:pt x="2099" y="899"/>
                </a:cubicBezTo>
              </a:path>
            </a:pathLst>
          </a:custGeom>
          <a:noFill/>
          <a:ln w="25400" cap="sq">
            <a:solidFill>
              <a:srgbClr val="FF6600"/>
            </a:solidFill>
            <a:round/>
            <a:headEnd type="none" w="sm" len="sm"/>
            <a:tailEnd type="oval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38" name="Freeform 26"/>
          <p:cNvSpPr>
            <a:spLocks/>
          </p:cNvSpPr>
          <p:nvPr/>
        </p:nvSpPr>
        <p:spPr bwMode="auto">
          <a:xfrm>
            <a:off x="1581120" y="3191933"/>
            <a:ext cx="1886212" cy="1020027"/>
          </a:xfrm>
          <a:custGeom>
            <a:avLst/>
            <a:gdLst>
              <a:gd name="T0" fmla="*/ 0 w 1631"/>
              <a:gd name="T1" fmla="*/ 2147483647 h 615"/>
              <a:gd name="T2" fmla="*/ 2147483647 w 1631"/>
              <a:gd name="T3" fmla="*/ 2147483647 h 615"/>
              <a:gd name="T4" fmla="*/ 2147483647 w 1631"/>
              <a:gd name="T5" fmla="*/ 2147483647 h 615"/>
              <a:gd name="T6" fmla="*/ 2147483647 w 1631"/>
              <a:gd name="T7" fmla="*/ 0 h 615"/>
              <a:gd name="T8" fmla="*/ 2147483647 w 1631"/>
              <a:gd name="T9" fmla="*/ 2147483647 h 615"/>
              <a:gd name="T10" fmla="*/ 2147483647 w 1631"/>
              <a:gd name="T11" fmla="*/ 2147483647 h 615"/>
              <a:gd name="T12" fmla="*/ 2147483647 w 1631"/>
              <a:gd name="T13" fmla="*/ 2147483647 h 615"/>
              <a:gd name="T14" fmla="*/ 2147483647 w 1631"/>
              <a:gd name="T15" fmla="*/ 2147483647 h 615"/>
              <a:gd name="T16" fmla="*/ 2147483647 w 1631"/>
              <a:gd name="T17" fmla="*/ 2147483647 h 615"/>
              <a:gd name="T18" fmla="*/ 2147483647 w 1631"/>
              <a:gd name="T19" fmla="*/ 2147483647 h 615"/>
              <a:gd name="T20" fmla="*/ 2147483647 w 1631"/>
              <a:gd name="T21" fmla="*/ 2147483647 h 615"/>
              <a:gd name="T22" fmla="*/ 2147483647 w 1631"/>
              <a:gd name="T23" fmla="*/ 2147483647 h 615"/>
              <a:gd name="T24" fmla="*/ 2147483647 w 1631"/>
              <a:gd name="T25" fmla="*/ 2147483647 h 615"/>
              <a:gd name="T26" fmla="*/ 2147483647 w 1631"/>
              <a:gd name="T27" fmla="*/ 2147483647 h 615"/>
              <a:gd name="T28" fmla="*/ 2147483647 w 1631"/>
              <a:gd name="T29" fmla="*/ 2147483647 h 615"/>
              <a:gd name="T30" fmla="*/ 2147483647 w 1631"/>
              <a:gd name="T31" fmla="*/ 2147483647 h 615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w 1631"/>
              <a:gd name="T49" fmla="*/ 0 h 615"/>
              <a:gd name="T50" fmla="*/ 1631 w 1631"/>
              <a:gd name="T51" fmla="*/ 615 h 615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T48" t="T49" r="T50" b="T51"/>
            <a:pathLst>
              <a:path w="1631" h="615">
                <a:moveTo>
                  <a:pt x="0" y="234"/>
                </a:moveTo>
                <a:cubicBezTo>
                  <a:pt x="27" y="194"/>
                  <a:pt x="48" y="118"/>
                  <a:pt x="78" y="88"/>
                </a:cubicBezTo>
                <a:cubicBezTo>
                  <a:pt x="99" y="67"/>
                  <a:pt x="111" y="67"/>
                  <a:pt x="137" y="59"/>
                </a:cubicBezTo>
                <a:cubicBezTo>
                  <a:pt x="202" y="37"/>
                  <a:pt x="265" y="14"/>
                  <a:pt x="332" y="0"/>
                </a:cubicBezTo>
                <a:cubicBezTo>
                  <a:pt x="447" y="9"/>
                  <a:pt x="545" y="24"/>
                  <a:pt x="654" y="59"/>
                </a:cubicBezTo>
                <a:cubicBezTo>
                  <a:pt x="664" y="62"/>
                  <a:pt x="674" y="65"/>
                  <a:pt x="684" y="68"/>
                </a:cubicBezTo>
                <a:cubicBezTo>
                  <a:pt x="703" y="74"/>
                  <a:pt x="723" y="81"/>
                  <a:pt x="742" y="88"/>
                </a:cubicBezTo>
                <a:cubicBezTo>
                  <a:pt x="762" y="95"/>
                  <a:pt x="801" y="107"/>
                  <a:pt x="801" y="107"/>
                </a:cubicBezTo>
                <a:cubicBezTo>
                  <a:pt x="831" y="127"/>
                  <a:pt x="855" y="136"/>
                  <a:pt x="889" y="146"/>
                </a:cubicBezTo>
                <a:cubicBezTo>
                  <a:pt x="908" y="159"/>
                  <a:pt x="928" y="172"/>
                  <a:pt x="947" y="185"/>
                </a:cubicBezTo>
                <a:cubicBezTo>
                  <a:pt x="957" y="192"/>
                  <a:pt x="959" y="207"/>
                  <a:pt x="967" y="215"/>
                </a:cubicBezTo>
                <a:cubicBezTo>
                  <a:pt x="975" y="223"/>
                  <a:pt x="986" y="228"/>
                  <a:pt x="996" y="234"/>
                </a:cubicBezTo>
                <a:cubicBezTo>
                  <a:pt x="1054" y="322"/>
                  <a:pt x="1118" y="415"/>
                  <a:pt x="1221" y="449"/>
                </a:cubicBezTo>
                <a:cubicBezTo>
                  <a:pt x="1260" y="475"/>
                  <a:pt x="1298" y="502"/>
                  <a:pt x="1338" y="527"/>
                </a:cubicBezTo>
                <a:cubicBezTo>
                  <a:pt x="1370" y="547"/>
                  <a:pt x="1450" y="564"/>
                  <a:pt x="1484" y="576"/>
                </a:cubicBezTo>
                <a:cubicBezTo>
                  <a:pt x="1532" y="593"/>
                  <a:pt x="1580" y="615"/>
                  <a:pt x="1631" y="615"/>
                </a:cubicBezTo>
              </a:path>
            </a:pathLst>
          </a:custGeom>
          <a:noFill/>
          <a:ln w="25400" cap="sq">
            <a:solidFill>
              <a:srgbClr val="FF6600"/>
            </a:solidFill>
            <a:round/>
            <a:headEnd type="none" w="lg" len="lg"/>
            <a:tailEnd type="oval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41" name="Text Box 29"/>
          <p:cNvSpPr txBox="1">
            <a:spLocks noChangeArrowheads="1"/>
          </p:cNvSpPr>
          <p:nvPr/>
        </p:nvSpPr>
        <p:spPr bwMode="auto">
          <a:xfrm>
            <a:off x="669842" y="4217961"/>
            <a:ext cx="835897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AX</a:t>
            </a:r>
          </a:p>
        </p:txBody>
      </p:sp>
      <p:sp>
        <p:nvSpPr>
          <p:cNvPr id="115742" name="Text Box 30"/>
          <p:cNvSpPr txBox="1">
            <a:spLocks noChangeArrowheads="1"/>
          </p:cNvSpPr>
          <p:nvPr/>
        </p:nvSpPr>
        <p:spPr bwMode="auto">
          <a:xfrm>
            <a:off x="973043" y="5237988"/>
            <a:ext cx="100173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SP+2</a:t>
            </a:r>
          </a:p>
        </p:txBody>
      </p:sp>
      <p:sp>
        <p:nvSpPr>
          <p:cNvPr id="115746" name="Line 34"/>
          <p:cNvSpPr>
            <a:spLocks noChangeShapeType="1"/>
          </p:cNvSpPr>
          <p:nvPr/>
        </p:nvSpPr>
        <p:spPr bwMode="auto">
          <a:xfrm>
            <a:off x="1594519" y="3479941"/>
            <a:ext cx="0" cy="13650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47" name="Line 35"/>
          <p:cNvSpPr>
            <a:spLocks noChangeShapeType="1"/>
          </p:cNvSpPr>
          <p:nvPr/>
        </p:nvSpPr>
        <p:spPr bwMode="auto">
          <a:xfrm>
            <a:off x="901011" y="3479941"/>
            <a:ext cx="0" cy="136503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48" name="Line 36"/>
          <p:cNvSpPr>
            <a:spLocks noChangeShapeType="1"/>
          </p:cNvSpPr>
          <p:nvPr/>
        </p:nvSpPr>
        <p:spPr bwMode="auto">
          <a:xfrm flipV="1">
            <a:off x="1870920" y="4895979"/>
            <a:ext cx="1291535" cy="477013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5762" name="Rectangle 50"/>
          <p:cNvSpPr>
            <a:spLocks noChangeArrowheads="1"/>
          </p:cNvSpPr>
          <p:nvPr/>
        </p:nvSpPr>
        <p:spPr bwMode="auto">
          <a:xfrm>
            <a:off x="6710409" y="3478440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63" name="Rectangle 51"/>
          <p:cNvSpPr>
            <a:spLocks noChangeArrowheads="1"/>
          </p:cNvSpPr>
          <p:nvPr/>
        </p:nvSpPr>
        <p:spPr bwMode="auto">
          <a:xfrm>
            <a:off x="6710409" y="3821950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64" name="Rectangle 52"/>
          <p:cNvSpPr>
            <a:spLocks noChangeArrowheads="1"/>
          </p:cNvSpPr>
          <p:nvPr/>
        </p:nvSpPr>
        <p:spPr bwMode="auto">
          <a:xfrm>
            <a:off x="6710409" y="4162459"/>
            <a:ext cx="1539457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65" name="Line 53"/>
          <p:cNvSpPr>
            <a:spLocks noChangeShapeType="1"/>
          </p:cNvSpPr>
          <p:nvPr/>
        </p:nvSpPr>
        <p:spPr bwMode="auto">
          <a:xfrm>
            <a:off x="6710407" y="2528915"/>
            <a:ext cx="0" cy="2743574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6" name="Line 54"/>
          <p:cNvSpPr>
            <a:spLocks noChangeShapeType="1"/>
          </p:cNvSpPr>
          <p:nvPr/>
        </p:nvSpPr>
        <p:spPr bwMode="auto">
          <a:xfrm>
            <a:off x="8251538" y="2509414"/>
            <a:ext cx="0" cy="2743575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7" name="Freeform 55"/>
          <p:cNvSpPr>
            <a:spLocks/>
          </p:cNvSpPr>
          <p:nvPr/>
        </p:nvSpPr>
        <p:spPr bwMode="auto">
          <a:xfrm>
            <a:off x="6710408" y="4952980"/>
            <a:ext cx="1537782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15768" name="Text Box 56"/>
          <p:cNvSpPr txBox="1">
            <a:spLocks noChangeArrowheads="1"/>
          </p:cNvSpPr>
          <p:nvPr/>
        </p:nvSpPr>
        <p:spPr bwMode="auto">
          <a:xfrm>
            <a:off x="8219713" y="4148958"/>
            <a:ext cx="1112295" cy="40011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1200</a:t>
            </a:r>
            <a:r>
              <a:rPr kumimoji="1" lang="en-US" altLang="zh-CN" sz="2000" dirty="0">
                <a:solidFill>
                  <a:schemeClr val="tx1"/>
                </a:solidFill>
                <a:latin typeface="+mj-lt"/>
                <a:ea typeface="宋体" pitchFamily="2" charset="-122"/>
              </a:rPr>
              <a:t>H</a:t>
            </a:r>
          </a:p>
        </p:txBody>
      </p:sp>
      <p:sp>
        <p:nvSpPr>
          <p:cNvPr id="115769" name="Text Box 57"/>
          <p:cNvSpPr txBox="1">
            <a:spLocks noChangeArrowheads="1"/>
          </p:cNvSpPr>
          <p:nvPr/>
        </p:nvSpPr>
        <p:spPr bwMode="auto">
          <a:xfrm>
            <a:off x="7192849" y="2636918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15772" name="Rectangle 60"/>
          <p:cNvSpPr>
            <a:spLocks noChangeArrowheads="1"/>
          </p:cNvSpPr>
          <p:nvPr/>
        </p:nvSpPr>
        <p:spPr bwMode="auto">
          <a:xfrm>
            <a:off x="6710409" y="3128932"/>
            <a:ext cx="1539457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15773" name="Text Box 61"/>
          <p:cNvSpPr txBox="1">
            <a:spLocks noChangeArrowheads="1"/>
          </p:cNvSpPr>
          <p:nvPr/>
        </p:nvSpPr>
        <p:spPr bwMode="auto">
          <a:xfrm>
            <a:off x="6912644" y="2047889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出栈后</a:t>
            </a:r>
          </a:p>
        </p:txBody>
      </p:sp>
      <p:sp>
        <p:nvSpPr>
          <p:cNvPr id="115774" name="Text Box 62"/>
          <p:cNvSpPr txBox="1">
            <a:spLocks noChangeArrowheads="1"/>
          </p:cNvSpPr>
          <p:nvPr/>
        </p:nvSpPr>
        <p:spPr bwMode="auto">
          <a:xfrm>
            <a:off x="3698716" y="1625891"/>
            <a:ext cx="112569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出栈前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57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57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157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57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57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57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57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57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57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5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5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157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157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57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157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157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157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57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57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57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157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157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57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157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157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157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 nodeType="clickPar">
                      <p:stCondLst>
                        <p:cond delay="indefinite"/>
                      </p:stCondLst>
                      <p:childTnLst>
                        <p:par>
                          <p:cTn id="8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9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1" dur="1000"/>
                                        <p:tgtEl>
                                          <p:spTgt spid="1157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4" dur="1000"/>
                                        <p:tgtEl>
                                          <p:spTgt spid="1157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98" dur="500"/>
                                        <p:tgtEl>
                                          <p:spTgt spid="1157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2" dur="500"/>
                                        <p:tgtEl>
                                          <p:spTgt spid="115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0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1157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157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157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1157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113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5" dur="500"/>
                                        <p:tgtEl>
                                          <p:spTgt spid="1157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11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1157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157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2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27" dur="500"/>
                                        <p:tgtEl>
                                          <p:spTgt spid="1157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 nodeType="clickPar">
                      <p:stCondLst>
                        <p:cond delay="indefinite"/>
                      </p:stCondLst>
                      <p:childTnLst>
                        <p:par>
                          <p:cTn id="1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157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157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15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15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115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115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115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115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115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15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2" dur="500" fill="hold"/>
                                        <p:tgtEl>
                                          <p:spTgt spid="115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115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6" dur="500" fill="hold"/>
                                        <p:tgtEl>
                                          <p:spTgt spid="1157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7" dur="500" fill="hold"/>
                                        <p:tgtEl>
                                          <p:spTgt spid="1157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576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1157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1" dur="500" fill="hold"/>
                                        <p:tgtEl>
                                          <p:spTgt spid="1157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4" dur="500" fill="hold"/>
                                        <p:tgtEl>
                                          <p:spTgt spid="1157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5" dur="500" fill="hold"/>
                                        <p:tgtEl>
                                          <p:spTgt spid="1157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1157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9" dur="500" fill="hold"/>
                                        <p:tgtEl>
                                          <p:spTgt spid="1157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1" presetID="26" presetClass="emph" presetSubtype="0" repeatCount="4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2" dur="500" tmFilter="0, 0; .2, .5; .8, .5; 1, 0"/>
                                        <p:tgtEl>
                                          <p:spTgt spid="1157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3" dur="250" autoRev="1" fill="hold"/>
                                        <p:tgtEl>
                                          <p:spTgt spid="11576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15768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716" grpId="0" animBg="1"/>
      <p:bldP spid="115717" grpId="0" animBg="1"/>
      <p:bldP spid="115718" grpId="0" animBg="1"/>
      <p:bldP spid="115719" grpId="0" animBg="1"/>
      <p:bldP spid="115720" grpId="0" animBg="1"/>
      <p:bldP spid="115721" grpId="0" animBg="1"/>
      <p:bldP spid="115722" grpId="0" animBg="1"/>
      <p:bldP spid="115723" grpId="0" animBg="1"/>
      <p:bldP spid="115724" grpId="0" animBg="1"/>
      <p:bldP spid="115725" grpId="0"/>
      <p:bldP spid="115726" grpId="0"/>
      <p:bldP spid="115727" grpId="0"/>
      <p:bldP spid="115728" grpId="0"/>
      <p:bldP spid="115729" grpId="0"/>
      <p:bldP spid="115730" grpId="0" animBg="1"/>
      <p:bldP spid="115731" grpId="0"/>
      <p:bldP spid="115732" grpId="0" animBg="1"/>
      <p:bldP spid="115733" grpId="0"/>
      <p:bldP spid="115734" grpId="0" animBg="1"/>
      <p:bldP spid="115735" grpId="0"/>
      <p:bldP spid="115736" grpId="0" animBg="1"/>
      <p:bldP spid="115737" grpId="0" animBg="1"/>
      <p:bldP spid="115738" grpId="0" animBg="1"/>
      <p:bldP spid="115741" grpId="0"/>
      <p:bldP spid="115742" grpId="0"/>
      <p:bldP spid="115746" grpId="0" animBg="1"/>
      <p:bldP spid="115747" grpId="0" animBg="1"/>
      <p:bldP spid="115748" grpId="0" animBg="1"/>
      <p:bldP spid="115762" grpId="0" animBg="1"/>
      <p:bldP spid="115763" grpId="0" animBg="1"/>
      <p:bldP spid="115764" grpId="0" animBg="1"/>
      <p:bldP spid="115765" grpId="0" animBg="1"/>
      <p:bldP spid="115766" grpId="0" animBg="1"/>
      <p:bldP spid="115767" grpId="0" animBg="1"/>
      <p:bldP spid="115768" grpId="0"/>
      <p:bldP spid="115768" grpId="1"/>
      <p:bldP spid="115769" grpId="0"/>
      <p:bldP spid="115772" grpId="0" animBg="1"/>
      <p:bldP spid="115773" grpId="0"/>
      <p:bldP spid="11577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6717CAC-061E-4A50-BB8C-BD9163C0D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7</a:t>
            </a:fld>
            <a:endParaRPr lang="en-US" altLang="zh-CN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93C5A37-94B2-436E-97EC-E62FF78C6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956" y="1064055"/>
            <a:ext cx="8167657" cy="5416120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8EE19660-D78D-4E12-86E4-4D18CF6FB8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59916" y="215752"/>
            <a:ext cx="8223277" cy="720080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1. </a:t>
            </a:r>
            <a:r>
              <a:rPr lang="en-US" altLang="zh-CN" dirty="0">
                <a:latin typeface="隶书"/>
              </a:rPr>
              <a:t>8086/8088</a:t>
            </a:r>
            <a:r>
              <a:rPr lang="zh-CN" altLang="en-US" dirty="0">
                <a:latin typeface="隶书"/>
              </a:rPr>
              <a:t>指令一览表</a:t>
            </a:r>
          </a:p>
        </p:txBody>
      </p:sp>
    </p:spTree>
    <p:extLst>
      <p:ext uri="{BB962C8B-B14F-4D97-AF65-F5344CB8AC3E}">
        <p14:creationId xmlns:p14="http://schemas.microsoft.com/office/powerpoint/2010/main" val="498355702"/>
      </p:ext>
    </p:extLst>
  </p:cSld>
  <p:clrMapOvr>
    <a:masterClrMapping/>
  </p:clrMapOvr>
  <p:transition spd="med">
    <p:blinds/>
  </p:transition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DE2D19E-0270-4399-A276-3B12479FC51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堆栈操作指令说明</a:t>
            </a:r>
          </a:p>
        </p:txBody>
      </p:sp>
      <p:sp>
        <p:nvSpPr>
          <p:cNvPr id="1167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03932" y="1367879"/>
            <a:ext cx="8856984" cy="4176464"/>
          </a:xfrm>
        </p:spPr>
        <p:txBody>
          <a:bodyPr/>
          <a:lstStyle/>
          <a:p>
            <a:pPr algn="just" eaLnBrk="1" hangingPunct="1">
              <a:spcAft>
                <a:spcPct val="20000"/>
              </a:spcAft>
            </a:pPr>
            <a:r>
              <a:rPr lang="zh-CN" altLang="en-US" dirty="0">
                <a:latin typeface="宋体" charset="-122"/>
              </a:rPr>
              <a:t>指令的操作数必须是16位；</a:t>
            </a:r>
          </a:p>
          <a:p>
            <a:pPr algn="just" eaLnBrk="1" hangingPunct="1">
              <a:spcAft>
                <a:spcPct val="20000"/>
              </a:spcAft>
            </a:pPr>
            <a:r>
              <a:rPr lang="zh-CN" altLang="en-US" dirty="0">
                <a:latin typeface="宋体" charset="-122"/>
              </a:rPr>
              <a:t>操作数可以是寄存器或存储器两单元，但不能是立即数；</a:t>
            </a:r>
          </a:p>
          <a:p>
            <a:pPr algn="just" eaLnBrk="1" hangingPunct="1">
              <a:spcAft>
                <a:spcPct val="20000"/>
              </a:spcAft>
            </a:pPr>
            <a:r>
              <a:rPr lang="zh-CN" altLang="en-US" dirty="0">
                <a:latin typeface="宋体" charset="-122"/>
              </a:rPr>
              <a:t>不能从栈顶弹出一个字给</a:t>
            </a:r>
            <a:r>
              <a:rPr lang="en-US" altLang="zh-CN" dirty="0">
                <a:latin typeface="宋体" charset="-122"/>
              </a:rPr>
              <a:t>CS；</a:t>
            </a:r>
          </a:p>
          <a:p>
            <a:pPr algn="just" eaLnBrk="1" hangingPunct="1">
              <a:spcAft>
                <a:spcPct val="20000"/>
              </a:spcAft>
            </a:pPr>
            <a:r>
              <a:rPr lang="en-US" altLang="zh-CN" dirty="0">
                <a:latin typeface="宋体" charset="-122"/>
              </a:rPr>
              <a:t>PUSH</a:t>
            </a:r>
            <a:r>
              <a:rPr lang="zh-CN" altLang="en-US" dirty="0">
                <a:latin typeface="宋体" charset="-122"/>
              </a:rPr>
              <a:t>和</a:t>
            </a:r>
            <a:r>
              <a:rPr lang="en-US" altLang="zh-CN" dirty="0">
                <a:latin typeface="宋体" charset="-122"/>
              </a:rPr>
              <a:t>POP</a:t>
            </a:r>
            <a:r>
              <a:rPr lang="zh-CN" altLang="en-US" dirty="0">
                <a:latin typeface="宋体" charset="-122"/>
              </a:rPr>
              <a:t>指令在程序中一般成对出现；</a:t>
            </a:r>
          </a:p>
          <a:p>
            <a:pPr algn="just" eaLnBrk="1" hangingPunct="1">
              <a:spcAft>
                <a:spcPct val="20000"/>
              </a:spcAft>
            </a:pPr>
            <a:r>
              <a:rPr lang="en-US" altLang="zh-CN" dirty="0">
                <a:latin typeface="宋体" charset="-122"/>
              </a:rPr>
              <a:t>PUSH</a:t>
            </a:r>
            <a:r>
              <a:rPr lang="zh-CN" altLang="en-US" dirty="0">
                <a:latin typeface="宋体" charset="-122"/>
              </a:rPr>
              <a:t>指令的操作方向是从高地址向低地址，而</a:t>
            </a:r>
            <a:r>
              <a:rPr lang="en-US" altLang="zh-CN" dirty="0">
                <a:latin typeface="宋体" charset="-122"/>
              </a:rPr>
              <a:t>POP</a:t>
            </a:r>
            <a:r>
              <a:rPr lang="zh-CN" altLang="en-US" dirty="0">
                <a:latin typeface="宋体" charset="-122"/>
              </a:rPr>
              <a:t>指令的操作正好相反。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67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67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67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67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67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739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062525" y="5935661"/>
            <a:ext cx="487468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2304B5EB-C319-4F7C-894F-881DB3E2D349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395" name="Rectangle 1026"/>
          <p:cNvSpPr>
            <a:spLocks noGrp="1" noChangeArrowheads="1"/>
          </p:cNvSpPr>
          <p:nvPr>
            <p:ph type="title"/>
          </p:nvPr>
        </p:nvSpPr>
        <p:spPr>
          <a:xfrm>
            <a:off x="359916" y="244474"/>
            <a:ext cx="4186226" cy="547341"/>
          </a:xfrm>
        </p:spPr>
        <p:txBody>
          <a:bodyPr/>
          <a:lstStyle/>
          <a:p>
            <a:pPr eaLnBrk="1" hangingPunct="1"/>
            <a:r>
              <a:rPr lang="zh-CN" altLang="en-US" sz="3200"/>
              <a:t>堆栈操作指令例</a:t>
            </a:r>
          </a:p>
        </p:txBody>
      </p:sp>
      <p:sp>
        <p:nvSpPr>
          <p:cNvPr id="122883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797369" y="1053029"/>
            <a:ext cx="5926657" cy="4285617"/>
          </a:xfrm>
        </p:spPr>
        <p:txBody>
          <a:bodyPr/>
          <a:lstStyle/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MOV  AX</a:t>
            </a:r>
            <a:r>
              <a:rPr lang="zh-CN" altLang="en-US" sz="2000" dirty="0">
                <a:solidFill>
                  <a:schemeClr val="tx1"/>
                </a:solidFill>
                <a:latin typeface="+mj-lt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1234H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MOV  SP</a:t>
            </a:r>
            <a:r>
              <a:rPr lang="zh-CN" altLang="en-US" sz="2000" dirty="0">
                <a:solidFill>
                  <a:schemeClr val="tx1"/>
                </a:solidFill>
                <a:latin typeface="+mj-lt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AX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MOV  BX</a:t>
            </a:r>
            <a:r>
              <a:rPr lang="zh-CN" altLang="en-US" sz="2000" dirty="0">
                <a:solidFill>
                  <a:schemeClr val="tx1"/>
                </a:solidFill>
                <a:latin typeface="+mj-lt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5678H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MOV  [BX]</a:t>
            </a:r>
            <a:r>
              <a:rPr lang="zh-CN" altLang="en-US" sz="2000" dirty="0">
                <a:solidFill>
                  <a:schemeClr val="tx1"/>
                </a:solidFill>
                <a:latin typeface="+mj-lt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AH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MOV  [BX+1]</a:t>
            </a:r>
            <a:r>
              <a:rPr lang="zh-CN" altLang="en-US" sz="2000" dirty="0">
                <a:solidFill>
                  <a:schemeClr val="tx1"/>
                </a:solidFill>
                <a:latin typeface="+mj-lt"/>
              </a:rPr>
              <a:t>，</a:t>
            </a:r>
            <a:r>
              <a:rPr lang="en-US" altLang="zh-CN" sz="2000" dirty="0">
                <a:solidFill>
                  <a:schemeClr val="tx1"/>
                </a:solidFill>
                <a:latin typeface="+mj-lt"/>
              </a:rPr>
              <a:t>BL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PUSH  AX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PUSH  BX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PUSH  WORD  PTR[BX]         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endParaRPr lang="en-US" altLang="zh-CN" sz="2000" dirty="0">
              <a:latin typeface="+mj-lt"/>
            </a:endParaRP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POP  WORD  PTR[BX]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POP  AX</a:t>
            </a:r>
          </a:p>
          <a:p>
            <a:pPr eaLnBrk="1" hangingPunct="1">
              <a:lnSpc>
                <a:spcPct val="105000"/>
              </a:lnSpc>
              <a:spcBef>
                <a:spcPct val="15000"/>
              </a:spcBef>
              <a:defRPr/>
            </a:pPr>
            <a:r>
              <a:rPr lang="en-US" altLang="zh-CN" sz="2000" dirty="0">
                <a:latin typeface="+mj-lt"/>
              </a:rPr>
              <a:t>POP  BX</a:t>
            </a:r>
          </a:p>
        </p:txBody>
      </p:sp>
      <p:sp>
        <p:nvSpPr>
          <p:cNvPr id="122884" name="Text Box 1028"/>
          <p:cNvSpPr txBox="1">
            <a:spLocks noChangeArrowheads="1"/>
          </p:cNvSpPr>
          <p:nvPr/>
        </p:nvSpPr>
        <p:spPr bwMode="auto">
          <a:xfrm>
            <a:off x="1785703" y="4645627"/>
            <a:ext cx="643256" cy="461665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sz="2400" dirty="0">
                <a:solidFill>
                  <a:schemeClr val="tx1"/>
                </a:solidFill>
                <a:latin typeface="+mn-lt"/>
                <a:ea typeface="宋体" pitchFamily="2" charset="-122"/>
              </a:rPr>
              <a:t>┇ </a:t>
            </a:r>
          </a:p>
        </p:txBody>
      </p:sp>
      <p:sp>
        <p:nvSpPr>
          <p:cNvPr id="122885" name="AutoShape 1029"/>
          <p:cNvSpPr>
            <a:spLocks/>
          </p:cNvSpPr>
          <p:nvPr/>
        </p:nvSpPr>
        <p:spPr bwMode="auto">
          <a:xfrm>
            <a:off x="2520156" y="5624654"/>
            <a:ext cx="160813" cy="576016"/>
          </a:xfrm>
          <a:prstGeom prst="rightBrace">
            <a:avLst>
              <a:gd name="adj1" fmla="val 3333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22886" name="Line 1030"/>
          <p:cNvSpPr>
            <a:spLocks noChangeShapeType="1"/>
          </p:cNvSpPr>
          <p:nvPr/>
        </p:nvSpPr>
        <p:spPr bwMode="auto">
          <a:xfrm flipH="1" flipV="1">
            <a:off x="2788178" y="5936662"/>
            <a:ext cx="956113" cy="72001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22887" name="Text Box 1031"/>
          <p:cNvSpPr txBox="1">
            <a:spLocks noChangeArrowheads="1"/>
          </p:cNvSpPr>
          <p:nvPr/>
        </p:nvSpPr>
        <p:spPr bwMode="auto">
          <a:xfrm>
            <a:off x="3816300" y="5832375"/>
            <a:ext cx="426156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如此，会使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AX</a:t>
            </a: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kumimoji="1" lang="en-US" altLang="zh-CN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BX</a:t>
            </a:r>
            <a:r>
              <a:rPr kumimoji="1"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的内容互换</a:t>
            </a:r>
          </a:p>
        </p:txBody>
      </p:sp>
      <p:sp>
        <p:nvSpPr>
          <p:cNvPr id="11" name="Line 17"/>
          <p:cNvSpPr>
            <a:spLocks noChangeShapeType="1"/>
          </p:cNvSpPr>
          <p:nvPr/>
        </p:nvSpPr>
        <p:spPr bwMode="auto">
          <a:xfrm>
            <a:off x="6040566" y="1219534"/>
            <a:ext cx="375232" cy="750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59402" name="Rectangle 4"/>
          <p:cNvSpPr>
            <a:spLocks noChangeArrowheads="1"/>
          </p:cNvSpPr>
          <p:nvPr/>
        </p:nvSpPr>
        <p:spPr bwMode="auto">
          <a:xfrm>
            <a:off x="6464378" y="1360537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03" name="Rectangle 5"/>
          <p:cNvSpPr>
            <a:spLocks noChangeArrowheads="1"/>
          </p:cNvSpPr>
          <p:nvPr/>
        </p:nvSpPr>
        <p:spPr bwMode="auto">
          <a:xfrm>
            <a:off x="6464378" y="1704047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04" name="Rectangle 6"/>
          <p:cNvSpPr>
            <a:spLocks noChangeArrowheads="1"/>
          </p:cNvSpPr>
          <p:nvPr/>
        </p:nvSpPr>
        <p:spPr bwMode="auto">
          <a:xfrm>
            <a:off x="6464378" y="4377118"/>
            <a:ext cx="1539456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05" name="Line 7"/>
          <p:cNvSpPr>
            <a:spLocks noChangeShapeType="1"/>
          </p:cNvSpPr>
          <p:nvPr/>
        </p:nvSpPr>
        <p:spPr bwMode="auto">
          <a:xfrm>
            <a:off x="6462702" y="382510"/>
            <a:ext cx="0" cy="5110637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6" name="Line 8"/>
          <p:cNvSpPr>
            <a:spLocks noChangeShapeType="1"/>
          </p:cNvSpPr>
          <p:nvPr/>
        </p:nvSpPr>
        <p:spPr bwMode="auto">
          <a:xfrm>
            <a:off x="8003835" y="382512"/>
            <a:ext cx="1676" cy="5103139"/>
          </a:xfrm>
          <a:prstGeom prst="line">
            <a:avLst/>
          </a:pr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7" name="Freeform 9"/>
          <p:cNvSpPr>
            <a:spLocks/>
          </p:cNvSpPr>
          <p:nvPr/>
        </p:nvSpPr>
        <p:spPr bwMode="auto">
          <a:xfrm>
            <a:off x="6430877" y="5202141"/>
            <a:ext cx="1584686" cy="420011"/>
          </a:xfrm>
          <a:custGeom>
            <a:avLst/>
            <a:gdLst>
              <a:gd name="T0" fmla="*/ 2147483647 w 1091"/>
              <a:gd name="T1" fmla="*/ 2147483647 h 280"/>
              <a:gd name="T2" fmla="*/ 2147483647 w 1091"/>
              <a:gd name="T3" fmla="*/ 2147483647 h 280"/>
              <a:gd name="T4" fmla="*/ 2147483647 w 1091"/>
              <a:gd name="T5" fmla="*/ 2147483647 h 280"/>
              <a:gd name="T6" fmla="*/ 2147483647 w 1091"/>
              <a:gd name="T7" fmla="*/ 2147483647 h 280"/>
              <a:gd name="T8" fmla="*/ 2147483647 w 1091"/>
              <a:gd name="T9" fmla="*/ 0 h 280"/>
              <a:gd name="T10" fmla="*/ 2147483647 w 1091"/>
              <a:gd name="T11" fmla="*/ 2147483647 h 280"/>
              <a:gd name="T12" fmla="*/ 2147483647 w 1091"/>
              <a:gd name="T13" fmla="*/ 2147483647 h 280"/>
              <a:gd name="T14" fmla="*/ 2147483647 w 1091"/>
              <a:gd name="T15" fmla="*/ 2147483647 h 280"/>
              <a:gd name="T16" fmla="*/ 2147483647 w 1091"/>
              <a:gd name="T17" fmla="*/ 2147483647 h 280"/>
              <a:gd name="T18" fmla="*/ 2147483647 w 1091"/>
              <a:gd name="T19" fmla="*/ 2147483647 h 280"/>
              <a:gd name="T20" fmla="*/ 2147483647 w 1091"/>
              <a:gd name="T21" fmla="*/ 2147483647 h 280"/>
              <a:gd name="T22" fmla="*/ 2147483647 w 1091"/>
              <a:gd name="T23" fmla="*/ 2147483647 h 280"/>
              <a:gd name="T24" fmla="*/ 2147483647 w 1091"/>
              <a:gd name="T25" fmla="*/ 2147483647 h 28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1091"/>
              <a:gd name="T40" fmla="*/ 0 h 280"/>
              <a:gd name="T41" fmla="*/ 1091 w 1091"/>
              <a:gd name="T42" fmla="*/ 280 h 280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1091" h="280">
                <a:moveTo>
                  <a:pt x="11" y="222"/>
                </a:moveTo>
                <a:cubicBezTo>
                  <a:pt x="85" y="198"/>
                  <a:pt x="0" y="234"/>
                  <a:pt x="48" y="185"/>
                </a:cubicBezTo>
                <a:cubicBezTo>
                  <a:pt x="64" y="169"/>
                  <a:pt x="87" y="164"/>
                  <a:pt x="103" y="148"/>
                </a:cubicBezTo>
                <a:cubicBezTo>
                  <a:pt x="133" y="118"/>
                  <a:pt x="166" y="97"/>
                  <a:pt x="205" y="83"/>
                </a:cubicBezTo>
                <a:cubicBezTo>
                  <a:pt x="245" y="43"/>
                  <a:pt x="281" y="17"/>
                  <a:pt x="334" y="0"/>
                </a:cubicBezTo>
                <a:cubicBezTo>
                  <a:pt x="368" y="3"/>
                  <a:pt x="403" y="1"/>
                  <a:pt x="436" y="9"/>
                </a:cubicBezTo>
                <a:cubicBezTo>
                  <a:pt x="452" y="13"/>
                  <a:pt x="477" y="54"/>
                  <a:pt x="491" y="65"/>
                </a:cubicBezTo>
                <a:cubicBezTo>
                  <a:pt x="535" y="99"/>
                  <a:pt x="540" y="99"/>
                  <a:pt x="583" y="120"/>
                </a:cubicBezTo>
                <a:cubicBezTo>
                  <a:pt x="660" y="197"/>
                  <a:pt x="753" y="242"/>
                  <a:pt x="860" y="259"/>
                </a:cubicBezTo>
                <a:cubicBezTo>
                  <a:pt x="925" y="280"/>
                  <a:pt x="912" y="279"/>
                  <a:pt x="1026" y="259"/>
                </a:cubicBezTo>
                <a:cubicBezTo>
                  <a:pt x="1035" y="257"/>
                  <a:pt x="1038" y="246"/>
                  <a:pt x="1045" y="240"/>
                </a:cubicBezTo>
                <a:cubicBezTo>
                  <a:pt x="1054" y="233"/>
                  <a:pt x="1064" y="229"/>
                  <a:pt x="1073" y="222"/>
                </a:cubicBezTo>
                <a:cubicBezTo>
                  <a:pt x="1080" y="217"/>
                  <a:pt x="1091" y="203"/>
                  <a:pt x="1091" y="203"/>
                </a:cubicBezTo>
              </a:path>
            </a:pathLst>
          </a:custGeom>
          <a:noFill/>
          <a:ln w="12700" cap="sq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59408" name="Text Box 10"/>
          <p:cNvSpPr txBox="1">
            <a:spLocks noChangeArrowheads="1"/>
          </p:cNvSpPr>
          <p:nvPr/>
        </p:nvSpPr>
        <p:spPr bwMode="auto">
          <a:xfrm>
            <a:off x="6946821" y="519015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59409" name="Rectangle 11"/>
          <p:cNvSpPr>
            <a:spLocks noChangeArrowheads="1"/>
          </p:cNvSpPr>
          <p:nvPr/>
        </p:nvSpPr>
        <p:spPr bwMode="auto">
          <a:xfrm>
            <a:off x="6464378" y="1011028"/>
            <a:ext cx="1539456" cy="360010"/>
          </a:xfrm>
          <a:prstGeom prst="rect">
            <a:avLst/>
          </a:prstGeom>
          <a:solidFill>
            <a:srgbClr val="339966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10" name="Text Box 20"/>
          <p:cNvSpPr txBox="1">
            <a:spLocks noChangeArrowheads="1"/>
          </p:cNvSpPr>
          <p:nvPr/>
        </p:nvSpPr>
        <p:spPr bwMode="auto">
          <a:xfrm>
            <a:off x="6950170" y="2083557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b="0">
                <a:solidFill>
                  <a:schemeClr val="tx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22" name="Text Box 19"/>
          <p:cNvSpPr txBox="1">
            <a:spLocks noChangeArrowheads="1"/>
          </p:cNvSpPr>
          <p:nvPr/>
        </p:nvSpPr>
        <p:spPr bwMode="auto">
          <a:xfrm>
            <a:off x="6873115" y="1005028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12H</a:t>
            </a:r>
          </a:p>
        </p:txBody>
      </p:sp>
      <p:sp>
        <p:nvSpPr>
          <p:cNvPr id="23" name="Text Box 25"/>
          <p:cNvSpPr txBox="1">
            <a:spLocks noChangeArrowheads="1"/>
          </p:cNvSpPr>
          <p:nvPr/>
        </p:nvSpPr>
        <p:spPr bwMode="auto">
          <a:xfrm>
            <a:off x="6874789" y="1345537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bg1"/>
                </a:solidFill>
                <a:ea typeface="宋体" charset="-122"/>
              </a:rPr>
              <a:t>78H</a:t>
            </a:r>
          </a:p>
        </p:txBody>
      </p:sp>
      <p:sp>
        <p:nvSpPr>
          <p:cNvPr id="26" name="TextBox 25"/>
          <p:cNvSpPr txBox="1">
            <a:spLocks noChangeArrowheads="1"/>
          </p:cNvSpPr>
          <p:nvPr/>
        </p:nvSpPr>
        <p:spPr bwMode="auto">
          <a:xfrm>
            <a:off x="5015379" y="1053029"/>
            <a:ext cx="11005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5678H</a:t>
            </a:r>
            <a:endParaRPr lang="zh-CN" altLang="en-US" sz="18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7" name="Line 17"/>
          <p:cNvSpPr>
            <a:spLocks noChangeShapeType="1"/>
          </p:cNvSpPr>
          <p:nvPr/>
        </p:nvSpPr>
        <p:spPr bwMode="auto">
          <a:xfrm>
            <a:off x="6027165" y="1581043"/>
            <a:ext cx="375232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28" name="TextBox 27"/>
          <p:cNvSpPr txBox="1">
            <a:spLocks noChangeArrowheads="1"/>
          </p:cNvSpPr>
          <p:nvPr/>
        </p:nvSpPr>
        <p:spPr bwMode="auto">
          <a:xfrm>
            <a:off x="5001979" y="1414539"/>
            <a:ext cx="11005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5679H</a:t>
            </a:r>
            <a:endParaRPr lang="zh-CN" altLang="en-US" sz="18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16" name="Rectangle 6"/>
          <p:cNvSpPr>
            <a:spLocks noChangeArrowheads="1"/>
          </p:cNvSpPr>
          <p:nvPr/>
        </p:nvSpPr>
        <p:spPr bwMode="auto">
          <a:xfrm>
            <a:off x="6460606" y="4731128"/>
            <a:ext cx="1539457" cy="360010"/>
          </a:xfrm>
          <a:prstGeom prst="rect">
            <a:avLst/>
          </a:prstGeom>
          <a:solidFill>
            <a:srgbClr val="99CCFF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9" name="TextBox 28"/>
          <p:cNvSpPr txBox="1">
            <a:spLocks noChangeArrowheads="1"/>
          </p:cNvSpPr>
          <p:nvPr/>
        </p:nvSpPr>
        <p:spPr bwMode="auto">
          <a:xfrm>
            <a:off x="4968476" y="4735630"/>
            <a:ext cx="168017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 dirty="0">
                <a:solidFill>
                  <a:schemeClr val="tx1"/>
                </a:solidFill>
                <a:ea typeface="宋体" charset="-122"/>
              </a:rPr>
              <a:t>SP=1234H</a:t>
            </a:r>
            <a:endParaRPr lang="zh-CN" altLang="en-US" sz="1800" dirty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18" name="Rectangle 6"/>
          <p:cNvSpPr>
            <a:spLocks noChangeArrowheads="1"/>
          </p:cNvSpPr>
          <p:nvPr/>
        </p:nvSpPr>
        <p:spPr bwMode="auto">
          <a:xfrm>
            <a:off x="6466054" y="4036610"/>
            <a:ext cx="1539457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1" name="Text Box 25"/>
          <p:cNvSpPr txBox="1">
            <a:spLocks noChangeArrowheads="1"/>
          </p:cNvSpPr>
          <p:nvPr/>
        </p:nvSpPr>
        <p:spPr bwMode="auto">
          <a:xfrm>
            <a:off x="6729053" y="4377119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12H</a:t>
            </a:r>
          </a:p>
        </p:txBody>
      </p:sp>
      <p:sp>
        <p:nvSpPr>
          <p:cNvPr id="32" name="Text Box 25"/>
          <p:cNvSpPr txBox="1">
            <a:spLocks noChangeArrowheads="1"/>
          </p:cNvSpPr>
          <p:nvPr/>
        </p:nvSpPr>
        <p:spPr bwMode="auto">
          <a:xfrm>
            <a:off x="6724026" y="4030610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34H</a:t>
            </a:r>
          </a:p>
        </p:txBody>
      </p:sp>
      <p:sp>
        <p:nvSpPr>
          <p:cNvPr id="59421" name="Rectangle 6"/>
          <p:cNvSpPr>
            <a:spLocks noChangeArrowheads="1"/>
          </p:cNvSpPr>
          <p:nvPr/>
        </p:nvSpPr>
        <p:spPr bwMode="auto">
          <a:xfrm>
            <a:off x="6466054" y="3682601"/>
            <a:ext cx="1539457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22" name="Rectangle 6"/>
          <p:cNvSpPr>
            <a:spLocks noChangeArrowheads="1"/>
          </p:cNvSpPr>
          <p:nvPr/>
        </p:nvSpPr>
        <p:spPr bwMode="auto">
          <a:xfrm>
            <a:off x="6467729" y="3342091"/>
            <a:ext cx="1539456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5" name="Text Box 25"/>
          <p:cNvSpPr txBox="1">
            <a:spLocks noChangeArrowheads="1"/>
          </p:cNvSpPr>
          <p:nvPr/>
        </p:nvSpPr>
        <p:spPr bwMode="auto">
          <a:xfrm>
            <a:off x="6730727" y="3682601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56H</a:t>
            </a:r>
          </a:p>
        </p:txBody>
      </p:sp>
      <p:sp>
        <p:nvSpPr>
          <p:cNvPr id="36" name="Text Box 25"/>
          <p:cNvSpPr txBox="1">
            <a:spLocks noChangeArrowheads="1"/>
          </p:cNvSpPr>
          <p:nvPr/>
        </p:nvSpPr>
        <p:spPr bwMode="auto">
          <a:xfrm>
            <a:off x="6725702" y="3336091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chemeClr val="tx1"/>
                </a:solidFill>
                <a:ea typeface="宋体" charset="-122"/>
              </a:rPr>
              <a:t>78H</a:t>
            </a:r>
          </a:p>
        </p:txBody>
      </p:sp>
      <p:sp>
        <p:nvSpPr>
          <p:cNvPr id="59425" name="Rectangle 6"/>
          <p:cNvSpPr>
            <a:spLocks noChangeArrowheads="1"/>
          </p:cNvSpPr>
          <p:nvPr/>
        </p:nvSpPr>
        <p:spPr bwMode="auto">
          <a:xfrm>
            <a:off x="6466054" y="3001582"/>
            <a:ext cx="1539457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9426" name="Rectangle 6"/>
          <p:cNvSpPr>
            <a:spLocks noChangeArrowheads="1"/>
          </p:cNvSpPr>
          <p:nvPr/>
        </p:nvSpPr>
        <p:spPr bwMode="auto">
          <a:xfrm>
            <a:off x="6467729" y="2661072"/>
            <a:ext cx="1539456" cy="36001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tx1"/>
            </a:solidFill>
            <a:miter lim="800000"/>
            <a:headEnd type="none" w="sm" len="sm"/>
            <a:tailEnd type="none" w="sm" len="sm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39" name="Text Box 25"/>
          <p:cNvSpPr txBox="1">
            <a:spLocks noChangeArrowheads="1"/>
          </p:cNvSpPr>
          <p:nvPr/>
        </p:nvSpPr>
        <p:spPr bwMode="auto">
          <a:xfrm>
            <a:off x="6730727" y="3001582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>
                <a:solidFill>
                  <a:srgbClr val="C00000"/>
                </a:solidFill>
                <a:ea typeface="宋体" charset="-122"/>
              </a:rPr>
              <a:t>78H</a:t>
            </a:r>
          </a:p>
        </p:txBody>
      </p:sp>
      <p:sp>
        <p:nvSpPr>
          <p:cNvPr id="40" name="Text Box 25"/>
          <p:cNvSpPr txBox="1">
            <a:spLocks noChangeArrowheads="1"/>
          </p:cNvSpPr>
          <p:nvPr/>
        </p:nvSpPr>
        <p:spPr bwMode="auto">
          <a:xfrm>
            <a:off x="6725702" y="2655072"/>
            <a:ext cx="988334" cy="36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1800" dirty="0">
                <a:solidFill>
                  <a:srgbClr val="C00000"/>
                </a:solidFill>
                <a:ea typeface="宋体" charset="-122"/>
              </a:rPr>
              <a:t>12H</a:t>
            </a:r>
          </a:p>
        </p:txBody>
      </p:sp>
      <p:sp>
        <p:nvSpPr>
          <p:cNvPr id="3" name="任意多边形 2"/>
          <p:cNvSpPr>
            <a:spLocks noChangeArrowheads="1"/>
          </p:cNvSpPr>
          <p:nvPr/>
        </p:nvSpPr>
        <p:spPr bwMode="auto">
          <a:xfrm>
            <a:off x="7888251" y="3249089"/>
            <a:ext cx="626503" cy="343509"/>
          </a:xfrm>
          <a:custGeom>
            <a:avLst/>
            <a:gdLst>
              <a:gd name="T0" fmla="*/ 0 w 595086"/>
              <a:gd name="T1" fmla="*/ 361693 h 364464"/>
              <a:gd name="T2" fmla="*/ 57660 w 595086"/>
              <a:gd name="T3" fmla="*/ 289672 h 364464"/>
              <a:gd name="T4" fmla="*/ 100905 w 595086"/>
              <a:gd name="T5" fmla="*/ 260866 h 364464"/>
              <a:gd name="T6" fmla="*/ 187393 w 595086"/>
              <a:gd name="T7" fmla="*/ 160037 h 364464"/>
              <a:gd name="T8" fmla="*/ 230639 w 595086"/>
              <a:gd name="T9" fmla="*/ 145634 h 364464"/>
              <a:gd name="T10" fmla="*/ 317128 w 595086"/>
              <a:gd name="T11" fmla="*/ 88018 h 364464"/>
              <a:gd name="T12" fmla="*/ 360373 w 595086"/>
              <a:gd name="T13" fmla="*/ 59210 h 364464"/>
              <a:gd name="T14" fmla="*/ 418033 w 595086"/>
              <a:gd name="T15" fmla="*/ 15998 h 364464"/>
              <a:gd name="T16" fmla="*/ 461278 w 595086"/>
              <a:gd name="T17" fmla="*/ 1595 h 364464"/>
              <a:gd name="T18" fmla="*/ 591012 w 595086"/>
              <a:gd name="T19" fmla="*/ 1595 h 364464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595086"/>
              <a:gd name="T31" fmla="*/ 0 h 364464"/>
              <a:gd name="T32" fmla="*/ 595086 w 595086"/>
              <a:gd name="T33" fmla="*/ 364464 h 364464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595086" h="364464">
                <a:moveTo>
                  <a:pt x="0" y="364464"/>
                </a:moveTo>
                <a:cubicBezTo>
                  <a:pt x="19352" y="340273"/>
                  <a:pt x="36152" y="313797"/>
                  <a:pt x="58057" y="291892"/>
                </a:cubicBezTo>
                <a:cubicBezTo>
                  <a:pt x="70392" y="279557"/>
                  <a:pt x="89265" y="275199"/>
                  <a:pt x="101600" y="262864"/>
                </a:cubicBezTo>
                <a:cubicBezTo>
                  <a:pt x="178312" y="186153"/>
                  <a:pt x="67302" y="247966"/>
                  <a:pt x="188686" y="161264"/>
                </a:cubicBezTo>
                <a:cubicBezTo>
                  <a:pt x="201136" y="152371"/>
                  <a:pt x="217715" y="151588"/>
                  <a:pt x="232229" y="146750"/>
                </a:cubicBezTo>
                <a:lnTo>
                  <a:pt x="319314" y="88692"/>
                </a:lnTo>
                <a:cubicBezTo>
                  <a:pt x="333828" y="79016"/>
                  <a:pt x="348902" y="70130"/>
                  <a:pt x="362857" y="59664"/>
                </a:cubicBezTo>
                <a:cubicBezTo>
                  <a:pt x="382209" y="45150"/>
                  <a:pt x="399911" y="28123"/>
                  <a:pt x="420914" y="16121"/>
                </a:cubicBezTo>
                <a:cubicBezTo>
                  <a:pt x="434198" y="8530"/>
                  <a:pt x="449210" y="2878"/>
                  <a:pt x="464457" y="1607"/>
                </a:cubicBezTo>
                <a:cubicBezTo>
                  <a:pt x="507850" y="-2009"/>
                  <a:pt x="551543" y="1607"/>
                  <a:pt x="595086" y="1607"/>
                </a:cubicBezTo>
              </a:path>
            </a:pathLst>
          </a:custGeom>
          <a:noFill/>
          <a:ln w="22225" algn="ctr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" name="任意多边形 3"/>
          <p:cNvSpPr>
            <a:spLocks noChangeArrowheads="1"/>
          </p:cNvSpPr>
          <p:nvPr/>
        </p:nvSpPr>
        <p:spPr bwMode="auto">
          <a:xfrm>
            <a:off x="7811195" y="3237089"/>
            <a:ext cx="688483" cy="712520"/>
          </a:xfrm>
          <a:custGeom>
            <a:avLst/>
            <a:gdLst>
              <a:gd name="T0" fmla="*/ 0 w 653143"/>
              <a:gd name="T1" fmla="*/ 752705 h 754743"/>
              <a:gd name="T2" fmla="*/ 28938 w 653143"/>
              <a:gd name="T3" fmla="*/ 550054 h 754743"/>
              <a:gd name="T4" fmla="*/ 144690 w 653143"/>
              <a:gd name="T5" fmla="*/ 419778 h 754743"/>
              <a:gd name="T6" fmla="*/ 188095 w 653143"/>
              <a:gd name="T7" fmla="*/ 405303 h 754743"/>
              <a:gd name="T8" fmla="*/ 260441 w 653143"/>
              <a:gd name="T9" fmla="*/ 332928 h 754743"/>
              <a:gd name="T10" fmla="*/ 303848 w 653143"/>
              <a:gd name="T11" fmla="*/ 289502 h 754743"/>
              <a:gd name="T12" fmla="*/ 347255 w 653143"/>
              <a:gd name="T13" fmla="*/ 260553 h 754743"/>
              <a:gd name="T14" fmla="*/ 405130 w 653143"/>
              <a:gd name="T15" fmla="*/ 217127 h 754743"/>
              <a:gd name="T16" fmla="*/ 448537 w 653143"/>
              <a:gd name="T17" fmla="*/ 202651 h 754743"/>
              <a:gd name="T18" fmla="*/ 491943 w 653143"/>
              <a:gd name="T19" fmla="*/ 173701 h 754743"/>
              <a:gd name="T20" fmla="*/ 520881 w 653143"/>
              <a:gd name="T21" fmla="*/ 130276 h 754743"/>
              <a:gd name="T22" fmla="*/ 622164 w 653143"/>
              <a:gd name="T23" fmla="*/ 43426 h 754743"/>
              <a:gd name="T24" fmla="*/ 651102 w 653143"/>
              <a:gd name="T25" fmla="*/ 0 h 754743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653143"/>
              <a:gd name="T40" fmla="*/ 0 h 754743"/>
              <a:gd name="T41" fmla="*/ 653143 w 653143"/>
              <a:gd name="T42" fmla="*/ 754743 h 754743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653143" h="754743">
                <a:moveTo>
                  <a:pt x="0" y="754743"/>
                </a:moveTo>
                <a:cubicBezTo>
                  <a:pt x="468" y="750058"/>
                  <a:pt x="9298" y="591003"/>
                  <a:pt x="29028" y="551543"/>
                </a:cubicBezTo>
                <a:cubicBezTo>
                  <a:pt x="59990" y="489619"/>
                  <a:pt x="87266" y="453988"/>
                  <a:pt x="145143" y="420915"/>
                </a:cubicBezTo>
                <a:cubicBezTo>
                  <a:pt x="158426" y="413324"/>
                  <a:pt x="174171" y="411238"/>
                  <a:pt x="188685" y="406400"/>
                </a:cubicBezTo>
                <a:cubicBezTo>
                  <a:pt x="241905" y="326572"/>
                  <a:pt x="188685" y="394306"/>
                  <a:pt x="261257" y="333829"/>
                </a:cubicBezTo>
                <a:cubicBezTo>
                  <a:pt x="277026" y="320688"/>
                  <a:pt x="289031" y="303427"/>
                  <a:pt x="304800" y="290286"/>
                </a:cubicBezTo>
                <a:cubicBezTo>
                  <a:pt x="318201" y="279119"/>
                  <a:pt x="334148" y="271397"/>
                  <a:pt x="348343" y="261258"/>
                </a:cubicBezTo>
                <a:cubicBezTo>
                  <a:pt x="368028" y="247198"/>
                  <a:pt x="385397" y="229717"/>
                  <a:pt x="406400" y="217715"/>
                </a:cubicBezTo>
                <a:cubicBezTo>
                  <a:pt x="419684" y="210124"/>
                  <a:pt x="436259" y="210042"/>
                  <a:pt x="449943" y="203200"/>
                </a:cubicBezTo>
                <a:cubicBezTo>
                  <a:pt x="465545" y="195399"/>
                  <a:pt x="478971" y="183848"/>
                  <a:pt x="493485" y="174172"/>
                </a:cubicBezTo>
                <a:cubicBezTo>
                  <a:pt x="503161" y="159658"/>
                  <a:pt x="510179" y="142964"/>
                  <a:pt x="522514" y="130629"/>
                </a:cubicBezTo>
                <a:cubicBezTo>
                  <a:pt x="618616" y="34527"/>
                  <a:pt x="545117" y="138339"/>
                  <a:pt x="624114" y="43543"/>
                </a:cubicBezTo>
                <a:cubicBezTo>
                  <a:pt x="635281" y="30142"/>
                  <a:pt x="653143" y="0"/>
                  <a:pt x="653143" y="0"/>
                </a:cubicBezTo>
              </a:path>
            </a:pathLst>
          </a:custGeom>
          <a:noFill/>
          <a:ln w="22225" algn="ctr">
            <a:solidFill>
              <a:schemeClr val="tx1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8514754" y="3033082"/>
            <a:ext cx="608076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000">
                <a:solidFill>
                  <a:schemeClr val="tx1"/>
                </a:solidFill>
                <a:ea typeface="宋体" charset="-122"/>
              </a:rPr>
              <a:t>AX</a:t>
            </a:r>
            <a:endParaRPr lang="zh-CN" altLang="en-US" sz="20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41" name="任意多边形 40"/>
          <p:cNvSpPr/>
          <p:nvPr/>
        </p:nvSpPr>
        <p:spPr bwMode="auto">
          <a:xfrm>
            <a:off x="7940180" y="3900107"/>
            <a:ext cx="628179" cy="343509"/>
          </a:xfrm>
          <a:custGeom>
            <a:avLst/>
            <a:gdLst>
              <a:gd name="connsiteX0" fmla="*/ 0 w 595086"/>
              <a:gd name="connsiteY0" fmla="*/ 364464 h 364464"/>
              <a:gd name="connsiteX1" fmla="*/ 58057 w 595086"/>
              <a:gd name="connsiteY1" fmla="*/ 291892 h 364464"/>
              <a:gd name="connsiteX2" fmla="*/ 101600 w 595086"/>
              <a:gd name="connsiteY2" fmla="*/ 262864 h 364464"/>
              <a:gd name="connsiteX3" fmla="*/ 188686 w 595086"/>
              <a:gd name="connsiteY3" fmla="*/ 161264 h 364464"/>
              <a:gd name="connsiteX4" fmla="*/ 232229 w 595086"/>
              <a:gd name="connsiteY4" fmla="*/ 146750 h 364464"/>
              <a:gd name="connsiteX5" fmla="*/ 319314 w 595086"/>
              <a:gd name="connsiteY5" fmla="*/ 88692 h 364464"/>
              <a:gd name="connsiteX6" fmla="*/ 362857 w 595086"/>
              <a:gd name="connsiteY6" fmla="*/ 59664 h 364464"/>
              <a:gd name="connsiteX7" fmla="*/ 420914 w 595086"/>
              <a:gd name="connsiteY7" fmla="*/ 16121 h 364464"/>
              <a:gd name="connsiteX8" fmla="*/ 464457 w 595086"/>
              <a:gd name="connsiteY8" fmla="*/ 1607 h 364464"/>
              <a:gd name="connsiteX9" fmla="*/ 595086 w 595086"/>
              <a:gd name="connsiteY9" fmla="*/ 1607 h 3644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95086" h="364464">
                <a:moveTo>
                  <a:pt x="0" y="364464"/>
                </a:moveTo>
                <a:cubicBezTo>
                  <a:pt x="19352" y="340273"/>
                  <a:pt x="36152" y="313797"/>
                  <a:pt x="58057" y="291892"/>
                </a:cubicBezTo>
                <a:cubicBezTo>
                  <a:pt x="70392" y="279557"/>
                  <a:pt x="89265" y="275199"/>
                  <a:pt x="101600" y="262864"/>
                </a:cubicBezTo>
                <a:cubicBezTo>
                  <a:pt x="178312" y="186153"/>
                  <a:pt x="67302" y="247966"/>
                  <a:pt x="188686" y="161264"/>
                </a:cubicBezTo>
                <a:cubicBezTo>
                  <a:pt x="201136" y="152371"/>
                  <a:pt x="217715" y="151588"/>
                  <a:pt x="232229" y="146750"/>
                </a:cubicBezTo>
                <a:lnTo>
                  <a:pt x="319314" y="88692"/>
                </a:lnTo>
                <a:cubicBezTo>
                  <a:pt x="333828" y="79016"/>
                  <a:pt x="348902" y="70130"/>
                  <a:pt x="362857" y="59664"/>
                </a:cubicBezTo>
                <a:cubicBezTo>
                  <a:pt x="382209" y="45150"/>
                  <a:pt x="399911" y="28123"/>
                  <a:pt x="420914" y="16121"/>
                </a:cubicBezTo>
                <a:cubicBezTo>
                  <a:pt x="434198" y="8530"/>
                  <a:pt x="449210" y="2878"/>
                  <a:pt x="464457" y="1607"/>
                </a:cubicBezTo>
                <a:cubicBezTo>
                  <a:pt x="507850" y="-2009"/>
                  <a:pt x="551543" y="1607"/>
                  <a:pt x="595086" y="1607"/>
                </a:cubicBezTo>
              </a:path>
            </a:pathLst>
          </a:custGeom>
          <a:noFill/>
          <a:ln w="22225" cap="flat" cmpd="sng" algn="ctr">
            <a:solidFill>
              <a:schemeClr val="accent5">
                <a:lumMod val="2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lIns="92075" tIns="46038" rIns="92075" bIns="46038"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42" name="任意多边形 41"/>
          <p:cNvSpPr/>
          <p:nvPr/>
        </p:nvSpPr>
        <p:spPr bwMode="auto">
          <a:xfrm>
            <a:off x="7863122" y="3888106"/>
            <a:ext cx="690159" cy="712520"/>
          </a:xfrm>
          <a:custGeom>
            <a:avLst/>
            <a:gdLst>
              <a:gd name="connsiteX0" fmla="*/ 0 w 653143"/>
              <a:gd name="connsiteY0" fmla="*/ 754743 h 754743"/>
              <a:gd name="connsiteX1" fmla="*/ 29028 w 653143"/>
              <a:gd name="connsiteY1" fmla="*/ 551543 h 754743"/>
              <a:gd name="connsiteX2" fmla="*/ 145143 w 653143"/>
              <a:gd name="connsiteY2" fmla="*/ 420915 h 754743"/>
              <a:gd name="connsiteX3" fmla="*/ 188685 w 653143"/>
              <a:gd name="connsiteY3" fmla="*/ 406400 h 754743"/>
              <a:gd name="connsiteX4" fmla="*/ 261257 w 653143"/>
              <a:gd name="connsiteY4" fmla="*/ 333829 h 754743"/>
              <a:gd name="connsiteX5" fmla="*/ 304800 w 653143"/>
              <a:gd name="connsiteY5" fmla="*/ 290286 h 754743"/>
              <a:gd name="connsiteX6" fmla="*/ 348343 w 653143"/>
              <a:gd name="connsiteY6" fmla="*/ 261258 h 754743"/>
              <a:gd name="connsiteX7" fmla="*/ 406400 w 653143"/>
              <a:gd name="connsiteY7" fmla="*/ 217715 h 754743"/>
              <a:gd name="connsiteX8" fmla="*/ 449943 w 653143"/>
              <a:gd name="connsiteY8" fmla="*/ 203200 h 754743"/>
              <a:gd name="connsiteX9" fmla="*/ 493485 w 653143"/>
              <a:gd name="connsiteY9" fmla="*/ 174172 h 754743"/>
              <a:gd name="connsiteX10" fmla="*/ 522514 w 653143"/>
              <a:gd name="connsiteY10" fmla="*/ 130629 h 754743"/>
              <a:gd name="connsiteX11" fmla="*/ 624114 w 653143"/>
              <a:gd name="connsiteY11" fmla="*/ 43543 h 754743"/>
              <a:gd name="connsiteX12" fmla="*/ 653143 w 653143"/>
              <a:gd name="connsiteY12" fmla="*/ 0 h 754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53143" h="754743">
                <a:moveTo>
                  <a:pt x="0" y="754743"/>
                </a:moveTo>
                <a:cubicBezTo>
                  <a:pt x="468" y="750058"/>
                  <a:pt x="9298" y="591003"/>
                  <a:pt x="29028" y="551543"/>
                </a:cubicBezTo>
                <a:cubicBezTo>
                  <a:pt x="59990" y="489619"/>
                  <a:pt x="87266" y="453988"/>
                  <a:pt x="145143" y="420915"/>
                </a:cubicBezTo>
                <a:cubicBezTo>
                  <a:pt x="158426" y="413324"/>
                  <a:pt x="174171" y="411238"/>
                  <a:pt x="188685" y="406400"/>
                </a:cubicBezTo>
                <a:cubicBezTo>
                  <a:pt x="241905" y="326572"/>
                  <a:pt x="188685" y="394306"/>
                  <a:pt x="261257" y="333829"/>
                </a:cubicBezTo>
                <a:cubicBezTo>
                  <a:pt x="277026" y="320688"/>
                  <a:pt x="289031" y="303427"/>
                  <a:pt x="304800" y="290286"/>
                </a:cubicBezTo>
                <a:cubicBezTo>
                  <a:pt x="318201" y="279119"/>
                  <a:pt x="334148" y="271397"/>
                  <a:pt x="348343" y="261258"/>
                </a:cubicBezTo>
                <a:cubicBezTo>
                  <a:pt x="368028" y="247198"/>
                  <a:pt x="385397" y="229717"/>
                  <a:pt x="406400" y="217715"/>
                </a:cubicBezTo>
                <a:cubicBezTo>
                  <a:pt x="419684" y="210124"/>
                  <a:pt x="436259" y="210042"/>
                  <a:pt x="449943" y="203200"/>
                </a:cubicBezTo>
                <a:cubicBezTo>
                  <a:pt x="465545" y="195399"/>
                  <a:pt x="478971" y="183848"/>
                  <a:pt x="493485" y="174172"/>
                </a:cubicBezTo>
                <a:cubicBezTo>
                  <a:pt x="503161" y="159658"/>
                  <a:pt x="510179" y="142964"/>
                  <a:pt x="522514" y="130629"/>
                </a:cubicBezTo>
                <a:cubicBezTo>
                  <a:pt x="618616" y="34527"/>
                  <a:pt x="545117" y="138339"/>
                  <a:pt x="624114" y="43543"/>
                </a:cubicBezTo>
                <a:cubicBezTo>
                  <a:pt x="635281" y="30142"/>
                  <a:pt x="653143" y="0"/>
                  <a:pt x="653143" y="0"/>
                </a:cubicBezTo>
              </a:path>
            </a:pathLst>
          </a:custGeom>
          <a:noFill/>
          <a:ln w="22225" cap="flat" cmpd="sng" algn="ctr">
            <a:solidFill>
              <a:schemeClr val="accent5">
                <a:lumMod val="25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lIns="92075" tIns="46038" rIns="92075" bIns="46038"/>
          <a:lstStyle/>
          <a:p>
            <a:pPr>
              <a:defRPr/>
            </a:pPr>
            <a:endParaRPr lang="zh-CN" altLang="en-US">
              <a:ea typeface="宋体" pitchFamily="2" charset="-12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8568359" y="3684101"/>
            <a:ext cx="608076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000" b="1" dirty="0">
                <a:solidFill>
                  <a:schemeClr val="accent5">
                    <a:lumMod val="25000"/>
                  </a:schemeClr>
                </a:solidFill>
                <a:ea typeface="宋体" pitchFamily="2" charset="-122"/>
              </a:rPr>
              <a:t>BX</a:t>
            </a:r>
            <a:endParaRPr lang="zh-CN" altLang="en-US" sz="2000" b="1" dirty="0">
              <a:solidFill>
                <a:schemeClr val="accent5">
                  <a:lumMod val="25000"/>
                </a:schemeClr>
              </a:solidFill>
              <a:ea typeface="宋体" pitchFamily="2" charset="-122"/>
            </a:endParaRPr>
          </a:p>
        </p:txBody>
      </p:sp>
      <p:sp>
        <p:nvSpPr>
          <p:cNvPr id="44" name="Line 17"/>
          <p:cNvSpPr>
            <a:spLocks noChangeShapeType="1"/>
          </p:cNvSpPr>
          <p:nvPr/>
        </p:nvSpPr>
        <p:spPr bwMode="auto">
          <a:xfrm>
            <a:off x="5857431" y="3464839"/>
            <a:ext cx="375232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45" name="Line 17"/>
          <p:cNvSpPr>
            <a:spLocks noChangeShapeType="1"/>
          </p:cNvSpPr>
          <p:nvPr/>
        </p:nvSpPr>
        <p:spPr bwMode="auto">
          <a:xfrm>
            <a:off x="5904532" y="4176191"/>
            <a:ext cx="375232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28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28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228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228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28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 nodeType="clickPar">
                      <p:stCondLst>
                        <p:cond delay="indefinite"/>
                      </p:stCondLst>
                      <p:childTnLst>
                        <p:par>
                          <p:cTn id="6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7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 nodeType="clickPar">
                      <p:stCondLst>
                        <p:cond delay="indefinite"/>
                      </p:stCondLst>
                      <p:childTnLst>
                        <p:par>
                          <p:cTn id="7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89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9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22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 nodeType="clickPar">
                      <p:stCondLst>
                        <p:cond delay="indefinite"/>
                      </p:stCondLst>
                      <p:childTnLst>
                        <p:par>
                          <p:cTn id="9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228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 nodeType="clickPar">
                      <p:stCondLst>
                        <p:cond delay="indefinite"/>
                      </p:stCondLst>
                      <p:childTnLst>
                        <p:par>
                          <p:cTn id="10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228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500"/>
                            </p:stCondLst>
                            <p:childTnLst>
                              <p:par>
                                <p:cTn id="1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1228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000"/>
                            </p:stCondLst>
                            <p:childTnLst>
                              <p:par>
                                <p:cTn id="1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500"/>
                            </p:stCondLst>
                            <p:childTnLst>
                              <p:par>
                                <p:cTn id="162" presetID="3" presetClass="emph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hlink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8" dur="500"/>
                                        <p:tgtEl>
                                          <p:spTgt spid="1228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00"/>
                            </p:stCondLst>
                            <p:childTnLst>
                              <p:par>
                                <p:cTn id="1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1228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00"/>
                            </p:stCondLst>
                            <p:childTnLst>
                              <p:par>
                                <p:cTn id="17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6" dur="500"/>
                                        <p:tgtEl>
                                          <p:spTgt spid="122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84" grpId="0"/>
      <p:bldP spid="122885" grpId="0" animBg="1"/>
      <p:bldP spid="122886" grpId="0" animBg="1"/>
      <p:bldP spid="122887" grpId="0"/>
      <p:bldP spid="11" grpId="0" animBg="1"/>
      <p:bldP spid="22" grpId="0"/>
      <p:bldP spid="23" grpId="0"/>
      <p:bldP spid="26" grpId="0"/>
      <p:bldP spid="27" grpId="0" animBg="1"/>
      <p:bldP spid="28" grpId="0"/>
      <p:bldP spid="29" grpId="0"/>
      <p:bldP spid="29" grpId="1"/>
      <p:bldP spid="31" grpId="0"/>
      <p:bldP spid="32" grpId="0"/>
      <p:bldP spid="35" grpId="0"/>
      <p:bldP spid="36" grpId="0"/>
      <p:bldP spid="39" grpId="0"/>
      <p:bldP spid="39" grpId="1"/>
      <p:bldP spid="40" grpId="0"/>
      <p:bldP spid="40" grpId="1"/>
      <p:bldP spid="3" grpId="0" animBg="1"/>
      <p:bldP spid="4" grpId="0" animBg="1"/>
      <p:bldP spid="5" grpId="0"/>
      <p:bldP spid="43" grpId="0"/>
      <p:bldP spid="44" grpId="0" animBg="1"/>
      <p:bldP spid="44" grpId="1" animBg="1"/>
      <p:bldP spid="45" grpId="0" animBg="1"/>
      <p:bldP spid="45" grpId="1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489499" y="5976391"/>
            <a:ext cx="1159449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527B0F3-966F-4CDE-B382-EF6A623D1FC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4515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3) </a:t>
            </a:r>
            <a:r>
              <a:rPr lang="zh-CN" altLang="en-US" dirty="0">
                <a:cs typeface="+mj-cs"/>
              </a:rPr>
              <a:t>交换与查表指令</a:t>
            </a:r>
          </a:p>
        </p:txBody>
      </p:sp>
      <p:sp>
        <p:nvSpPr>
          <p:cNvPr id="123907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818855" y="1530595"/>
            <a:ext cx="8470053" cy="4191113"/>
          </a:xfrm>
        </p:spPr>
        <p:txBody>
          <a:bodyPr/>
          <a:lstStyle/>
          <a:p>
            <a:pPr algn="just" eaLnBrk="1" hangingPunct="1">
              <a:lnSpc>
                <a:spcPct val="90000"/>
              </a:lnSpc>
              <a:defRPr/>
            </a:pPr>
            <a:r>
              <a:rPr lang="zh-CN" altLang="en-US" dirty="0">
                <a:latin typeface="宋体" pitchFamily="2" charset="-122"/>
              </a:rPr>
              <a:t>格式：</a:t>
            </a:r>
            <a:endParaRPr lang="en-US" altLang="zh-CN" dirty="0">
              <a:latin typeface="宋体" pitchFamily="2" charset="-122"/>
            </a:endParaRPr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n-US" altLang="zh-CN" dirty="0">
                <a:latin typeface="+mj-lt"/>
              </a:rPr>
              <a:t>XCHG  REG，MEM/REG</a:t>
            </a:r>
          </a:p>
          <a:p>
            <a:pPr algn="just" eaLnBrk="1" hangingPunct="1">
              <a:spcBef>
                <a:spcPts val="1200"/>
              </a:spcBef>
              <a:defRPr/>
            </a:pPr>
            <a:r>
              <a:rPr lang="zh-CN" altLang="en-US" dirty="0">
                <a:latin typeface="宋体" pitchFamily="2" charset="-122"/>
              </a:rPr>
              <a:t>注：</a:t>
            </a:r>
          </a:p>
          <a:p>
            <a:pPr lvl="1" algn="just" eaLnBrk="1" hangingPunct="1">
              <a:defRPr/>
            </a:pP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两操作数必须有一个是寄存器操作数</a:t>
            </a:r>
          </a:p>
          <a:p>
            <a:pPr lvl="1" algn="just" eaLnBrk="1" hangingPunct="1">
              <a:defRPr/>
            </a:pPr>
            <a:r>
              <a:rPr lang="zh-CN" altLang="en-US" dirty="0">
                <a:solidFill>
                  <a:srgbClr val="C00000"/>
                </a:solidFill>
                <a:latin typeface="宋体" pitchFamily="2" charset="-122"/>
              </a:rPr>
              <a:t>不允许使用段寄存器。</a:t>
            </a:r>
          </a:p>
          <a:p>
            <a:pPr algn="just" eaLnBrk="1" hangingPunct="1">
              <a:spcBef>
                <a:spcPts val="1200"/>
              </a:spcBef>
              <a:defRPr/>
            </a:pPr>
            <a:r>
              <a:rPr lang="zh-CN" altLang="en-US" dirty="0">
                <a:latin typeface="宋体" pitchFamily="2" charset="-122"/>
              </a:rPr>
              <a:t>例：  </a:t>
            </a:r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n-US" altLang="zh-CN" dirty="0">
                <a:latin typeface="+mj-lt"/>
              </a:rPr>
              <a:t>XCHG	AX，BX</a:t>
            </a:r>
          </a:p>
          <a:p>
            <a:pPr lvl="1" algn="just" eaLnBrk="1" hangingPunct="1">
              <a:lnSpc>
                <a:spcPct val="90000"/>
              </a:lnSpc>
              <a:defRPr/>
            </a:pPr>
            <a:r>
              <a:rPr lang="en-US" altLang="zh-CN" dirty="0">
                <a:latin typeface="+mj-lt"/>
              </a:rPr>
              <a:t>XCHG	CL</a:t>
            </a:r>
            <a:r>
              <a:rPr lang="zh-CN" altLang="en-US" dirty="0">
                <a:latin typeface="+mj-lt"/>
              </a:rPr>
              <a:t>，</a:t>
            </a:r>
            <a:r>
              <a:rPr lang="en-US" altLang="zh-CN" dirty="0">
                <a:latin typeface="+mj-lt"/>
              </a:rPr>
              <a:t> [2000]</a:t>
            </a:r>
            <a:endParaRPr lang="zh-CN" altLang="en-US" dirty="0">
              <a:latin typeface="+mj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480596" y="1799927"/>
            <a:ext cx="2520280" cy="625272"/>
          </a:xfrm>
          <a:prstGeom prst="rect">
            <a:avLst/>
          </a:prstGeom>
          <a:solidFill>
            <a:schemeClr val="bg2">
              <a:lumMod val="10000"/>
              <a:lumOff val="90000"/>
            </a:schemeClr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tIns="108000" bIns="108000" anchor="ctr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查表指令请在线学习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39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39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39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39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39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39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239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9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39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907" grpId="0" uiExpand="1" build="p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E13198-767A-49A3-8CF7-7690C9F547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F7CC09-2C90-403F-926B-E3E393B02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设</a:t>
            </a:r>
            <a:r>
              <a:rPr lang="en-US" altLang="zh-CN" dirty="0"/>
              <a:t>DS=2000H, SI=0230H, DL=88H, [20230H]=44H</a:t>
            </a:r>
            <a:r>
              <a:rPr lang="zh-CN" altLang="en-US" dirty="0"/>
              <a:t>，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</a:t>
            </a:r>
            <a:r>
              <a:rPr lang="zh-CN" altLang="en-US" dirty="0"/>
              <a:t>执行指令：</a:t>
            </a:r>
            <a:r>
              <a:rPr lang="en-US" altLang="zh-CN" dirty="0"/>
              <a:t>XCHG [SI],DL</a:t>
            </a:r>
          </a:p>
          <a:p>
            <a:endParaRPr lang="en-US" altLang="zh-CN" dirty="0"/>
          </a:p>
          <a:p>
            <a:r>
              <a:rPr lang="zh-CN" altLang="en-US" dirty="0"/>
              <a:t>执行结果为：</a:t>
            </a:r>
            <a:r>
              <a:rPr lang="en-US" altLang="zh-CN" dirty="0"/>
              <a:t>[20230H]=88H, DL=44H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C102F22-B8C6-433B-817E-B301C0C2CD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73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592401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2137432-8279-45FA-81AA-3E0E6F3246B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7587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4</a:t>
            </a:r>
            <a:r>
              <a:rPr lang="zh-CN" altLang="en-US" dirty="0">
                <a:latin typeface="+mn-lt"/>
                <a:cs typeface="+mj-cs"/>
              </a:rPr>
              <a:t>）</a:t>
            </a:r>
            <a:r>
              <a:rPr lang="zh-CN" altLang="en-US" dirty="0">
                <a:cs typeface="+mj-cs"/>
              </a:rPr>
              <a:t>字位扩展指令 </a:t>
            </a:r>
          </a:p>
        </p:txBody>
      </p:sp>
      <p:sp>
        <p:nvSpPr>
          <p:cNvPr id="12595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791964" y="1511895"/>
            <a:ext cx="7831296" cy="3888105"/>
          </a:xfrm>
        </p:spPr>
        <p:txBody>
          <a:bodyPr/>
          <a:lstStyle/>
          <a:p>
            <a:pPr eaLnBrk="1" hangingPunct="1">
              <a:spcBef>
                <a:spcPct val="30000"/>
              </a:spcBef>
              <a:spcAft>
                <a:spcPct val="40000"/>
              </a:spcAft>
            </a:pPr>
            <a:r>
              <a:rPr lang="zh-CN" altLang="en-US" dirty="0"/>
              <a:t>将符号数的符号位扩展到高位；</a:t>
            </a:r>
          </a:p>
          <a:p>
            <a:pPr eaLnBrk="1" hangingPunct="1">
              <a:spcBef>
                <a:spcPct val="30000"/>
              </a:spcBef>
              <a:spcAft>
                <a:spcPct val="40000"/>
              </a:spcAft>
            </a:pPr>
            <a:r>
              <a:rPr lang="zh-CN" altLang="en-US" dirty="0"/>
              <a:t>指令为零操作数指令，采用隐含寻址，隐含的操作数为</a:t>
            </a:r>
            <a:r>
              <a:rPr lang="en-US" altLang="zh-CN" dirty="0">
                <a:solidFill>
                  <a:srgbClr val="C00000"/>
                </a:solidFill>
              </a:rPr>
              <a:t>AX</a:t>
            </a:r>
            <a:r>
              <a:rPr lang="zh-CN" altLang="en-US" dirty="0"/>
              <a:t>及</a:t>
            </a:r>
            <a:r>
              <a:rPr lang="en-US" altLang="zh-CN" dirty="0">
                <a:solidFill>
                  <a:srgbClr val="C00000"/>
                </a:solidFill>
              </a:rPr>
              <a:t>AX，DX</a:t>
            </a:r>
          </a:p>
          <a:p>
            <a:pPr eaLnBrk="1" hangingPunct="1">
              <a:spcBef>
                <a:spcPct val="30000"/>
              </a:spcBef>
              <a:spcAft>
                <a:spcPct val="40000"/>
              </a:spcAft>
            </a:pPr>
            <a:r>
              <a:rPr lang="zh-CN" altLang="en-US" u="sng" dirty="0">
                <a:solidFill>
                  <a:srgbClr val="C00000"/>
                </a:solidFill>
              </a:rPr>
              <a:t>无符号数的扩展规则为在高位补0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59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955" grpId="0" build="p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04AC75A-1072-4C7A-A503-0A335FC56F9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2467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字节到字的扩展指令</a:t>
            </a:r>
          </a:p>
        </p:txBody>
      </p:sp>
      <p:sp>
        <p:nvSpPr>
          <p:cNvPr id="126979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719956" y="1439887"/>
            <a:ext cx="7831295" cy="3649598"/>
          </a:xfrm>
        </p:spPr>
        <p:txBody>
          <a:bodyPr/>
          <a:lstStyle/>
          <a:p>
            <a:r>
              <a:rPr lang="zh-CN" altLang="en-US"/>
              <a:t>格式：</a:t>
            </a:r>
            <a:endParaRPr lang="en-US" altLang="zh-CN"/>
          </a:p>
          <a:p>
            <a:pPr lvl="1">
              <a:spcBef>
                <a:spcPct val="0"/>
              </a:spcBef>
            </a:pPr>
            <a:r>
              <a:rPr lang="en-US" altLang="zh-CN"/>
              <a:t>CBW</a:t>
            </a:r>
          </a:p>
          <a:p>
            <a:pPr>
              <a:spcAft>
                <a:spcPct val="0"/>
              </a:spcAft>
            </a:pPr>
            <a:r>
              <a:rPr lang="zh-CN" altLang="en-US"/>
              <a:t>操作：</a:t>
            </a:r>
            <a:endParaRPr lang="en-US" altLang="zh-CN"/>
          </a:p>
          <a:p>
            <a:pPr lvl="1">
              <a:spcBef>
                <a:spcPct val="0"/>
              </a:spcBef>
              <a:spcAft>
                <a:spcPct val="40000"/>
              </a:spcAft>
            </a:pPr>
            <a:r>
              <a:rPr lang="zh-CN" altLang="en-US"/>
              <a:t>将</a:t>
            </a:r>
            <a:r>
              <a:rPr lang="en-US" altLang="zh-CN"/>
              <a:t>AL</a:t>
            </a:r>
            <a:r>
              <a:rPr lang="zh-CN" altLang="en-US"/>
              <a:t>内容扩展到</a:t>
            </a:r>
            <a:r>
              <a:rPr lang="en-US" altLang="zh-CN"/>
              <a:t>AX</a:t>
            </a:r>
          </a:p>
          <a:p>
            <a:pPr>
              <a:spcAft>
                <a:spcPct val="0"/>
              </a:spcAft>
            </a:pPr>
            <a:r>
              <a:rPr lang="zh-CN" altLang="en-US"/>
              <a:t>规则：</a:t>
            </a:r>
          </a:p>
          <a:p>
            <a:pPr lvl="1">
              <a:spcBef>
                <a:spcPct val="0"/>
              </a:spcBef>
            </a:pPr>
            <a:r>
              <a:rPr lang="zh-CN" altLang="en-US"/>
              <a:t>若最高位=1，则执行后</a:t>
            </a:r>
            <a:r>
              <a:rPr lang="en-US" altLang="zh-CN"/>
              <a:t>AH=FFH</a:t>
            </a:r>
          </a:p>
          <a:p>
            <a:pPr lvl="1">
              <a:spcBef>
                <a:spcPct val="0"/>
              </a:spcBef>
            </a:pPr>
            <a:r>
              <a:rPr lang="zh-CN" altLang="en-US"/>
              <a:t>若最高位=0，则执行后</a:t>
            </a:r>
            <a:r>
              <a:rPr lang="en-US" altLang="zh-CN"/>
              <a:t>AH=00H</a:t>
            </a:r>
            <a:endParaRPr lang="zh-CN" altLang="en-US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69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69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69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69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269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269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269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86AF5CA-218B-49E1-9AE9-240559CBCDD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3491" name="Rectangle 409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字到双字的扩展指令</a:t>
            </a:r>
          </a:p>
        </p:txBody>
      </p:sp>
      <p:sp>
        <p:nvSpPr>
          <p:cNvPr id="128003" name="Rectangle 4099"/>
          <p:cNvSpPr>
            <a:spLocks noGrp="1" noChangeArrowheads="1"/>
          </p:cNvSpPr>
          <p:nvPr>
            <p:ph type="body" idx="1"/>
          </p:nvPr>
        </p:nvSpPr>
        <p:spPr>
          <a:xfrm>
            <a:off x="791964" y="1367879"/>
            <a:ext cx="7375655" cy="3888432"/>
          </a:xfrm>
        </p:spPr>
        <p:txBody>
          <a:bodyPr/>
          <a:lstStyle/>
          <a:p>
            <a:r>
              <a:rPr lang="zh-CN" altLang="en-US" dirty="0"/>
              <a:t>格式：</a:t>
            </a:r>
            <a:endParaRPr lang="en-US" altLang="zh-CN" dirty="0"/>
          </a:p>
          <a:p>
            <a:pPr lvl="1">
              <a:spcBef>
                <a:spcPct val="0"/>
              </a:spcBef>
            </a:pPr>
            <a:r>
              <a:rPr lang="en-US" altLang="zh-CN" dirty="0"/>
              <a:t>CWD</a:t>
            </a:r>
          </a:p>
          <a:p>
            <a:pPr>
              <a:spcBef>
                <a:spcPts val="1200"/>
              </a:spcBef>
              <a:spcAft>
                <a:spcPct val="0"/>
              </a:spcAft>
            </a:pPr>
            <a:r>
              <a:rPr lang="zh-CN" altLang="en-US" dirty="0"/>
              <a:t>操作：</a:t>
            </a:r>
            <a:endParaRPr lang="en-US" altLang="zh-CN" dirty="0"/>
          </a:p>
          <a:p>
            <a:pPr lvl="1">
              <a:spcBef>
                <a:spcPct val="0"/>
              </a:spcBef>
              <a:spcAft>
                <a:spcPct val="40000"/>
              </a:spcAft>
            </a:pPr>
            <a:r>
              <a:rPr lang="zh-CN" altLang="en-US" dirty="0"/>
              <a:t>将</a:t>
            </a:r>
            <a:r>
              <a:rPr lang="en-US" altLang="zh-CN" dirty="0"/>
              <a:t>AX</a:t>
            </a:r>
            <a:r>
              <a:rPr lang="zh-CN" altLang="en-US" dirty="0"/>
              <a:t>内容扩展到</a:t>
            </a:r>
            <a:r>
              <a:rPr lang="en-US" altLang="zh-CN" dirty="0"/>
              <a:t>DX  AX</a:t>
            </a:r>
          </a:p>
          <a:p>
            <a:r>
              <a:rPr lang="zh-CN" altLang="en-US" dirty="0"/>
              <a:t>规则：</a:t>
            </a:r>
          </a:p>
          <a:p>
            <a:pPr lvl="1">
              <a:spcBef>
                <a:spcPct val="0"/>
              </a:spcBef>
            </a:pPr>
            <a:r>
              <a:rPr lang="zh-CN" altLang="en-US" dirty="0"/>
              <a:t>若最高位=1，则执行后</a:t>
            </a:r>
            <a:r>
              <a:rPr lang="en-US" altLang="zh-CN" dirty="0"/>
              <a:t>DX=FFFFH</a:t>
            </a:r>
          </a:p>
          <a:p>
            <a:pPr lvl="1">
              <a:spcBef>
                <a:spcPct val="0"/>
              </a:spcBef>
            </a:pPr>
            <a:r>
              <a:rPr lang="zh-CN" altLang="en-US" dirty="0"/>
              <a:t>若最高位=0，则执行后</a:t>
            </a:r>
            <a:r>
              <a:rPr lang="en-US" altLang="zh-CN" dirty="0"/>
              <a:t>DX=0000H</a:t>
            </a:r>
            <a:endParaRPr lang="zh-CN" altLang="en-US" dirty="0"/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80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280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80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280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280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80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280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8003" grpId="0" build="p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0919557B-C001-4EA1-90FE-D5B054B621B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4515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400">
                <a:latin typeface="Tahoma" pitchFamily="34" charset="0"/>
              </a:rPr>
              <a:t>2. </a:t>
            </a:r>
            <a:r>
              <a:rPr lang="zh-CN" altLang="en-US"/>
              <a:t>输入输出指令</a:t>
            </a:r>
          </a:p>
        </p:txBody>
      </p:sp>
      <p:sp>
        <p:nvSpPr>
          <p:cNvPr id="64516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791964" y="1367879"/>
            <a:ext cx="7824593" cy="3888105"/>
          </a:xfrm>
        </p:spPr>
        <p:txBody>
          <a:bodyPr/>
          <a:lstStyle/>
          <a:p>
            <a:pPr eaLnBrk="1" hangingPunct="1">
              <a:spcAft>
                <a:spcPct val="40000"/>
              </a:spcAft>
              <a:buFont typeface="Wingdings" pitchFamily="2" charset="2"/>
              <a:buNone/>
            </a:pPr>
            <a:r>
              <a:rPr lang="zh-CN" altLang="en-US" sz="3200" u="sng" dirty="0">
                <a:solidFill>
                  <a:schemeClr val="tx1"/>
                </a:solidFill>
              </a:rPr>
              <a:t>掌握：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指令的格式及操作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指令的两种寻址方式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指令对操作数的要求</a:t>
            </a:r>
          </a:p>
        </p:txBody>
      </p:sp>
    </p:spTree>
  </p:cSld>
  <p:clrMapOvr>
    <a:masterClrMapping/>
  </p:clrMapOvr>
  <p:transition spd="med">
    <p:blinds/>
  </p:transition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38213CFA-B53D-498B-9A49-B6F50C52ECC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55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输入输出指令</a:t>
            </a:r>
          </a:p>
        </p:txBody>
      </p:sp>
      <p:sp>
        <p:nvSpPr>
          <p:cNvPr id="131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1885" y="1439887"/>
            <a:ext cx="8201502" cy="2662573"/>
          </a:xfrm>
        </p:spPr>
        <p:txBody>
          <a:bodyPr/>
          <a:lstStyle/>
          <a:p>
            <a:pPr eaLnBrk="1" hangingPunct="1"/>
            <a:r>
              <a:rPr lang="zh-CN" altLang="en-US"/>
              <a:t>专门面向</a:t>
            </a:r>
            <a:r>
              <a:rPr lang="en-US" altLang="zh-CN"/>
              <a:t>I/O</a:t>
            </a:r>
            <a:r>
              <a:rPr lang="zh-CN" altLang="en-US"/>
              <a:t>端口操作的指令</a:t>
            </a:r>
          </a:p>
          <a:p>
            <a:pPr eaLnBrk="1" hangingPunct="1">
              <a:spcBef>
                <a:spcPct val="65000"/>
              </a:spcBef>
            </a:pPr>
            <a:r>
              <a:rPr lang="zh-CN" altLang="en-US"/>
              <a:t>指令格式：</a:t>
            </a:r>
          </a:p>
          <a:p>
            <a:pPr lvl="1" eaLnBrk="1" hangingPunct="1">
              <a:spcBef>
                <a:spcPct val="0"/>
              </a:spcBef>
            </a:pPr>
            <a:r>
              <a:rPr kumimoji="1" lang="zh-CN" altLang="en-US"/>
              <a:t>输入指令： </a:t>
            </a:r>
            <a:r>
              <a:rPr kumimoji="1" lang="en-US" altLang="zh-CN"/>
              <a:t>IN  acc，PORT</a:t>
            </a:r>
          </a:p>
          <a:p>
            <a:pPr lvl="1" eaLnBrk="1" hangingPunct="1">
              <a:spcBef>
                <a:spcPct val="0"/>
              </a:spcBef>
            </a:pPr>
            <a:r>
              <a:rPr kumimoji="1" lang="zh-CN" altLang="en-US"/>
              <a:t>输出指令 ：</a:t>
            </a:r>
            <a:r>
              <a:rPr kumimoji="1" lang="en-US" altLang="zh-CN"/>
              <a:t>OUT  PORT，acc</a:t>
            </a:r>
            <a:endParaRPr lang="zh-CN" altLang="en-US"/>
          </a:p>
        </p:txBody>
      </p:sp>
      <p:sp>
        <p:nvSpPr>
          <p:cNvPr id="131078" name="Line 6"/>
          <p:cNvSpPr>
            <a:spLocks noChangeShapeType="1"/>
          </p:cNvSpPr>
          <p:nvPr/>
        </p:nvSpPr>
        <p:spPr bwMode="auto">
          <a:xfrm flipH="1">
            <a:off x="3644083" y="3727450"/>
            <a:ext cx="562848" cy="71402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1079" name="Text Box 7"/>
          <p:cNvSpPr txBox="1">
            <a:spLocks noChangeArrowheads="1"/>
          </p:cNvSpPr>
          <p:nvPr/>
        </p:nvSpPr>
        <p:spPr bwMode="auto">
          <a:xfrm>
            <a:off x="2808188" y="4424153"/>
            <a:ext cx="1688544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rPr>
              <a:t>端口地址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10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1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1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1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5" dur="500"/>
                                        <p:tgtEl>
                                          <p:spTgt spid="131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10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075" grpId="0" build="p"/>
      <p:bldP spid="131078" grpId="0" animBg="1"/>
      <p:bldP spid="131079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559922" y="6006163"/>
            <a:ext cx="2010172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2A2739D-8E2C-4B47-9879-BE7604DC5124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79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6563" name="Rectangle 2"/>
          <p:cNvSpPr>
            <a:spLocks noGrp="1" noChangeArrowheads="1"/>
          </p:cNvSpPr>
          <p:nvPr>
            <p:ph type="title"/>
          </p:nvPr>
        </p:nvSpPr>
        <p:spPr>
          <a:xfrm>
            <a:off x="503932" y="202508"/>
            <a:ext cx="8223277" cy="861023"/>
          </a:xfrm>
        </p:spPr>
        <p:txBody>
          <a:bodyPr/>
          <a:lstStyle/>
          <a:p>
            <a:pPr eaLnBrk="1" hangingPunct="1"/>
            <a:r>
              <a:rPr lang="zh-CN" altLang="en-US" dirty="0"/>
              <a:t>指令寻址方式</a:t>
            </a:r>
          </a:p>
        </p:txBody>
      </p:sp>
      <p:sp>
        <p:nvSpPr>
          <p:cNvPr id="13209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1924" y="1295871"/>
            <a:ext cx="8812928" cy="4287116"/>
          </a:xfrm>
        </p:spPr>
        <p:txBody>
          <a:bodyPr/>
          <a:lstStyle/>
          <a:p>
            <a:pPr eaLnBrk="1" hangingPunct="1">
              <a:lnSpc>
                <a:spcPct val="115000"/>
              </a:lnSpc>
            </a:pPr>
            <a:r>
              <a:rPr lang="zh-CN" altLang="en-US" dirty="0"/>
              <a:t>根据端口地址码的长度，指令具有两种不同的端口地址表现形式。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直接寻址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/>
              <a:t>端口地址为</a:t>
            </a:r>
            <a:r>
              <a:rPr lang="en-US" altLang="zh-CN" dirty="0"/>
              <a:t>8</a:t>
            </a:r>
            <a:r>
              <a:rPr lang="zh-CN" altLang="en-US" dirty="0"/>
              <a:t>位时，指令中直接给出8位端口地址；</a:t>
            </a:r>
          </a:p>
          <a:p>
            <a:pPr lvl="1" eaLnBrk="1" hangingPunct="1">
              <a:lnSpc>
                <a:spcPct val="115000"/>
              </a:lnSpc>
              <a:spcBef>
                <a:spcPct val="10000"/>
              </a:spcBef>
            </a:pPr>
            <a:r>
              <a:rPr lang="zh-CN" altLang="en-US" dirty="0"/>
              <a:t>寻址256个端口。</a:t>
            </a:r>
          </a:p>
          <a:p>
            <a:pPr eaLnBrk="1" hangingPunct="1"/>
            <a:r>
              <a:rPr lang="zh-CN" altLang="en-US" dirty="0"/>
              <a:t>间接寻址</a:t>
            </a:r>
          </a:p>
          <a:p>
            <a:pPr lvl="1" eaLnBrk="1" hangingPunct="1">
              <a:spcBef>
                <a:spcPct val="10000"/>
              </a:spcBef>
            </a:pPr>
            <a:r>
              <a:rPr lang="zh-CN" altLang="en-US" dirty="0"/>
              <a:t>端口地址为16位时，指令中的</a:t>
            </a:r>
            <a:r>
              <a:rPr lang="zh-CN" altLang="en-US" dirty="0">
                <a:solidFill>
                  <a:srgbClr val="C00000"/>
                </a:solidFill>
              </a:rPr>
              <a:t>端口地址必须由</a:t>
            </a:r>
            <a:r>
              <a:rPr lang="en-US" altLang="zh-CN" dirty="0">
                <a:solidFill>
                  <a:srgbClr val="C00000"/>
                </a:solidFill>
              </a:rPr>
              <a:t>DX</a:t>
            </a:r>
            <a:r>
              <a:rPr lang="zh-CN" altLang="en-US" dirty="0"/>
              <a:t>指定；</a:t>
            </a:r>
          </a:p>
          <a:p>
            <a:pPr lvl="1" eaLnBrk="1" hangingPunct="1">
              <a:spcBef>
                <a:spcPct val="10000"/>
              </a:spcBef>
            </a:pPr>
            <a:r>
              <a:rPr lang="zh-CN" altLang="en-US" dirty="0"/>
              <a:t>可寻址64</a:t>
            </a:r>
            <a:r>
              <a:rPr lang="en-US" altLang="zh-CN" dirty="0"/>
              <a:t>K</a:t>
            </a:r>
            <a:r>
              <a:rPr lang="zh-CN" altLang="en-US" dirty="0"/>
              <a:t>个端口。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2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2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2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20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20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3209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3209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3242E77-E9DD-4048-84F1-FFA5FD35BD64}" type="slidenum">
              <a:rPr lang="zh-CN" altLang="en-US" smtClean="0">
                <a:ea typeface="宋体" charset="-122"/>
              </a:rPr>
              <a:pPr/>
              <a:t>8</a:t>
            </a:fld>
            <a:endParaRPr lang="en-US" altLang="zh-CN">
              <a:ea typeface="宋体" charset="-122"/>
            </a:endParaRP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2. </a:t>
            </a:r>
            <a:r>
              <a:rPr lang="zh-CN" altLang="en-US" dirty="0"/>
              <a:t>指令格式</a:t>
            </a:r>
          </a:p>
        </p:txBody>
      </p:sp>
      <p:sp>
        <p:nvSpPr>
          <p:cNvPr id="7" name="Rectangle 4"/>
          <p:cNvSpPr txBox="1">
            <a:spLocks noChangeArrowheads="1"/>
          </p:cNvSpPr>
          <p:nvPr/>
        </p:nvSpPr>
        <p:spPr bwMode="auto">
          <a:xfrm>
            <a:off x="2042655" y="1140916"/>
            <a:ext cx="5950109" cy="7066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03217" tIns="51609" rIns="103217" bIns="51609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400" b="1">
                <a:solidFill>
                  <a:schemeClr val="tx2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000" b="1">
                <a:solidFill>
                  <a:schemeClr val="tx1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1800" b="1">
                <a:solidFill>
                  <a:srgbClr val="C00000"/>
                </a:solidFill>
                <a:latin typeface="华文新魏" panose="02010800040101010101" pitchFamily="2" charset="-122"/>
                <a:ea typeface="华文新魏" panose="02010800040101010101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zh-CN" altLang="en-US" kern="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操作码    [操作数]，[操作数]</a:t>
            </a:r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1501561" y="2618414"/>
            <a:ext cx="1929765" cy="519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endParaRPr kumimoji="1" lang="zh-CN" altLang="en-US" sz="2700">
              <a:latin typeface="华文中宋"/>
              <a:ea typeface="华文中宋"/>
              <a:cs typeface="华文中宋"/>
            </a:endParaRP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769052" y="2496585"/>
            <a:ext cx="2158998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执行何种操作</a:t>
            </a:r>
          </a:p>
        </p:txBody>
      </p:sp>
      <p:sp>
        <p:nvSpPr>
          <p:cNvPr id="10" name="Line 7"/>
          <p:cNvSpPr>
            <a:spLocks noChangeShapeType="1"/>
          </p:cNvSpPr>
          <p:nvPr/>
        </p:nvSpPr>
        <p:spPr bwMode="auto">
          <a:xfrm flipH="1">
            <a:off x="1903594" y="1716890"/>
            <a:ext cx="616561" cy="706684"/>
          </a:xfrm>
          <a:prstGeom prst="line">
            <a:avLst/>
          </a:prstGeom>
          <a:noFill/>
          <a:ln w="22225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12" name="Text Box 9"/>
          <p:cNvSpPr txBox="1">
            <a:spLocks noChangeArrowheads="1"/>
          </p:cNvSpPr>
          <p:nvPr/>
        </p:nvSpPr>
        <p:spPr bwMode="auto">
          <a:xfrm>
            <a:off x="3314234" y="1952258"/>
            <a:ext cx="2170986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目标操作数</a:t>
            </a:r>
          </a:p>
        </p:txBody>
      </p:sp>
      <p:sp>
        <p:nvSpPr>
          <p:cNvPr id="13" name="Text Box 10"/>
          <p:cNvSpPr txBox="1">
            <a:spLocks noChangeArrowheads="1"/>
          </p:cNvSpPr>
          <p:nvPr/>
        </p:nvSpPr>
        <p:spPr bwMode="auto">
          <a:xfrm>
            <a:off x="5472484" y="1861537"/>
            <a:ext cx="2170986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源操作数</a:t>
            </a:r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H="1">
            <a:off x="4219768" y="1655911"/>
            <a:ext cx="28579" cy="346830"/>
          </a:xfrm>
          <a:prstGeom prst="line">
            <a:avLst/>
          </a:prstGeom>
          <a:noFill/>
          <a:ln w="22225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15" name="Line 12"/>
          <p:cNvSpPr>
            <a:spLocks noChangeShapeType="1"/>
          </p:cNvSpPr>
          <p:nvPr/>
        </p:nvSpPr>
        <p:spPr bwMode="auto">
          <a:xfrm>
            <a:off x="5789095" y="1716890"/>
            <a:ext cx="180114" cy="202670"/>
          </a:xfrm>
          <a:prstGeom prst="line">
            <a:avLst/>
          </a:prstGeom>
          <a:noFill/>
          <a:ln w="22225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2974012" y="2781918"/>
            <a:ext cx="5090760" cy="458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217" tIns="51609" rIns="103217" bIns="51609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kumimoji="1" lang="zh-CN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参加操作的数据或数据存放的地址</a:t>
            </a:r>
          </a:p>
        </p:txBody>
      </p:sp>
      <p:sp>
        <p:nvSpPr>
          <p:cNvPr id="18" name="AutoShape 8"/>
          <p:cNvSpPr>
            <a:spLocks/>
          </p:cNvSpPr>
          <p:nvPr/>
        </p:nvSpPr>
        <p:spPr bwMode="auto">
          <a:xfrm rot="-5400000">
            <a:off x="5183375" y="1096980"/>
            <a:ext cx="288008" cy="2975054"/>
          </a:xfrm>
          <a:prstGeom prst="leftBrace">
            <a:avLst>
              <a:gd name="adj1" fmla="val 77083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>
              <a:latin typeface="华文中宋"/>
              <a:ea typeface="华文中宋"/>
              <a:cs typeface="华文中宋"/>
            </a:endParaRPr>
          </a:p>
        </p:txBody>
      </p:sp>
      <p:sp>
        <p:nvSpPr>
          <p:cNvPr id="17" name="AutoShape 4">
            <a:extLst>
              <a:ext uri="{FF2B5EF4-FFF2-40B4-BE49-F238E27FC236}">
                <a16:creationId xmlns:a16="http://schemas.microsoft.com/office/drawing/2014/main" id="{E5880CBA-B7F9-4316-B69E-3BBF7920CDA4}"/>
              </a:ext>
            </a:extLst>
          </p:cNvPr>
          <p:cNvSpPr>
            <a:spLocks/>
          </p:cNvSpPr>
          <p:nvPr/>
        </p:nvSpPr>
        <p:spPr bwMode="auto">
          <a:xfrm>
            <a:off x="1099423" y="3736412"/>
            <a:ext cx="413553" cy="1933457"/>
          </a:xfrm>
          <a:prstGeom prst="leftBrace">
            <a:avLst>
              <a:gd name="adj1" fmla="val 60313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19" name="Text Box 9">
            <a:extLst>
              <a:ext uri="{FF2B5EF4-FFF2-40B4-BE49-F238E27FC236}">
                <a16:creationId xmlns:a16="http://schemas.microsoft.com/office/drawing/2014/main" id="{0169373A-C848-48D3-B485-AEBD80B801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292" y="3509629"/>
            <a:ext cx="6592239" cy="24894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3217" tIns="51609" rIns="103217" bIns="51609">
            <a:spAutoFit/>
          </a:bodyPr>
          <a:lstStyle/>
          <a:p>
            <a:pPr eaLnBrk="0" hangingPunct="0">
              <a:lnSpc>
                <a:spcPct val="120000"/>
              </a:lnSpc>
              <a:spcBef>
                <a:spcPts val="1355"/>
              </a:spcBef>
            </a:pPr>
            <a:r>
              <a:rPr kumimoji="1" lang="zh-CN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零操作数指令： </a:t>
            </a:r>
            <a:r>
              <a:rPr kumimoji="1" lang="zh-CN" altLang="en-US" sz="25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操作码</a:t>
            </a:r>
            <a:r>
              <a:rPr kumimoji="1" lang="zh-CN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 </a:t>
            </a:r>
            <a:endParaRPr kumimoji="1" lang="en-US" altLang="zh-CN" sz="2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黑体" panose="02010600030101010101" pitchFamily="2" charset="-122"/>
              <a:ea typeface="黑体" panose="02010600030101010101" pitchFamily="2" charset="-122"/>
              <a:cs typeface="华文中宋"/>
            </a:endParaRPr>
          </a:p>
          <a:p>
            <a:pPr eaLnBrk="0" hangingPunct="0">
              <a:lnSpc>
                <a:spcPct val="120000"/>
              </a:lnSpc>
              <a:spcBef>
                <a:spcPts val="1355"/>
              </a:spcBef>
            </a:pPr>
            <a:r>
              <a:rPr kumimoji="1" lang="zh-CN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单操作数指令： </a:t>
            </a:r>
            <a:r>
              <a:rPr kumimoji="1" lang="zh-CN" altLang="en-US" sz="25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操作码  操作数</a:t>
            </a:r>
          </a:p>
          <a:p>
            <a:pPr eaLnBrk="0" hangingPunct="0">
              <a:lnSpc>
                <a:spcPct val="120000"/>
              </a:lnSpc>
              <a:spcBef>
                <a:spcPts val="1355"/>
              </a:spcBef>
            </a:pPr>
            <a:r>
              <a:rPr kumimoji="1" lang="zh-CN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双操作数指令： </a:t>
            </a:r>
            <a:r>
              <a:rPr kumimoji="1" lang="zh-CN" altLang="en-US" sz="25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操作码  操作数，操作数</a:t>
            </a:r>
          </a:p>
          <a:p>
            <a:pPr eaLnBrk="0" hangingPunct="0">
              <a:lnSpc>
                <a:spcPct val="120000"/>
              </a:lnSpc>
              <a:spcBef>
                <a:spcPts val="1355"/>
              </a:spcBef>
            </a:pPr>
            <a:r>
              <a:rPr kumimoji="1" lang="zh-CN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  <a:cs typeface="华文中宋"/>
              </a:rPr>
              <a:t>多操作数指令： 三操作数及以上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7812BD0B-09FB-4912-8085-7BE96BF18214}"/>
              </a:ext>
            </a:extLst>
          </p:cNvPr>
          <p:cNvSpPr/>
          <p:nvPr/>
        </p:nvSpPr>
        <p:spPr bwMode="auto">
          <a:xfrm>
            <a:off x="4781234" y="3869669"/>
            <a:ext cx="3312368" cy="1656184"/>
          </a:xfrm>
          <a:prstGeom prst="ellipse">
            <a:avLst/>
          </a:prstGeom>
          <a:noFill/>
          <a:ln w="22225" cap="flat" cmpd="sng" algn="ctr">
            <a:solidFill>
              <a:schemeClr val="accent5">
                <a:lumMod val="1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1" name="任意多边形 2">
            <a:extLst>
              <a:ext uri="{FF2B5EF4-FFF2-40B4-BE49-F238E27FC236}">
                <a16:creationId xmlns:a16="http://schemas.microsoft.com/office/drawing/2014/main" id="{6C1A1BB4-059E-4473-A1C3-A91D8203344C}"/>
              </a:ext>
            </a:extLst>
          </p:cNvPr>
          <p:cNvSpPr/>
          <p:nvPr/>
        </p:nvSpPr>
        <p:spPr bwMode="auto">
          <a:xfrm rot="10800000">
            <a:off x="7694471" y="3600127"/>
            <a:ext cx="275064" cy="1286360"/>
          </a:xfrm>
          <a:custGeom>
            <a:avLst/>
            <a:gdLst>
              <a:gd name="connsiteX0" fmla="*/ 275064 w 275064"/>
              <a:gd name="connsiteY0" fmla="*/ 0 h 1286360"/>
              <a:gd name="connsiteX1" fmla="*/ 166576 w 275064"/>
              <a:gd name="connsiteY1" fmla="*/ 139485 h 1286360"/>
              <a:gd name="connsiteX2" fmla="*/ 120081 w 275064"/>
              <a:gd name="connsiteY2" fmla="*/ 232475 h 1286360"/>
              <a:gd name="connsiteX3" fmla="*/ 104583 w 275064"/>
              <a:gd name="connsiteY3" fmla="*/ 278970 h 1286360"/>
              <a:gd name="connsiteX4" fmla="*/ 104583 w 275064"/>
              <a:gd name="connsiteY4" fmla="*/ 697424 h 1286360"/>
              <a:gd name="connsiteX5" fmla="*/ 151078 w 275064"/>
              <a:gd name="connsiteY5" fmla="*/ 604434 h 1286360"/>
              <a:gd name="connsiteX6" fmla="*/ 135580 w 275064"/>
              <a:gd name="connsiteY6" fmla="*/ 557939 h 1286360"/>
              <a:gd name="connsiteX7" fmla="*/ 151078 w 275064"/>
              <a:gd name="connsiteY7" fmla="*/ 511444 h 1286360"/>
              <a:gd name="connsiteX8" fmla="*/ 42590 w 275064"/>
              <a:gd name="connsiteY8" fmla="*/ 573438 h 1286360"/>
              <a:gd name="connsiteX9" fmla="*/ 27091 w 275064"/>
              <a:gd name="connsiteY9" fmla="*/ 1286360 h 128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5064" h="1286360">
                <a:moveTo>
                  <a:pt x="275064" y="0"/>
                </a:moveTo>
                <a:cubicBezTo>
                  <a:pt x="238901" y="46495"/>
                  <a:pt x="185202" y="83605"/>
                  <a:pt x="166576" y="139485"/>
                </a:cubicBezTo>
                <a:cubicBezTo>
                  <a:pt x="145188" y="203651"/>
                  <a:pt x="160140" y="172387"/>
                  <a:pt x="120081" y="232475"/>
                </a:cubicBezTo>
                <a:cubicBezTo>
                  <a:pt x="114915" y="247973"/>
                  <a:pt x="108545" y="263121"/>
                  <a:pt x="104583" y="278970"/>
                </a:cubicBezTo>
                <a:cubicBezTo>
                  <a:pt x="65319" y="436030"/>
                  <a:pt x="94170" y="468327"/>
                  <a:pt x="104583" y="697424"/>
                </a:cubicBezTo>
                <a:cubicBezTo>
                  <a:pt x="120256" y="673915"/>
                  <a:pt x="151078" y="636518"/>
                  <a:pt x="151078" y="604434"/>
                </a:cubicBezTo>
                <a:cubicBezTo>
                  <a:pt x="151078" y="588097"/>
                  <a:pt x="140746" y="573437"/>
                  <a:pt x="135580" y="557939"/>
                </a:cubicBezTo>
                <a:cubicBezTo>
                  <a:pt x="140746" y="542441"/>
                  <a:pt x="164671" y="520506"/>
                  <a:pt x="151078" y="511444"/>
                </a:cubicBezTo>
                <a:cubicBezTo>
                  <a:pt x="113613" y="486468"/>
                  <a:pt x="57028" y="559000"/>
                  <a:pt x="42590" y="573438"/>
                </a:cubicBezTo>
                <a:cubicBezTo>
                  <a:pt x="-43161" y="830674"/>
                  <a:pt x="27091" y="603596"/>
                  <a:pt x="27091" y="1286360"/>
                </a:cubicBezTo>
              </a:path>
            </a:pathLst>
          </a:custGeom>
          <a:noFill/>
          <a:ln w="63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2" name="TextBox 3">
            <a:extLst>
              <a:ext uri="{FF2B5EF4-FFF2-40B4-BE49-F238E27FC236}">
                <a16:creationId xmlns:a16="http://schemas.microsoft.com/office/drawing/2014/main" id="{F74D2A01-6EA6-4080-92B2-77F743A8540C}"/>
              </a:ext>
            </a:extLst>
          </p:cNvPr>
          <p:cNvSpPr txBox="1"/>
          <p:nvPr/>
        </p:nvSpPr>
        <p:spPr>
          <a:xfrm>
            <a:off x="5688508" y="3332776"/>
            <a:ext cx="38164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操作对象在指令中的表现形式</a:t>
            </a:r>
          </a:p>
        </p:txBody>
      </p:sp>
    </p:spTree>
    <p:extLst>
      <p:ext uri="{BB962C8B-B14F-4D97-AF65-F5344CB8AC3E}">
        <p14:creationId xmlns:p14="http://schemas.microsoft.com/office/powerpoint/2010/main" val="61988642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1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250"/>
                            </p:stCondLst>
                            <p:childTnLst>
                              <p:par>
                                <p:cTn id="6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7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9" grpId="0"/>
      <p:bldP spid="10" grpId="0" animBg="1"/>
      <p:bldP spid="12" grpId="0"/>
      <p:bldP spid="13" grpId="0"/>
      <p:bldP spid="14" grpId="0" animBg="1"/>
      <p:bldP spid="15" grpId="0" animBg="1"/>
      <p:bldP spid="16" grpId="0"/>
      <p:bldP spid="18" grpId="0" animBg="1"/>
      <p:bldP spid="17" grpId="0" animBg="1"/>
      <p:bldP spid="20" grpId="0" animBg="1"/>
      <p:bldP spid="21" grpId="0" animBg="1"/>
      <p:bldP spid="22" grpId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73FAFF3-0FEA-4962-9FE1-9DDF1FD76CC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80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675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3600">
                <a:latin typeface="Tahoma" pitchFamily="34" charset="0"/>
              </a:rPr>
              <a:t>I/O</a:t>
            </a:r>
            <a:r>
              <a:rPr lang="zh-CN" altLang="en-US"/>
              <a:t>指令例</a:t>
            </a:r>
          </a:p>
        </p:txBody>
      </p:sp>
      <p:sp>
        <p:nvSpPr>
          <p:cNvPr id="13312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583903"/>
            <a:ext cx="4398927" cy="3715600"/>
          </a:xfrm>
        </p:spPr>
        <p:txBody>
          <a:bodyPr/>
          <a:lstStyle/>
          <a:p>
            <a:pPr eaLnBrk="1" hangingPunct="1">
              <a:spcAft>
                <a:spcPct val="20000"/>
              </a:spcAft>
            </a:pPr>
            <a:r>
              <a:rPr lang="en-US" altLang="zh-CN" sz="2600">
                <a:latin typeface="Tahoma" pitchFamily="34" charset="0"/>
              </a:rPr>
              <a:t>IN  AX，80H</a:t>
            </a:r>
          </a:p>
          <a:p>
            <a:pPr eaLnBrk="1" hangingPunct="1">
              <a:lnSpc>
                <a:spcPct val="105000"/>
              </a:lnSpc>
              <a:spcBef>
                <a:spcPct val="55000"/>
              </a:spcBef>
            </a:pPr>
            <a:r>
              <a:rPr lang="en-US" altLang="zh-CN" sz="2600">
                <a:latin typeface="Tahoma" pitchFamily="34" charset="0"/>
              </a:rPr>
              <a:t>MOV DX，2400H</a:t>
            </a:r>
          </a:p>
          <a:p>
            <a:pPr eaLnBrk="1" hangingPunct="1">
              <a:lnSpc>
                <a:spcPct val="105000"/>
              </a:lnSpc>
            </a:pPr>
            <a:r>
              <a:rPr lang="en-US" altLang="zh-CN" sz="2600">
                <a:latin typeface="Tahoma" pitchFamily="34" charset="0"/>
              </a:rPr>
              <a:t>IN  AL，DX</a:t>
            </a:r>
          </a:p>
          <a:p>
            <a:pPr eaLnBrk="1" hangingPunct="1">
              <a:spcBef>
                <a:spcPct val="55000"/>
              </a:spcBef>
              <a:spcAft>
                <a:spcPct val="60000"/>
              </a:spcAft>
            </a:pPr>
            <a:r>
              <a:rPr lang="en-US" altLang="zh-CN" sz="2600">
                <a:latin typeface="Tahoma" pitchFamily="34" charset="0"/>
              </a:rPr>
              <a:t>OUT  35H ，AX</a:t>
            </a:r>
          </a:p>
          <a:p>
            <a:pPr eaLnBrk="1" hangingPunct="1"/>
            <a:r>
              <a:rPr lang="en-US" altLang="zh-CN" sz="2600" i="1">
                <a:solidFill>
                  <a:srgbClr val="A50021"/>
                </a:solidFill>
                <a:latin typeface="Tahoma" pitchFamily="34" charset="0"/>
              </a:rPr>
              <a:t>OUT  AX，35H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519181" y="1655905"/>
            <a:ext cx="4559740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；从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80H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端口读入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16bit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数据到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AX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19182" y="2849937"/>
            <a:ext cx="4548014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；从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2400H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端口读入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8bit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数据到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AL</a:t>
            </a:r>
            <a:endParaRPr lang="zh-CN" altLang="en-US" sz="2000" b="1" dirty="0">
              <a:solidFill>
                <a:schemeClr val="accent1">
                  <a:lumMod val="50000"/>
                </a:schemeClr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530908" y="3598456"/>
            <a:ext cx="4548013" cy="40011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；将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AX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的值写入到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35H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端口中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464372" y="4445059"/>
            <a:ext cx="2867845" cy="52322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en-US" altLang="zh-CN" sz="28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×</a:t>
            </a:r>
            <a:r>
              <a:rPr lang="en-US" altLang="zh-CN" sz="2000" b="1" dirty="0">
                <a:latin typeface="华文中宋" panose="02010600040101010101" pitchFamily="2" charset="-122"/>
                <a:ea typeface="华文中宋" panose="02010600040101010101" pitchFamily="2" charset="-122"/>
              </a:rPr>
              <a:t>  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格式错误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3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3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33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3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33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/>
      <p:bldP spid="8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小结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948" y="1439887"/>
            <a:ext cx="7704856" cy="3673600"/>
          </a:xfrm>
        </p:spPr>
        <p:txBody>
          <a:bodyPr/>
          <a:lstStyle/>
          <a:p>
            <a:pPr>
              <a:defRPr/>
            </a:pPr>
            <a:r>
              <a:rPr lang="zh-CN" altLang="en-US" dirty="0"/>
              <a:t>例：</a:t>
            </a:r>
            <a:endParaRPr lang="en-US" altLang="zh-CN" dirty="0"/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en-US" altLang="zh-CN" dirty="0"/>
              <a:t>MOV  SI</a:t>
            </a:r>
            <a:r>
              <a:rPr lang="zh-CN" altLang="en-US" dirty="0"/>
              <a:t>，</a:t>
            </a:r>
            <a:r>
              <a:rPr lang="en-US" altLang="zh-CN" dirty="0"/>
              <a:t>100</a:t>
            </a:r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en-US" altLang="zh-CN" dirty="0"/>
              <a:t>MOV  DX</a:t>
            </a:r>
            <a:r>
              <a:rPr lang="zh-CN" altLang="en-US" dirty="0"/>
              <a:t>，</a:t>
            </a:r>
            <a:r>
              <a:rPr lang="en-US" altLang="zh-CN" dirty="0"/>
              <a:t>03F8H</a:t>
            </a:r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en-US" altLang="zh-CN" dirty="0"/>
              <a:t>IN  AL</a:t>
            </a:r>
            <a:r>
              <a:rPr lang="zh-CN" altLang="en-US" dirty="0"/>
              <a:t>，</a:t>
            </a:r>
            <a:r>
              <a:rPr lang="en-US" altLang="zh-CN" dirty="0"/>
              <a:t>DX</a:t>
            </a:r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如果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AL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的最高位</a:t>
            </a: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=0</a:t>
            </a:r>
            <a:r>
              <a:rPr lang="zh-CN" altLang="en-US" dirty="0">
                <a:solidFill>
                  <a:schemeClr val="accent1">
                    <a:lumMod val="50000"/>
                  </a:schemeClr>
                </a:solidFill>
              </a:rPr>
              <a:t>，则转向③，否则继续下一步</a:t>
            </a:r>
            <a:endParaRPr lang="en-US" altLang="zh-CN" dirty="0">
              <a:solidFill>
                <a:schemeClr val="accent1">
                  <a:lumMod val="50000"/>
                </a:schemeClr>
              </a:solidFill>
            </a:endParaRPr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en-US" altLang="zh-CN" dirty="0"/>
              <a:t>MOV  AX</a:t>
            </a:r>
            <a:r>
              <a:rPr lang="zh-CN" altLang="en-US" dirty="0"/>
              <a:t>，</a:t>
            </a:r>
            <a:r>
              <a:rPr lang="en-US" altLang="zh-CN" dirty="0"/>
              <a:t>[SI]</a:t>
            </a:r>
          </a:p>
          <a:p>
            <a:pPr marL="914400" lvl="1" indent="-457200">
              <a:buSzPct val="80000"/>
              <a:buFont typeface="+mj-ea"/>
              <a:buAutoNum type="circleNumDbPlain"/>
              <a:defRPr/>
            </a:pPr>
            <a:r>
              <a:rPr lang="en-US" altLang="zh-CN" dirty="0"/>
              <a:t>OUT  58H</a:t>
            </a:r>
            <a:r>
              <a:rPr lang="zh-CN" altLang="en-US" dirty="0"/>
              <a:t>，</a:t>
            </a:r>
            <a:r>
              <a:rPr lang="en-US" altLang="zh-CN" dirty="0"/>
              <a:t>AX</a:t>
            </a:r>
          </a:p>
        </p:txBody>
      </p:sp>
      <p:sp>
        <p:nvSpPr>
          <p:cNvPr id="68612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AF88034-71EC-48E2-9E16-C73D5288D85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81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5" name="线形标注 2 4"/>
          <p:cNvSpPr>
            <a:spLocks/>
          </p:cNvSpPr>
          <p:nvPr/>
        </p:nvSpPr>
        <p:spPr bwMode="auto">
          <a:xfrm>
            <a:off x="5328468" y="1171387"/>
            <a:ext cx="2924043" cy="1276612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81355"/>
              <a:gd name="adj6" fmla="val -56573"/>
            </a:avLst>
          </a:prstGeom>
          <a:noFill/>
          <a:ln w="22225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72000" rIns="92075" bIns="72000" anchor="ctr" anchorCtr="0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实际程序设计中，通常不直接给出偏移地址，而是采用符号地址。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559922" y="6006163"/>
            <a:ext cx="2010172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FAE9640-7158-4F34-9088-EB5CF9DD251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title"/>
          </p:nvPr>
        </p:nvSpPr>
        <p:spPr>
          <a:xfrm>
            <a:off x="494170" y="215751"/>
            <a:ext cx="8223277" cy="724521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dirty="0">
                <a:cs typeface="+mj-cs"/>
              </a:rPr>
              <a:t>取偏移地址指令</a:t>
            </a:r>
            <a:r>
              <a:rPr lang="en-US" altLang="zh-CN" dirty="0">
                <a:latin typeface="+mn-lt"/>
                <a:cs typeface="+mj-cs"/>
              </a:rPr>
              <a:t>LEA</a:t>
            </a:r>
          </a:p>
        </p:txBody>
      </p:sp>
      <p:sp>
        <p:nvSpPr>
          <p:cNvPr id="1372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7368" y="1151855"/>
            <a:ext cx="8635555" cy="4573623"/>
          </a:xfrm>
        </p:spPr>
        <p:txBody>
          <a:bodyPr/>
          <a:lstStyle/>
          <a:p>
            <a:pPr algn="just" eaLnBrk="1" hangingPunct="1"/>
            <a:r>
              <a:rPr lang="zh-CN" altLang="en-US" dirty="0">
                <a:latin typeface="宋体" charset="-122"/>
              </a:rPr>
              <a:t>操作：</a:t>
            </a:r>
          </a:p>
          <a:p>
            <a:pPr lvl="1" algn="just" eaLnBrk="1" hangingPunct="1">
              <a:spcBef>
                <a:spcPct val="5000"/>
              </a:spcBef>
            </a:pPr>
            <a:r>
              <a:rPr lang="zh-CN" altLang="en-US" dirty="0">
                <a:latin typeface="宋体" charset="-122"/>
              </a:rPr>
              <a:t>将变量的16位偏移地址取出送目标寄存器</a:t>
            </a:r>
          </a:p>
          <a:p>
            <a:pPr algn="just" eaLnBrk="1" hangingPunct="1">
              <a:spcBef>
                <a:spcPct val="40000"/>
              </a:spcBef>
            </a:pPr>
            <a:r>
              <a:rPr lang="zh-CN" altLang="en-US" dirty="0"/>
              <a:t>当程序中用符号表示内存偏移地址时，须使用该指令。</a:t>
            </a:r>
            <a:endParaRPr lang="zh-CN" altLang="en-US" dirty="0">
              <a:latin typeface="宋体" charset="-122"/>
            </a:endParaRPr>
          </a:p>
          <a:p>
            <a:pPr algn="just" eaLnBrk="1" hangingPunct="1">
              <a:spcBef>
                <a:spcPct val="40000"/>
              </a:spcBef>
            </a:pPr>
            <a:r>
              <a:rPr lang="zh-CN" altLang="en-US" dirty="0">
                <a:latin typeface="宋体" charset="-122"/>
              </a:rPr>
              <a:t>格式：</a:t>
            </a:r>
          </a:p>
          <a:p>
            <a:pPr algn="just" eaLnBrk="1" hangingPunct="1">
              <a:spcBef>
                <a:spcPct val="500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lang="en-US" altLang="zh-CN" dirty="0">
                <a:latin typeface="宋体" charset="-122"/>
              </a:rPr>
              <a:t>    </a:t>
            </a:r>
            <a:r>
              <a:rPr lang="en-US" altLang="zh-CN" sz="2400" dirty="0">
                <a:solidFill>
                  <a:schemeClr val="tx1"/>
                </a:solidFill>
                <a:latin typeface="宋体" charset="-122"/>
              </a:rPr>
              <a:t>LEA REG，MEM</a:t>
            </a:r>
            <a:r>
              <a:rPr lang="en-US" altLang="zh-CN" dirty="0">
                <a:latin typeface="宋体" charset="-122"/>
              </a:rPr>
              <a:t> </a:t>
            </a:r>
            <a:endParaRPr lang="zh-CN" altLang="en-US" dirty="0">
              <a:latin typeface="宋体" charset="-122"/>
            </a:endParaRPr>
          </a:p>
          <a:p>
            <a:pPr algn="just" eaLnBrk="1" hangingPunct="1">
              <a:spcBef>
                <a:spcPct val="10000"/>
              </a:spcBef>
            </a:pPr>
            <a:r>
              <a:rPr lang="zh-CN" altLang="en-US" dirty="0">
                <a:latin typeface="宋体" charset="-122"/>
              </a:rPr>
              <a:t>指令要求：</a:t>
            </a:r>
          </a:p>
          <a:p>
            <a:pPr lvl="1" algn="just" eaLnBrk="1" hangingPunct="1">
              <a:lnSpc>
                <a:spcPct val="115000"/>
              </a:lnSpc>
            </a:pPr>
            <a:r>
              <a:rPr lang="zh-CN" altLang="en-US" dirty="0">
                <a:solidFill>
                  <a:srgbClr val="C00000"/>
                </a:solidFill>
                <a:latin typeface="宋体" charset="-122"/>
              </a:rPr>
              <a:t>源操作数</a:t>
            </a:r>
            <a:r>
              <a:rPr lang="zh-CN" altLang="en-US" dirty="0">
                <a:latin typeface="宋体" charset="-122"/>
              </a:rPr>
              <a:t>必须是一个</a:t>
            </a:r>
            <a:r>
              <a:rPr lang="zh-CN" altLang="en-US" dirty="0">
                <a:solidFill>
                  <a:srgbClr val="C00000"/>
                </a:solidFill>
                <a:latin typeface="宋体" charset="-122"/>
              </a:rPr>
              <a:t>存储器操作数</a:t>
            </a:r>
            <a:r>
              <a:rPr lang="zh-CN" altLang="en-US" dirty="0">
                <a:latin typeface="宋体" charset="-122"/>
              </a:rPr>
              <a:t>，目标操作数通常是</a:t>
            </a:r>
            <a:r>
              <a:rPr lang="zh-CN" altLang="en-US" dirty="0">
                <a:solidFill>
                  <a:srgbClr val="C00000"/>
                </a:solidFill>
                <a:latin typeface="宋体" charset="-122"/>
              </a:rPr>
              <a:t>间址寄存器</a:t>
            </a:r>
            <a:r>
              <a:rPr lang="zh-CN" altLang="en-US" dirty="0">
                <a:latin typeface="宋体" charset="-122"/>
              </a:rPr>
              <a:t>。</a:t>
            </a:r>
          </a:p>
        </p:txBody>
      </p:sp>
      <p:sp>
        <p:nvSpPr>
          <p:cNvPr id="137221" name="Line 5"/>
          <p:cNvSpPr>
            <a:spLocks noChangeShapeType="1"/>
          </p:cNvSpPr>
          <p:nvPr/>
        </p:nvSpPr>
        <p:spPr bwMode="auto">
          <a:xfrm>
            <a:off x="1933924" y="2140389"/>
            <a:ext cx="532696" cy="0"/>
          </a:xfrm>
          <a:prstGeom prst="line">
            <a:avLst/>
          </a:prstGeom>
          <a:noFill/>
          <a:ln w="22225">
            <a:solidFill>
              <a:srgbClr val="FF0000"/>
            </a:solidFill>
            <a:round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92075" tIns="46038" rIns="92075" bIns="46038"/>
          <a:lstStyle/>
          <a:p>
            <a:endParaRPr lang="zh-CN" altLang="en-US"/>
          </a:p>
        </p:txBody>
      </p:sp>
      <p:sp>
        <p:nvSpPr>
          <p:cNvPr id="137222" name="AutoShape 6"/>
          <p:cNvSpPr>
            <a:spLocks noChangeArrowheads="1"/>
          </p:cNvSpPr>
          <p:nvPr/>
        </p:nvSpPr>
        <p:spPr bwMode="auto">
          <a:xfrm>
            <a:off x="4232850" y="2548611"/>
            <a:ext cx="2129107" cy="1077030"/>
          </a:xfrm>
          <a:prstGeom prst="wedgeRoundRectCallout">
            <a:avLst>
              <a:gd name="adj1" fmla="val -135074"/>
              <a:gd name="adj2" fmla="val -84779"/>
              <a:gd name="adj3" fmla="val 16667"/>
            </a:avLst>
          </a:prstGeom>
          <a:noFill/>
          <a:ln w="22225">
            <a:solidFill>
              <a:srgbClr val="339966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just"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内存单元的符号地址。</a:t>
            </a:r>
            <a:r>
              <a:rPr lang="zh-CN" altLang="en-US" sz="200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属于存储器操作数</a:t>
            </a:r>
          </a:p>
        </p:txBody>
      </p:sp>
      <p:sp>
        <p:nvSpPr>
          <p:cNvPr id="8" name="椭圆 7"/>
          <p:cNvSpPr>
            <a:spLocks noChangeArrowheads="1"/>
          </p:cNvSpPr>
          <p:nvPr/>
        </p:nvSpPr>
        <p:spPr bwMode="auto">
          <a:xfrm>
            <a:off x="2808188" y="3587474"/>
            <a:ext cx="979959" cy="675019"/>
          </a:xfrm>
          <a:prstGeom prst="ellipse">
            <a:avLst/>
          </a:prstGeom>
          <a:noFill/>
          <a:ln w="22225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" name="AutoShape 6"/>
          <p:cNvSpPr>
            <a:spLocks noChangeArrowheads="1"/>
          </p:cNvSpPr>
          <p:nvPr/>
        </p:nvSpPr>
        <p:spPr bwMode="auto">
          <a:xfrm>
            <a:off x="4862539" y="3924983"/>
            <a:ext cx="1521030" cy="796522"/>
          </a:xfrm>
          <a:prstGeom prst="wedgeRoundRectCallout">
            <a:avLst>
              <a:gd name="adj1" fmla="val -116767"/>
              <a:gd name="adj2" fmla="val -41034"/>
              <a:gd name="adj3" fmla="val 16667"/>
            </a:avLst>
          </a:prstGeom>
          <a:noFill/>
          <a:ln w="22225">
            <a:solidFill>
              <a:srgbClr val="339966"/>
            </a:solidFill>
            <a:miter lim="800000"/>
            <a:headEnd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0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必须是存储操作数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7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7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7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37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4" dur="500"/>
                                        <p:tgtEl>
                                          <p:spTgt spid="1372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7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37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3" dur="500"/>
                                        <p:tgtEl>
                                          <p:spTgt spid="1372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7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37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7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37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7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7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37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 nodeType="clickPar">
                      <p:stCondLst>
                        <p:cond delay="indefinite"/>
                      </p:stCondLst>
                      <p:childTnLst>
                        <p:par>
                          <p:cTn id="4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5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37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37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37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69" presetID="5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37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37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37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221" grpId="0" animBg="1"/>
      <p:bldP spid="137221" grpId="1" animBg="1"/>
      <p:bldP spid="137222" grpId="0" animBg="1"/>
      <p:bldP spid="137222" grpId="1" animBg="1"/>
      <p:bldP spid="8" grpId="0" animBg="1"/>
      <p:bldP spid="9" grpId="0" animBg="1"/>
      <p:bldP spid="9" grpId="1" animBg="1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标题 1"/>
          <p:cNvSpPr>
            <a:spLocks noGrp="1"/>
          </p:cNvSpPr>
          <p:nvPr>
            <p:ph type="title"/>
          </p:nvPr>
        </p:nvSpPr>
        <p:spPr>
          <a:xfrm>
            <a:off x="287908" y="215751"/>
            <a:ext cx="8223277" cy="809838"/>
          </a:xfrm>
        </p:spPr>
        <p:txBody>
          <a:bodyPr/>
          <a:lstStyle/>
          <a:p>
            <a:r>
              <a:rPr lang="en-US" altLang="zh-CN" dirty="0">
                <a:latin typeface="Tahoma" pitchFamily="34" charset="0"/>
              </a:rPr>
              <a:t>LEA</a:t>
            </a:r>
            <a:r>
              <a:rPr lang="zh-CN" altLang="en-US" dirty="0"/>
              <a:t>指令与</a:t>
            </a:r>
            <a:r>
              <a:rPr lang="en-US" altLang="zh-CN" dirty="0"/>
              <a:t>MOV</a:t>
            </a:r>
            <a:r>
              <a:rPr lang="zh-CN" altLang="en-US" dirty="0"/>
              <a:t>指令执行结果对比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2833" y="1355884"/>
            <a:ext cx="5243198" cy="4692515"/>
          </a:xfrm>
        </p:spPr>
        <p:txBody>
          <a:bodyPr/>
          <a:lstStyle/>
          <a:p>
            <a:pPr>
              <a:spcAft>
                <a:spcPct val="0"/>
              </a:spcAft>
            </a:pPr>
            <a:r>
              <a:rPr lang="en-US" altLang="zh-CN" sz="2400" dirty="0"/>
              <a:t>MOV</a:t>
            </a:r>
            <a:r>
              <a:rPr lang="zh-CN" altLang="en-US" sz="2400" dirty="0"/>
              <a:t>指令的执行结果：</a:t>
            </a:r>
            <a:endParaRPr lang="en-US" altLang="zh-CN" sz="2400" dirty="0"/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sz="2000" dirty="0"/>
              <a:t>内存某单元中的内容</a:t>
            </a:r>
            <a:endParaRPr lang="en-US" altLang="zh-CN" sz="2000" dirty="0"/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sz="2000" dirty="0"/>
              <a:t>如：</a:t>
            </a:r>
            <a:endParaRPr lang="en-US" altLang="zh-CN" sz="2000" dirty="0"/>
          </a:p>
          <a:p>
            <a:pPr lvl="2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/>
              <a:t>MOV  AL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i</a:t>
            </a:r>
            <a:endParaRPr lang="en-US" altLang="zh-CN" sz="1800" dirty="0"/>
          </a:p>
          <a:p>
            <a:pPr lvl="2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chemeClr val="tx1"/>
                </a:solidFill>
              </a:rPr>
              <a:t>结果：</a:t>
            </a:r>
            <a:r>
              <a:rPr lang="en-US" altLang="zh-CN" sz="1800" dirty="0"/>
              <a:t>AL=4</a:t>
            </a:r>
          </a:p>
          <a:p>
            <a:pPr>
              <a:spcBef>
                <a:spcPts val="1200"/>
              </a:spcBef>
              <a:spcAft>
                <a:spcPct val="0"/>
              </a:spcAft>
            </a:pPr>
            <a:r>
              <a:rPr lang="en-US" altLang="zh-CN" sz="2400" dirty="0"/>
              <a:t>LEA</a:t>
            </a:r>
            <a:r>
              <a:rPr lang="zh-CN" altLang="en-US" sz="2400" dirty="0"/>
              <a:t>指令的执行结果：</a:t>
            </a:r>
            <a:endParaRPr lang="en-US" altLang="zh-CN" sz="2400" dirty="0"/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sz="2000" dirty="0"/>
              <a:t>内存某单元的偏移地址</a:t>
            </a:r>
            <a:endParaRPr lang="en-US" altLang="zh-CN" sz="2000" dirty="0"/>
          </a:p>
          <a:p>
            <a:pPr lvl="2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/>
              <a:t>获得</a:t>
            </a:r>
            <a:r>
              <a:rPr lang="en-US" altLang="zh-CN" sz="1800" dirty="0" err="1"/>
              <a:t>i</a:t>
            </a:r>
            <a:r>
              <a:rPr lang="zh-CN" altLang="en-US" sz="1800" dirty="0"/>
              <a:t>值本身</a:t>
            </a:r>
            <a:endParaRPr lang="en-US" altLang="zh-CN" sz="1800" dirty="0"/>
          </a:p>
          <a:p>
            <a:pPr lvl="1">
              <a:spcBef>
                <a:spcPts val="600"/>
              </a:spcBef>
              <a:spcAft>
                <a:spcPct val="0"/>
              </a:spcAft>
            </a:pPr>
            <a:r>
              <a:rPr lang="zh-CN" altLang="en-US" sz="2000" dirty="0"/>
              <a:t>如：</a:t>
            </a:r>
            <a:endParaRPr lang="en-US" altLang="zh-CN" sz="2000" dirty="0"/>
          </a:p>
          <a:p>
            <a:pPr lvl="2">
              <a:spcBef>
                <a:spcPct val="0"/>
              </a:spcBef>
              <a:spcAft>
                <a:spcPct val="0"/>
              </a:spcAft>
            </a:pPr>
            <a:r>
              <a:rPr lang="en-US" altLang="zh-CN" sz="1800" dirty="0"/>
              <a:t>LEA  BX</a:t>
            </a:r>
            <a:r>
              <a:rPr lang="zh-CN" altLang="en-US" sz="1800" dirty="0"/>
              <a:t>，</a:t>
            </a:r>
            <a:r>
              <a:rPr lang="en-US" altLang="zh-CN" sz="1800" dirty="0" err="1"/>
              <a:t>i</a:t>
            </a:r>
            <a:endParaRPr lang="en-US" altLang="zh-CN" sz="1800" dirty="0"/>
          </a:p>
          <a:p>
            <a:pPr lvl="2">
              <a:spcBef>
                <a:spcPct val="0"/>
              </a:spcBef>
              <a:spcAft>
                <a:spcPct val="0"/>
              </a:spcAft>
            </a:pPr>
            <a:r>
              <a:rPr lang="zh-CN" altLang="en-US" sz="1800" dirty="0">
                <a:solidFill>
                  <a:schemeClr val="tx1"/>
                </a:solidFill>
              </a:rPr>
              <a:t>结果：</a:t>
            </a:r>
            <a:r>
              <a:rPr lang="en-US" altLang="zh-CN" sz="1800" dirty="0"/>
              <a:t>BX=</a:t>
            </a:r>
            <a:r>
              <a:rPr lang="en-US" altLang="zh-CN" sz="1800" dirty="0" err="1"/>
              <a:t>i</a:t>
            </a:r>
            <a:endParaRPr lang="zh-CN" altLang="en-US" sz="1800" dirty="0"/>
          </a:p>
        </p:txBody>
      </p:sp>
      <p:sp>
        <p:nvSpPr>
          <p:cNvPr id="71684" name="灯片编号占位符 3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1352B3E-DE19-4FE9-81B6-3B4058927E7A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83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grpSp>
        <p:nvGrpSpPr>
          <p:cNvPr id="2" name="组合 22"/>
          <p:cNvGrpSpPr>
            <a:grpSpLocks/>
          </p:cNvGrpSpPr>
          <p:nvPr/>
        </p:nvGrpSpPr>
        <p:grpSpPr bwMode="auto">
          <a:xfrm>
            <a:off x="6983223" y="1982901"/>
            <a:ext cx="1849358" cy="3744102"/>
            <a:chOff x="6707188" y="2346325"/>
            <a:chExt cx="1752600" cy="3962400"/>
          </a:xfrm>
        </p:grpSpPr>
        <p:sp>
          <p:nvSpPr>
            <p:cNvPr id="71689" name="Rectangle 6"/>
            <p:cNvSpPr>
              <a:spLocks noChangeArrowheads="1"/>
            </p:cNvSpPr>
            <p:nvPr/>
          </p:nvSpPr>
          <p:spPr bwMode="auto">
            <a:xfrm>
              <a:off x="6707188" y="2346325"/>
              <a:ext cx="1752600" cy="3962400"/>
            </a:xfrm>
            <a:prstGeom prst="rect">
              <a:avLst/>
            </a:prstGeom>
            <a:solidFill>
              <a:srgbClr val="339966"/>
            </a:solidFill>
            <a:ln w="25400" cap="sq">
              <a:solidFill>
                <a:srgbClr val="339966"/>
              </a:solidFill>
              <a:miter lim="800000"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71690" name="Line 7"/>
            <p:cNvSpPr>
              <a:spLocks noChangeShapeType="1"/>
            </p:cNvSpPr>
            <p:nvPr/>
          </p:nvSpPr>
          <p:spPr bwMode="auto">
            <a:xfrm flipH="1">
              <a:off x="6707188" y="2346325"/>
              <a:ext cx="1587" cy="396240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1" name="Line 8"/>
            <p:cNvSpPr>
              <a:spLocks noChangeShapeType="1"/>
            </p:cNvSpPr>
            <p:nvPr/>
          </p:nvSpPr>
          <p:spPr bwMode="auto">
            <a:xfrm>
              <a:off x="8459788" y="2346325"/>
              <a:ext cx="0" cy="396240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2" name="Line 10"/>
            <p:cNvSpPr>
              <a:spLocks noChangeShapeType="1"/>
            </p:cNvSpPr>
            <p:nvPr/>
          </p:nvSpPr>
          <p:spPr bwMode="auto">
            <a:xfrm>
              <a:off x="6707188" y="32607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3" name="Line 11"/>
            <p:cNvSpPr>
              <a:spLocks noChangeShapeType="1"/>
            </p:cNvSpPr>
            <p:nvPr/>
          </p:nvSpPr>
          <p:spPr bwMode="auto">
            <a:xfrm>
              <a:off x="6707188" y="36417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4" name="Line 12"/>
            <p:cNvSpPr>
              <a:spLocks noChangeShapeType="1"/>
            </p:cNvSpPr>
            <p:nvPr/>
          </p:nvSpPr>
          <p:spPr bwMode="auto">
            <a:xfrm>
              <a:off x="6707188" y="40227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5" name="Line 13"/>
            <p:cNvSpPr>
              <a:spLocks noChangeShapeType="1"/>
            </p:cNvSpPr>
            <p:nvPr/>
          </p:nvSpPr>
          <p:spPr bwMode="auto">
            <a:xfrm>
              <a:off x="6707188" y="23463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6" name="Line 14"/>
            <p:cNvSpPr>
              <a:spLocks noChangeShapeType="1"/>
            </p:cNvSpPr>
            <p:nvPr/>
          </p:nvSpPr>
          <p:spPr bwMode="auto">
            <a:xfrm>
              <a:off x="6707188" y="53181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7" name="Line 15"/>
            <p:cNvSpPr>
              <a:spLocks noChangeShapeType="1"/>
            </p:cNvSpPr>
            <p:nvPr/>
          </p:nvSpPr>
          <p:spPr bwMode="auto">
            <a:xfrm>
              <a:off x="6707188" y="49371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8" name="Line 16"/>
            <p:cNvSpPr>
              <a:spLocks noChangeShapeType="1"/>
            </p:cNvSpPr>
            <p:nvPr/>
          </p:nvSpPr>
          <p:spPr bwMode="auto">
            <a:xfrm>
              <a:off x="6707188" y="63087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699" name="Line 17"/>
            <p:cNvSpPr>
              <a:spLocks noChangeShapeType="1"/>
            </p:cNvSpPr>
            <p:nvPr/>
          </p:nvSpPr>
          <p:spPr bwMode="auto">
            <a:xfrm>
              <a:off x="6707188" y="5699125"/>
              <a:ext cx="1752600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1700" name="Text Box 18"/>
            <p:cNvSpPr txBox="1">
              <a:spLocks noChangeArrowheads="1"/>
            </p:cNvSpPr>
            <p:nvPr/>
          </p:nvSpPr>
          <p:spPr bwMode="auto">
            <a:xfrm>
              <a:off x="7316788" y="4251325"/>
              <a:ext cx="609600" cy="48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1701" name="Text Box 20"/>
            <p:cNvSpPr txBox="1">
              <a:spLocks noChangeArrowheads="1"/>
            </p:cNvSpPr>
            <p:nvPr/>
          </p:nvSpPr>
          <p:spPr bwMode="auto">
            <a:xfrm>
              <a:off x="7316788" y="2574925"/>
              <a:ext cx="609600" cy="48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1702" name="Text Box 21"/>
            <p:cNvSpPr txBox="1">
              <a:spLocks noChangeArrowheads="1"/>
            </p:cNvSpPr>
            <p:nvPr/>
          </p:nvSpPr>
          <p:spPr bwMode="auto">
            <a:xfrm>
              <a:off x="7316788" y="5775325"/>
              <a:ext cx="609600" cy="48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1703" name="Text Box 25"/>
            <p:cNvSpPr txBox="1">
              <a:spLocks noChangeArrowheads="1"/>
            </p:cNvSpPr>
            <p:nvPr/>
          </p:nvSpPr>
          <p:spPr bwMode="auto">
            <a:xfrm>
              <a:off x="7189788" y="3603625"/>
              <a:ext cx="762000" cy="48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endParaRPr>
            </a:p>
          </p:txBody>
        </p:sp>
        <p:sp>
          <p:nvSpPr>
            <p:cNvPr id="71704" name="Text Box 26"/>
            <p:cNvSpPr txBox="1">
              <a:spLocks noChangeArrowheads="1"/>
            </p:cNvSpPr>
            <p:nvPr/>
          </p:nvSpPr>
          <p:spPr bwMode="auto">
            <a:xfrm>
              <a:off x="7189788" y="3222625"/>
              <a:ext cx="762000" cy="48858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 4</a:t>
              </a:r>
            </a:p>
          </p:txBody>
        </p:sp>
      </p:grpSp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6554388" y="2801923"/>
            <a:ext cx="37858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i</a:t>
            </a:r>
            <a:endParaRPr lang="zh-CN" altLang="en-US" sz="240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5" name="椭圆 24"/>
          <p:cNvSpPr>
            <a:spLocks noChangeArrowheads="1"/>
          </p:cNvSpPr>
          <p:nvPr/>
        </p:nvSpPr>
        <p:spPr bwMode="auto">
          <a:xfrm>
            <a:off x="6326568" y="2597919"/>
            <a:ext cx="683458" cy="885023"/>
          </a:xfrm>
          <a:prstGeom prst="ellipse">
            <a:avLst/>
          </a:prstGeom>
          <a:noFill/>
          <a:ln w="22225" algn="ctr">
            <a:solidFill>
              <a:srgbClr val="FF0000"/>
            </a:solidFill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92075" tIns="46038" rIns="92075" bIns="46038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26" name="圆角矩形标注 25"/>
          <p:cNvSpPr/>
          <p:nvPr/>
        </p:nvSpPr>
        <p:spPr bwMode="auto">
          <a:xfrm>
            <a:off x="5339907" y="1439887"/>
            <a:ext cx="986661" cy="477013"/>
          </a:xfrm>
          <a:prstGeom prst="wedgeRoundRectCallout">
            <a:avLst>
              <a:gd name="adj1" fmla="val 68082"/>
              <a:gd name="adj2" fmla="val 248560"/>
              <a:gd name="adj3" fmla="val 16667"/>
            </a:avLst>
          </a:prstGeom>
          <a:noFill/>
          <a:ln w="22225" cap="flat" cmpd="sng" algn="ctr">
            <a:solidFill>
              <a:schemeClr val="accent1">
                <a:lumMod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lIns="92075" tIns="46038" rIns="92075" bIns="46038"/>
          <a:lstStyle/>
          <a:p>
            <a:pPr algn="ctr">
              <a:defRPr/>
            </a:pPr>
            <a:r>
              <a:rPr lang="zh-CN" altLang="en-US" sz="2000" b="1" dirty="0">
                <a:latin typeface="华文中宋" pitchFamily="2" charset="-122"/>
                <a:ea typeface="华文中宋" pitchFamily="2" charset="-122"/>
              </a:rPr>
              <a:t>变量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 nodeType="clickPar">
                      <p:stCondLst>
                        <p:cond delay="indefinite"/>
                      </p:stCondLst>
                      <p:childTnLst>
                        <p:par>
                          <p:cTn id="4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 animBg="1"/>
      <p:bldP spid="26" grpId="0" animBg="1"/>
    </p:bld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B0BA6558-7B5E-4EA3-818F-16ECB0ECB7BC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84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23662" y="1630386"/>
            <a:ext cx="4176132" cy="4159612"/>
          </a:xfrm>
        </p:spPr>
        <p:txBody>
          <a:bodyPr/>
          <a:lstStyle/>
          <a:p>
            <a:pPr eaLnBrk="1" hangingPunct="1">
              <a:spcAft>
                <a:spcPct val="30000"/>
              </a:spcAft>
            </a:pPr>
            <a:r>
              <a:rPr lang="zh-CN" altLang="en-US">
                <a:solidFill>
                  <a:schemeClr val="tx1"/>
                </a:solidFill>
              </a:rPr>
              <a:t>比较下列指令：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   MOV  SI，DATA1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   LEA  SI，DATA1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   MOV  BX，[BX]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zh-CN"/>
              <a:t>    LEA  BX，[BX]</a:t>
            </a:r>
          </a:p>
        </p:txBody>
      </p:sp>
      <p:sp>
        <p:nvSpPr>
          <p:cNvPr id="138246" name="Rectangle 6"/>
          <p:cNvSpPr>
            <a:spLocks noChangeArrowheads="1"/>
          </p:cNvSpPr>
          <p:nvPr/>
        </p:nvSpPr>
        <p:spPr bwMode="auto">
          <a:xfrm>
            <a:off x="7077481" y="1841891"/>
            <a:ext cx="1849358" cy="3744102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38247" name="Line 7"/>
          <p:cNvSpPr>
            <a:spLocks noChangeShapeType="1"/>
          </p:cNvSpPr>
          <p:nvPr/>
        </p:nvSpPr>
        <p:spPr bwMode="auto">
          <a:xfrm flipH="1">
            <a:off x="7077481" y="1841891"/>
            <a:ext cx="1675" cy="3744102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48" name="Line 8"/>
          <p:cNvSpPr>
            <a:spLocks noChangeShapeType="1"/>
          </p:cNvSpPr>
          <p:nvPr/>
        </p:nvSpPr>
        <p:spPr bwMode="auto">
          <a:xfrm>
            <a:off x="8926840" y="1841891"/>
            <a:ext cx="0" cy="3744102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0" name="Line 10"/>
          <p:cNvSpPr>
            <a:spLocks noChangeShapeType="1"/>
          </p:cNvSpPr>
          <p:nvPr/>
        </p:nvSpPr>
        <p:spPr bwMode="auto">
          <a:xfrm>
            <a:off x="7077481" y="2705914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1" name="Line 11"/>
          <p:cNvSpPr>
            <a:spLocks noChangeShapeType="1"/>
          </p:cNvSpPr>
          <p:nvPr/>
        </p:nvSpPr>
        <p:spPr bwMode="auto">
          <a:xfrm>
            <a:off x="7077481" y="3065923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2" name="Line 12"/>
          <p:cNvSpPr>
            <a:spLocks noChangeShapeType="1"/>
          </p:cNvSpPr>
          <p:nvPr/>
        </p:nvSpPr>
        <p:spPr bwMode="auto">
          <a:xfrm>
            <a:off x="7077481" y="3425933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3" name="Line 13"/>
          <p:cNvSpPr>
            <a:spLocks noChangeShapeType="1"/>
          </p:cNvSpPr>
          <p:nvPr/>
        </p:nvSpPr>
        <p:spPr bwMode="auto">
          <a:xfrm>
            <a:off x="7077481" y="1841891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4" name="Line 14"/>
          <p:cNvSpPr>
            <a:spLocks noChangeShapeType="1"/>
          </p:cNvSpPr>
          <p:nvPr/>
        </p:nvSpPr>
        <p:spPr bwMode="auto">
          <a:xfrm>
            <a:off x="7077481" y="4649966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5" name="Line 15"/>
          <p:cNvSpPr>
            <a:spLocks noChangeShapeType="1"/>
          </p:cNvSpPr>
          <p:nvPr/>
        </p:nvSpPr>
        <p:spPr bwMode="auto">
          <a:xfrm>
            <a:off x="7077481" y="4289957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6" name="Line 16"/>
          <p:cNvSpPr>
            <a:spLocks noChangeShapeType="1"/>
          </p:cNvSpPr>
          <p:nvPr/>
        </p:nvSpPr>
        <p:spPr bwMode="auto">
          <a:xfrm>
            <a:off x="7077481" y="5585993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7" name="Line 17"/>
          <p:cNvSpPr>
            <a:spLocks noChangeShapeType="1"/>
          </p:cNvSpPr>
          <p:nvPr/>
        </p:nvSpPr>
        <p:spPr bwMode="auto">
          <a:xfrm>
            <a:off x="7077481" y="5009977"/>
            <a:ext cx="1849358" cy="0"/>
          </a:xfrm>
          <a:prstGeom prst="line">
            <a:avLst/>
          </a:prstGeom>
          <a:noFill/>
          <a:ln w="25400" cap="sq">
            <a:solidFill>
              <a:schemeClr val="tx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58" name="Text Box 18"/>
          <p:cNvSpPr txBox="1">
            <a:spLocks noChangeArrowheads="1"/>
          </p:cNvSpPr>
          <p:nvPr/>
        </p:nvSpPr>
        <p:spPr bwMode="auto">
          <a:xfrm>
            <a:off x="7720736" y="3641940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38260" name="Text Box 20"/>
          <p:cNvSpPr txBox="1">
            <a:spLocks noChangeArrowheads="1"/>
          </p:cNvSpPr>
          <p:nvPr/>
        </p:nvSpPr>
        <p:spPr bwMode="auto">
          <a:xfrm>
            <a:off x="7720736" y="2057898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38261" name="Text Box 21"/>
          <p:cNvSpPr txBox="1">
            <a:spLocks noChangeArrowheads="1"/>
          </p:cNvSpPr>
          <p:nvPr/>
        </p:nvSpPr>
        <p:spPr bwMode="auto">
          <a:xfrm>
            <a:off x="7720736" y="5081979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宋体" charset="-122"/>
                <a:ea typeface="宋体" charset="-122"/>
              </a:rPr>
              <a:t>┇</a:t>
            </a: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</a:t>
            </a:r>
          </a:p>
        </p:txBody>
      </p:sp>
      <p:sp>
        <p:nvSpPr>
          <p:cNvPr id="138262" name="Text Box 22"/>
          <p:cNvSpPr txBox="1">
            <a:spLocks noChangeArrowheads="1"/>
          </p:cNvSpPr>
          <p:nvPr/>
        </p:nvSpPr>
        <p:spPr bwMode="auto">
          <a:xfrm>
            <a:off x="5997013" y="2693915"/>
            <a:ext cx="1107270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DATA1</a:t>
            </a:r>
          </a:p>
        </p:txBody>
      </p:sp>
      <p:sp>
        <p:nvSpPr>
          <p:cNvPr id="138264" name="AutoShape 24"/>
          <p:cNvSpPr>
            <a:spLocks noChangeArrowheads="1"/>
          </p:cNvSpPr>
          <p:nvPr/>
        </p:nvSpPr>
        <p:spPr bwMode="auto">
          <a:xfrm>
            <a:off x="4671977" y="1367879"/>
            <a:ext cx="1286509" cy="936025"/>
          </a:xfrm>
          <a:prstGeom prst="cloudCallout">
            <a:avLst>
              <a:gd name="adj1" fmla="val -75130"/>
              <a:gd name="adj2" fmla="val 57532"/>
            </a:avLst>
          </a:prstGeom>
          <a:solidFill>
            <a:srgbClr val="FF6600"/>
          </a:solidFill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符号地址</a:t>
            </a:r>
          </a:p>
        </p:txBody>
      </p:sp>
      <p:sp>
        <p:nvSpPr>
          <p:cNvPr id="138265" name="Text Box 25"/>
          <p:cNvSpPr txBox="1">
            <a:spLocks noChangeArrowheads="1"/>
          </p:cNvSpPr>
          <p:nvPr/>
        </p:nvSpPr>
        <p:spPr bwMode="auto">
          <a:xfrm>
            <a:off x="7586725" y="3060919"/>
            <a:ext cx="804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12</a:t>
            </a: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H</a:t>
            </a:r>
          </a:p>
        </p:txBody>
      </p:sp>
      <p:sp>
        <p:nvSpPr>
          <p:cNvPr id="138266" name="Text Box 26"/>
          <p:cNvSpPr txBox="1">
            <a:spLocks noChangeArrowheads="1"/>
          </p:cNvSpPr>
          <p:nvPr/>
        </p:nvSpPr>
        <p:spPr bwMode="auto">
          <a:xfrm>
            <a:off x="7586725" y="2700909"/>
            <a:ext cx="804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34H</a:t>
            </a:r>
          </a:p>
        </p:txBody>
      </p:sp>
      <p:sp>
        <p:nvSpPr>
          <p:cNvPr id="138268" name="Text Box 28"/>
          <p:cNvSpPr txBox="1">
            <a:spLocks noChangeArrowheads="1"/>
          </p:cNvSpPr>
          <p:nvPr/>
        </p:nvSpPr>
        <p:spPr bwMode="auto">
          <a:xfrm>
            <a:off x="5951786" y="4270458"/>
            <a:ext cx="128650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1100H</a:t>
            </a:r>
          </a:p>
        </p:txBody>
      </p:sp>
      <p:sp>
        <p:nvSpPr>
          <p:cNvPr id="138269" name="Text Box 29"/>
          <p:cNvSpPr txBox="1">
            <a:spLocks noChangeArrowheads="1"/>
          </p:cNvSpPr>
          <p:nvPr/>
        </p:nvSpPr>
        <p:spPr bwMode="auto">
          <a:xfrm>
            <a:off x="7586725" y="4248951"/>
            <a:ext cx="804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88H</a:t>
            </a:r>
          </a:p>
        </p:txBody>
      </p:sp>
      <p:sp>
        <p:nvSpPr>
          <p:cNvPr id="138270" name="Text Box 30"/>
          <p:cNvSpPr txBox="1">
            <a:spLocks noChangeArrowheads="1"/>
          </p:cNvSpPr>
          <p:nvPr/>
        </p:nvSpPr>
        <p:spPr bwMode="auto">
          <a:xfrm>
            <a:off x="7586725" y="4656962"/>
            <a:ext cx="804069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77H</a:t>
            </a:r>
          </a:p>
        </p:txBody>
      </p:sp>
      <p:sp>
        <p:nvSpPr>
          <p:cNvPr id="138271" name="Line 31"/>
          <p:cNvSpPr>
            <a:spLocks noChangeShapeType="1"/>
          </p:cNvSpPr>
          <p:nvPr/>
        </p:nvSpPr>
        <p:spPr bwMode="auto">
          <a:xfrm flipV="1">
            <a:off x="5507872" y="4633467"/>
            <a:ext cx="517620" cy="340508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38272" name="Text Box 32"/>
          <p:cNvSpPr txBox="1">
            <a:spLocks noChangeArrowheads="1"/>
          </p:cNvSpPr>
          <p:nvPr/>
        </p:nvSpPr>
        <p:spPr bwMode="auto">
          <a:xfrm>
            <a:off x="4651873" y="4973976"/>
            <a:ext cx="176895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BX=1100H</a:t>
            </a:r>
          </a:p>
        </p:txBody>
      </p:sp>
      <p:sp>
        <p:nvSpPr>
          <p:cNvPr id="138274" name="Text Box 34"/>
          <p:cNvSpPr txBox="1">
            <a:spLocks noChangeArrowheads="1"/>
          </p:cNvSpPr>
          <p:nvPr/>
        </p:nvSpPr>
        <p:spPr bwMode="auto">
          <a:xfrm>
            <a:off x="1253009" y="2881419"/>
            <a:ext cx="3268204" cy="979372"/>
          </a:xfrm>
          <a:prstGeom prst="rect">
            <a:avLst/>
          </a:prstGeom>
          <a:solidFill>
            <a:srgbClr val="33CCCC"/>
          </a:solidFill>
          <a:ln w="22225">
            <a:solidFill>
              <a:srgbClr val="33CCCC"/>
            </a:solidFill>
            <a:miter lim="800000"/>
            <a:headEnd/>
            <a:tailEnd type="none" w="lg" len="lg"/>
          </a:ln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ea typeface="宋体" charset="-122"/>
              </a:rPr>
              <a:t>执行结果：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SI=1234H</a:t>
            </a:r>
          </a:p>
        </p:txBody>
      </p:sp>
      <p:sp>
        <p:nvSpPr>
          <p:cNvPr id="138275" name="Text Box 35"/>
          <p:cNvSpPr txBox="1">
            <a:spLocks noChangeArrowheads="1"/>
          </p:cNvSpPr>
          <p:nvPr/>
        </p:nvSpPr>
        <p:spPr bwMode="auto">
          <a:xfrm>
            <a:off x="1253009" y="3545937"/>
            <a:ext cx="3268204" cy="979372"/>
          </a:xfrm>
          <a:prstGeom prst="rect">
            <a:avLst/>
          </a:prstGeom>
          <a:solidFill>
            <a:srgbClr val="33CCCC"/>
          </a:solidFill>
          <a:ln w="22225">
            <a:solidFill>
              <a:srgbClr val="33CCCC"/>
            </a:solidFill>
            <a:miter lim="800000"/>
            <a:headEnd/>
            <a:tailEnd type="none" w="lg" len="lg"/>
          </a:ln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ea typeface="宋体" charset="-122"/>
              </a:rPr>
              <a:t>执行结果：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SI=DATA1</a:t>
            </a:r>
          </a:p>
        </p:txBody>
      </p:sp>
      <p:sp>
        <p:nvSpPr>
          <p:cNvPr id="138276" name="Text Box 36"/>
          <p:cNvSpPr txBox="1">
            <a:spLocks noChangeArrowheads="1"/>
          </p:cNvSpPr>
          <p:nvPr/>
        </p:nvSpPr>
        <p:spPr bwMode="auto">
          <a:xfrm>
            <a:off x="1253009" y="4294459"/>
            <a:ext cx="3268204" cy="979372"/>
          </a:xfrm>
          <a:prstGeom prst="rect">
            <a:avLst/>
          </a:prstGeom>
          <a:solidFill>
            <a:srgbClr val="33CCCC"/>
          </a:solidFill>
          <a:ln w="22225">
            <a:solidFill>
              <a:srgbClr val="33CCCC"/>
            </a:solidFill>
            <a:miter lim="800000"/>
            <a:headEnd/>
            <a:tailEnd type="none" w="lg" len="lg"/>
          </a:ln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ea typeface="宋体" charset="-122"/>
              </a:rPr>
              <a:t>执行结果：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BX=7788H</a:t>
            </a:r>
          </a:p>
        </p:txBody>
      </p:sp>
      <p:sp>
        <p:nvSpPr>
          <p:cNvPr id="138277" name="Text Box 37"/>
          <p:cNvSpPr txBox="1">
            <a:spLocks noChangeArrowheads="1"/>
          </p:cNvSpPr>
          <p:nvPr/>
        </p:nvSpPr>
        <p:spPr bwMode="auto">
          <a:xfrm>
            <a:off x="1253009" y="4906475"/>
            <a:ext cx="3268204" cy="979372"/>
          </a:xfrm>
          <a:prstGeom prst="rect">
            <a:avLst/>
          </a:prstGeom>
          <a:solidFill>
            <a:srgbClr val="33CCCC"/>
          </a:solidFill>
          <a:ln w="22225">
            <a:solidFill>
              <a:srgbClr val="33CCCC"/>
            </a:solidFill>
            <a:miter lim="800000"/>
            <a:headEnd/>
            <a:tailEnd type="none" w="lg" len="lg"/>
          </a:ln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20000"/>
              </a:lnSpc>
              <a:buClrTx/>
              <a:buSzTx/>
              <a:buFontTx/>
              <a:buNone/>
            </a:pPr>
            <a:r>
              <a:rPr lang="zh-CN" altLang="en-US" sz="2400">
                <a:solidFill>
                  <a:schemeClr val="tx1"/>
                </a:solidFill>
                <a:ea typeface="宋体" charset="-122"/>
              </a:rPr>
              <a:t>执行结果：</a:t>
            </a:r>
            <a:r>
              <a:rPr lang="en-US" altLang="zh-CN" sz="2400">
                <a:solidFill>
                  <a:schemeClr val="tx1"/>
                </a:solidFill>
                <a:ea typeface="宋体" charset="-122"/>
              </a:rPr>
              <a:t>BX=1100H</a:t>
            </a:r>
          </a:p>
        </p:txBody>
      </p:sp>
      <p:sp>
        <p:nvSpPr>
          <p:cNvPr id="72735" name="标题 1"/>
          <p:cNvSpPr>
            <a:spLocks noGrp="1"/>
          </p:cNvSpPr>
          <p:nvPr>
            <p:ph type="title"/>
          </p:nvPr>
        </p:nvSpPr>
        <p:spPr>
          <a:xfrm>
            <a:off x="215900" y="270009"/>
            <a:ext cx="8223277" cy="737830"/>
          </a:xfrm>
        </p:spPr>
        <p:txBody>
          <a:bodyPr/>
          <a:lstStyle/>
          <a:p>
            <a:r>
              <a:rPr lang="en-US" altLang="zh-CN" sz="3600">
                <a:latin typeface="Tahoma" pitchFamily="34" charset="0"/>
              </a:rPr>
              <a:t>LEA</a:t>
            </a:r>
            <a:r>
              <a:rPr lang="zh-CN" altLang="en-US" sz="3600"/>
              <a:t>指令与</a:t>
            </a:r>
            <a:r>
              <a:rPr lang="en-US" altLang="zh-CN" sz="3600"/>
              <a:t>MOV</a:t>
            </a:r>
            <a:r>
              <a:rPr lang="zh-CN" altLang="en-US" sz="3600"/>
              <a:t>指令执行结果对比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8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8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8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8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6" presetClass="emph" presetSubtype="0" repeatCount="4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13826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13826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8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8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8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8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38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82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8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8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8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8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38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38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38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38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38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38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38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38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382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382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38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38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38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38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38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38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38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38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38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38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38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8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1382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382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38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38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38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 nodeType="clickPar">
                      <p:stCondLst>
                        <p:cond delay="indefinite"/>
                      </p:stCondLst>
                      <p:childTnLst>
                        <p:par>
                          <p:cTn id="10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5" dur="500"/>
                                        <p:tgtEl>
                                          <p:spTgt spid="138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09" dur="500"/>
                                        <p:tgtEl>
                                          <p:spTgt spid="1382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138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 nodeType="clickPar">
                      <p:stCondLst>
                        <p:cond delay="indefinite"/>
                      </p:stCondLst>
                      <p:childTnLst>
                        <p:par>
                          <p:cTn id="1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138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 nodeType="clickPar">
                      <p:stCondLst>
                        <p:cond delay="indefinite"/>
                      </p:stCondLst>
                      <p:childTnLst>
                        <p:par>
                          <p:cTn id="1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2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23" dur="500"/>
                                        <p:tgtEl>
                                          <p:spTgt spid="1382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138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 nodeType="clickPar">
                      <p:stCondLst>
                        <p:cond delay="indefinite"/>
                      </p:stCondLst>
                      <p:childTnLst>
                        <p:par>
                          <p:cTn id="1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38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37" dur="500"/>
                                        <p:tgtEl>
                                          <p:spTgt spid="138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138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 nodeType="clickPar">
                      <p:stCondLst>
                        <p:cond delay="indefinite"/>
                      </p:stCondLst>
                      <p:childTnLst>
                        <p:par>
                          <p:cTn id="1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6" dur="500"/>
                                        <p:tgtEl>
                                          <p:spTgt spid="138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 nodeType="clickPar">
                      <p:stCondLst>
                        <p:cond delay="indefinite"/>
                      </p:stCondLst>
                      <p:childTnLst>
                        <p:par>
                          <p:cTn id="1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9" presetID="4" presetClass="exit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ox(in)">
                                      <p:cBhvr>
                                        <p:cTn id="150" dur="500"/>
                                        <p:tgtEl>
                                          <p:spTgt spid="1382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8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5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5" dur="500"/>
                                        <p:tgtEl>
                                          <p:spTgt spid="138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 nodeType="clickPar">
                      <p:stCondLst>
                        <p:cond delay="indefinite"/>
                      </p:stCondLst>
                      <p:childTnLst>
                        <p:par>
                          <p:cTn id="15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0" dur="500"/>
                                        <p:tgtEl>
                                          <p:spTgt spid="138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8246" grpId="0" animBg="1"/>
      <p:bldP spid="138247" grpId="0" animBg="1"/>
      <p:bldP spid="138248" grpId="0" animBg="1"/>
      <p:bldP spid="138250" grpId="0" animBg="1"/>
      <p:bldP spid="138251" grpId="0" animBg="1"/>
      <p:bldP spid="138252" grpId="0" animBg="1"/>
      <p:bldP spid="138253" grpId="0" animBg="1"/>
      <p:bldP spid="138254" grpId="0" animBg="1"/>
      <p:bldP spid="138255" grpId="0" animBg="1"/>
      <p:bldP spid="138256" grpId="0" animBg="1"/>
      <p:bldP spid="138257" grpId="0" animBg="1"/>
      <p:bldP spid="138258" grpId="0"/>
      <p:bldP spid="138260" grpId="0"/>
      <p:bldP spid="138261" grpId="0"/>
      <p:bldP spid="138262" grpId="0"/>
      <p:bldP spid="138264" grpId="0" animBg="1"/>
      <p:bldP spid="138264" grpId="1" animBg="1"/>
      <p:bldP spid="138265" grpId="0"/>
      <p:bldP spid="138266" grpId="0"/>
      <p:bldP spid="138268" grpId="0"/>
      <p:bldP spid="138269" grpId="0"/>
      <p:bldP spid="138270" grpId="0"/>
      <p:bldP spid="138271" grpId="0" animBg="1"/>
      <p:bldP spid="138272" grpId="0"/>
      <p:bldP spid="138274" grpId="0" animBg="1"/>
      <p:bldP spid="138274" grpId="1" animBg="1"/>
      <p:bldP spid="138275" grpId="0" animBg="1"/>
      <p:bldP spid="138275" grpId="1" animBg="1"/>
      <p:bldP spid="138276" grpId="0" animBg="1"/>
      <p:bldP spid="138276" grpId="1" animBg="1"/>
      <p:bldP spid="138277" grpId="0" animBg="1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F1BCFD90-42FB-4123-9739-8B97830ABE53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latin typeface="Tahoma" pitchFamily="34" charset="0"/>
              </a:rPr>
              <a:t>LEA</a:t>
            </a:r>
            <a:r>
              <a:rPr lang="zh-CN" altLang="en-US"/>
              <a:t>指令在程序中的应用</a:t>
            </a:r>
            <a:endParaRPr lang="en-US" altLang="zh-CN"/>
          </a:p>
        </p:txBody>
      </p:sp>
      <p:sp>
        <p:nvSpPr>
          <p:cNvPr id="7373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19956" y="1439887"/>
            <a:ext cx="7975357" cy="1368152"/>
          </a:xfrm>
        </p:spPr>
        <p:txBody>
          <a:bodyPr/>
          <a:lstStyle/>
          <a:p>
            <a:pPr eaLnBrk="1" hangingPunct="1">
              <a:lnSpc>
                <a:spcPct val="125000"/>
              </a:lnSpc>
              <a:spcAft>
                <a:spcPct val="20000"/>
              </a:spcAft>
            </a:pPr>
            <a:r>
              <a:rPr lang="zh-CN" altLang="en-US" dirty="0"/>
              <a:t>将数据段中首地址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C00000"/>
                </a:solidFill>
              </a:rPr>
              <a:t>数组名称</a:t>
            </a:r>
            <a:r>
              <a:rPr lang="en-US" altLang="zh-CN" dirty="0"/>
              <a:t>)</a:t>
            </a:r>
            <a:r>
              <a:rPr lang="zh-CN" altLang="en-US" dirty="0"/>
              <a:t>为</a:t>
            </a:r>
            <a:r>
              <a:rPr lang="en-US" altLang="zh-CN" dirty="0"/>
              <a:t>MEM1 </a:t>
            </a:r>
            <a:r>
              <a:rPr lang="zh-CN" altLang="en-US" dirty="0"/>
              <a:t>的50个字节的数据传送到同一逻辑段首地址为</a:t>
            </a:r>
            <a:r>
              <a:rPr lang="en-US" altLang="zh-CN" dirty="0"/>
              <a:t>MEM2</a:t>
            </a:r>
            <a:r>
              <a:rPr lang="zh-CN" altLang="en-US" dirty="0"/>
              <a:t>的区域存放。编写相应的程序段</a:t>
            </a:r>
            <a:r>
              <a:rPr lang="en-US" altLang="zh-CN" dirty="0"/>
              <a:t> </a:t>
            </a:r>
            <a:r>
              <a:rPr lang="zh-CN" altLang="en-US" dirty="0"/>
              <a:t>。</a:t>
            </a:r>
            <a:r>
              <a:rPr lang="en-US" altLang="zh-CN" dirty="0"/>
              <a:t>          </a:t>
            </a:r>
          </a:p>
        </p:txBody>
      </p:sp>
    </p:spTree>
  </p:cSld>
  <p:clrMapOvr>
    <a:masterClrMapping/>
  </p:clrMapOvr>
  <p:transition spd="med">
    <p:blinds/>
  </p:transition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C5F0A103-54C2-4B23-9FA9-E0B6166EB74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60" name="AutoShape 24"/>
          <p:cNvSpPr>
            <a:spLocks noChangeArrowheads="1"/>
          </p:cNvSpPr>
          <p:nvPr/>
        </p:nvSpPr>
        <p:spPr bwMode="auto">
          <a:xfrm>
            <a:off x="1274406" y="2015898"/>
            <a:ext cx="1286509" cy="432011"/>
          </a:xfrm>
          <a:prstGeom prst="flowChartAlternateProcess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57" name="AutoShape 21"/>
          <p:cNvSpPr>
            <a:spLocks noChangeArrowheads="1"/>
          </p:cNvSpPr>
          <p:nvPr/>
        </p:nvSpPr>
        <p:spPr bwMode="auto">
          <a:xfrm>
            <a:off x="4450477" y="4535965"/>
            <a:ext cx="2894648" cy="576016"/>
          </a:xfrm>
          <a:prstGeom prst="flowChartDecision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40" name="Rectangle 4"/>
          <p:cNvSpPr>
            <a:spLocks noChangeArrowheads="1"/>
          </p:cNvSpPr>
          <p:nvPr/>
        </p:nvSpPr>
        <p:spPr bwMode="auto">
          <a:xfrm>
            <a:off x="791965" y="2879921"/>
            <a:ext cx="2331799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41" name="Text Box 5"/>
          <p:cNvSpPr txBox="1">
            <a:spLocks noChangeArrowheads="1"/>
          </p:cNvSpPr>
          <p:nvPr/>
        </p:nvSpPr>
        <p:spPr bwMode="auto">
          <a:xfrm>
            <a:off x="1450295" y="2077400"/>
            <a:ext cx="9648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 开  始</a:t>
            </a:r>
          </a:p>
        </p:txBody>
      </p:sp>
      <p:sp>
        <p:nvSpPr>
          <p:cNvPr id="142342" name="Text Box 6"/>
          <p:cNvSpPr txBox="1">
            <a:spLocks noChangeArrowheads="1"/>
          </p:cNvSpPr>
          <p:nvPr/>
        </p:nvSpPr>
        <p:spPr bwMode="auto">
          <a:xfrm>
            <a:off x="1274406" y="2908421"/>
            <a:ext cx="128650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取源地址</a:t>
            </a:r>
          </a:p>
        </p:txBody>
      </p:sp>
      <p:sp>
        <p:nvSpPr>
          <p:cNvPr id="142343" name="Rectangle 7"/>
          <p:cNvSpPr>
            <a:spLocks noChangeArrowheads="1"/>
          </p:cNvSpPr>
          <p:nvPr/>
        </p:nvSpPr>
        <p:spPr bwMode="auto">
          <a:xfrm>
            <a:off x="791964" y="3743945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44" name="Rectangle 8"/>
          <p:cNvSpPr>
            <a:spLocks noChangeArrowheads="1"/>
          </p:cNvSpPr>
          <p:nvPr/>
        </p:nvSpPr>
        <p:spPr bwMode="auto">
          <a:xfrm>
            <a:off x="791964" y="4607969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45" name="Rectangle 9"/>
          <p:cNvSpPr>
            <a:spLocks noChangeArrowheads="1"/>
          </p:cNvSpPr>
          <p:nvPr/>
        </p:nvSpPr>
        <p:spPr bwMode="auto">
          <a:xfrm>
            <a:off x="4772105" y="1943896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46" name="Text Box 10"/>
          <p:cNvSpPr txBox="1">
            <a:spLocks noChangeArrowheads="1"/>
          </p:cNvSpPr>
          <p:nvPr/>
        </p:nvSpPr>
        <p:spPr bwMode="auto">
          <a:xfrm>
            <a:off x="1234203" y="3764945"/>
            <a:ext cx="164834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取目标地址</a:t>
            </a:r>
          </a:p>
        </p:txBody>
      </p:sp>
      <p:sp>
        <p:nvSpPr>
          <p:cNvPr id="142347" name="Text Box 11"/>
          <p:cNvSpPr txBox="1">
            <a:spLocks noChangeArrowheads="1"/>
          </p:cNvSpPr>
          <p:nvPr/>
        </p:nvSpPr>
        <p:spPr bwMode="auto">
          <a:xfrm>
            <a:off x="828818" y="4655970"/>
            <a:ext cx="226312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送数据块长度到</a:t>
            </a:r>
            <a:r>
              <a:rPr kumimoji="1" lang="en-US" altLang="zh-CN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CL</a:t>
            </a:r>
          </a:p>
        </p:txBody>
      </p:sp>
      <p:sp>
        <p:nvSpPr>
          <p:cNvPr id="142348" name="Text Box 12"/>
          <p:cNvSpPr txBox="1">
            <a:spLocks noChangeArrowheads="1"/>
          </p:cNvSpPr>
          <p:nvPr/>
        </p:nvSpPr>
        <p:spPr bwMode="auto">
          <a:xfrm>
            <a:off x="5013326" y="2000897"/>
            <a:ext cx="198336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传送一个字节</a:t>
            </a:r>
          </a:p>
        </p:txBody>
      </p:sp>
      <p:sp>
        <p:nvSpPr>
          <p:cNvPr id="142349" name="Rectangle 13"/>
          <p:cNvSpPr>
            <a:spLocks noChangeArrowheads="1"/>
          </p:cNvSpPr>
          <p:nvPr/>
        </p:nvSpPr>
        <p:spPr bwMode="auto">
          <a:xfrm>
            <a:off x="4691698" y="2807920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50" name="Rectangle 14"/>
          <p:cNvSpPr>
            <a:spLocks noChangeArrowheads="1"/>
          </p:cNvSpPr>
          <p:nvPr/>
        </p:nvSpPr>
        <p:spPr bwMode="auto">
          <a:xfrm>
            <a:off x="4691698" y="3671942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52" name="Rectangle 16"/>
          <p:cNvSpPr>
            <a:spLocks noChangeArrowheads="1"/>
          </p:cNvSpPr>
          <p:nvPr/>
        </p:nvSpPr>
        <p:spPr bwMode="auto">
          <a:xfrm>
            <a:off x="4691698" y="5543993"/>
            <a:ext cx="2412207" cy="432011"/>
          </a:xfrm>
          <a:prstGeom prst="rect">
            <a:avLst/>
          </a:prstGeom>
          <a:solidFill>
            <a:srgbClr val="339966"/>
          </a:solidFill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2353" name="Text Box 17"/>
          <p:cNvSpPr txBox="1">
            <a:spLocks noChangeArrowheads="1"/>
          </p:cNvSpPr>
          <p:nvPr/>
        </p:nvSpPr>
        <p:spPr bwMode="auto">
          <a:xfrm>
            <a:off x="5013325" y="2840920"/>
            <a:ext cx="19297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修改地址指针</a:t>
            </a:r>
          </a:p>
        </p:txBody>
      </p:sp>
      <p:sp>
        <p:nvSpPr>
          <p:cNvPr id="142355" name="Text Box 19"/>
          <p:cNvSpPr txBox="1">
            <a:spLocks noChangeArrowheads="1"/>
          </p:cNvSpPr>
          <p:nvPr/>
        </p:nvSpPr>
        <p:spPr bwMode="auto">
          <a:xfrm>
            <a:off x="5093733" y="3704944"/>
            <a:ext cx="19297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修改计数值</a:t>
            </a:r>
          </a:p>
        </p:txBody>
      </p:sp>
      <p:sp>
        <p:nvSpPr>
          <p:cNvPr id="142356" name="Text Box 20"/>
          <p:cNvSpPr txBox="1">
            <a:spLocks noChangeArrowheads="1"/>
          </p:cNvSpPr>
          <p:nvPr/>
        </p:nvSpPr>
        <p:spPr bwMode="auto">
          <a:xfrm>
            <a:off x="5254546" y="4643969"/>
            <a:ext cx="192976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计数值=0？ </a:t>
            </a:r>
          </a:p>
        </p:txBody>
      </p:sp>
      <p:sp>
        <p:nvSpPr>
          <p:cNvPr id="142359" name="Text Box 23"/>
          <p:cNvSpPr txBox="1">
            <a:spLocks noChangeArrowheads="1"/>
          </p:cNvSpPr>
          <p:nvPr/>
        </p:nvSpPr>
        <p:spPr bwMode="auto">
          <a:xfrm>
            <a:off x="5495767" y="5600995"/>
            <a:ext cx="1286509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18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结  束</a:t>
            </a:r>
          </a:p>
        </p:txBody>
      </p:sp>
      <p:sp>
        <p:nvSpPr>
          <p:cNvPr id="142361" name="Line 25"/>
          <p:cNvSpPr>
            <a:spLocks noChangeShapeType="1"/>
          </p:cNvSpPr>
          <p:nvPr/>
        </p:nvSpPr>
        <p:spPr bwMode="auto">
          <a:xfrm>
            <a:off x="1917661" y="2447909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62" name="Line 26"/>
          <p:cNvSpPr>
            <a:spLocks noChangeShapeType="1"/>
          </p:cNvSpPr>
          <p:nvPr/>
        </p:nvSpPr>
        <p:spPr bwMode="auto">
          <a:xfrm>
            <a:off x="1917661" y="3311933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64" name="Line 28"/>
          <p:cNvSpPr>
            <a:spLocks noChangeShapeType="1"/>
          </p:cNvSpPr>
          <p:nvPr/>
        </p:nvSpPr>
        <p:spPr bwMode="auto">
          <a:xfrm>
            <a:off x="1917661" y="4175956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67" name="Line 31"/>
          <p:cNvSpPr>
            <a:spLocks noChangeShapeType="1"/>
          </p:cNvSpPr>
          <p:nvPr/>
        </p:nvSpPr>
        <p:spPr bwMode="auto">
          <a:xfrm>
            <a:off x="5897800" y="2375907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68" name="Line 32"/>
          <p:cNvSpPr>
            <a:spLocks noChangeShapeType="1"/>
          </p:cNvSpPr>
          <p:nvPr/>
        </p:nvSpPr>
        <p:spPr bwMode="auto">
          <a:xfrm>
            <a:off x="5897800" y="1367879"/>
            <a:ext cx="0" cy="576016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69" name="Line 33"/>
          <p:cNvSpPr>
            <a:spLocks noChangeShapeType="1"/>
          </p:cNvSpPr>
          <p:nvPr/>
        </p:nvSpPr>
        <p:spPr bwMode="auto">
          <a:xfrm>
            <a:off x="5897800" y="3239931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0" name="Line 34"/>
          <p:cNvSpPr>
            <a:spLocks noChangeShapeType="1"/>
          </p:cNvSpPr>
          <p:nvPr/>
        </p:nvSpPr>
        <p:spPr bwMode="auto">
          <a:xfrm>
            <a:off x="5897800" y="4103955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1" name="Line 35"/>
          <p:cNvSpPr>
            <a:spLocks noChangeShapeType="1"/>
          </p:cNvSpPr>
          <p:nvPr/>
        </p:nvSpPr>
        <p:spPr bwMode="auto">
          <a:xfrm>
            <a:off x="5897800" y="5111981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5" name="Line 39"/>
          <p:cNvSpPr>
            <a:spLocks noChangeShapeType="1"/>
          </p:cNvSpPr>
          <p:nvPr/>
        </p:nvSpPr>
        <p:spPr bwMode="auto">
          <a:xfrm>
            <a:off x="1931062" y="5039978"/>
            <a:ext cx="0" cy="72001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6" name="Line 40"/>
          <p:cNvSpPr>
            <a:spLocks noChangeShapeType="1"/>
          </p:cNvSpPr>
          <p:nvPr/>
        </p:nvSpPr>
        <p:spPr bwMode="auto">
          <a:xfrm>
            <a:off x="1917661" y="5759998"/>
            <a:ext cx="184935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7" name="Line 41"/>
          <p:cNvSpPr>
            <a:spLocks noChangeShapeType="1"/>
          </p:cNvSpPr>
          <p:nvPr/>
        </p:nvSpPr>
        <p:spPr bwMode="auto">
          <a:xfrm flipV="1">
            <a:off x="3807221" y="1367879"/>
            <a:ext cx="0" cy="439211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8" name="Line 42"/>
          <p:cNvSpPr>
            <a:spLocks noChangeShapeType="1"/>
          </p:cNvSpPr>
          <p:nvPr/>
        </p:nvSpPr>
        <p:spPr bwMode="auto">
          <a:xfrm>
            <a:off x="3807223" y="1367879"/>
            <a:ext cx="2090578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79" name="Line 43"/>
          <p:cNvSpPr>
            <a:spLocks noChangeShapeType="1"/>
          </p:cNvSpPr>
          <p:nvPr/>
        </p:nvSpPr>
        <p:spPr bwMode="auto">
          <a:xfrm>
            <a:off x="7345124" y="4823973"/>
            <a:ext cx="1045290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81" name="Line 45"/>
          <p:cNvSpPr>
            <a:spLocks noChangeShapeType="1"/>
          </p:cNvSpPr>
          <p:nvPr/>
        </p:nvSpPr>
        <p:spPr bwMode="auto">
          <a:xfrm flipV="1">
            <a:off x="8390413" y="1511884"/>
            <a:ext cx="0" cy="3312089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83" name="Line 47"/>
          <p:cNvSpPr>
            <a:spLocks noChangeShapeType="1"/>
          </p:cNvSpPr>
          <p:nvPr/>
        </p:nvSpPr>
        <p:spPr bwMode="auto">
          <a:xfrm flipH="1" flipV="1">
            <a:off x="5897802" y="1511884"/>
            <a:ext cx="2469162" cy="0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2385" name="Text Box 49"/>
          <p:cNvSpPr txBox="1">
            <a:spLocks noChangeArrowheads="1"/>
          </p:cNvSpPr>
          <p:nvPr/>
        </p:nvSpPr>
        <p:spPr bwMode="auto">
          <a:xfrm>
            <a:off x="7499237" y="4411462"/>
            <a:ext cx="4824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N</a:t>
            </a:r>
          </a:p>
        </p:txBody>
      </p:sp>
      <p:sp>
        <p:nvSpPr>
          <p:cNvPr id="142386" name="Text Box 50"/>
          <p:cNvSpPr txBox="1">
            <a:spLocks noChangeArrowheads="1"/>
          </p:cNvSpPr>
          <p:nvPr/>
        </p:nvSpPr>
        <p:spPr bwMode="auto">
          <a:xfrm>
            <a:off x="5978208" y="5123982"/>
            <a:ext cx="48244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0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Y</a:t>
            </a:r>
          </a:p>
        </p:txBody>
      </p:sp>
      <p:sp>
        <p:nvSpPr>
          <p:cNvPr id="44" name="Rectangle 3">
            <a:extLst>
              <a:ext uri="{FF2B5EF4-FFF2-40B4-BE49-F238E27FC236}">
                <a16:creationId xmlns:a16="http://schemas.microsoft.com/office/drawing/2014/main" id="{92BC017E-3EE1-4820-BA95-8F8C157D7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15" y="82906"/>
            <a:ext cx="8856979" cy="924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Pct val="93000"/>
              <a:buFont typeface="Wingdings" pitchFamily="2" charset="2"/>
              <a:buChar char="Ø"/>
              <a:defRPr sz="2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+mn-cs"/>
              </a:defRPr>
            </a:lvl1pPr>
            <a:lvl2pPr marL="625475" indent="-2667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898525" indent="-2730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Aft>
                <a:spcPct val="20000"/>
              </a:spcAft>
            </a:pPr>
            <a:r>
              <a:rPr lang="zh-CN" altLang="en-US" kern="0" dirty="0"/>
              <a:t>将数据段中首地址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C00000"/>
                </a:solidFill>
              </a:rPr>
              <a:t>数组名称</a:t>
            </a:r>
            <a:r>
              <a:rPr lang="en-US" altLang="zh-CN" dirty="0"/>
              <a:t>)</a:t>
            </a:r>
            <a:r>
              <a:rPr lang="zh-CN" altLang="en-US" kern="0" dirty="0"/>
              <a:t>为</a:t>
            </a:r>
            <a:r>
              <a:rPr lang="en-US" altLang="zh-CN" kern="0" dirty="0"/>
              <a:t>MEM1 </a:t>
            </a:r>
            <a:r>
              <a:rPr lang="zh-CN" altLang="en-US" kern="0" dirty="0"/>
              <a:t>的50个字节的数据传送到同一逻辑段首地址为</a:t>
            </a:r>
            <a:r>
              <a:rPr lang="en-US" altLang="zh-CN" kern="0" dirty="0"/>
              <a:t>MEM2</a:t>
            </a:r>
            <a:r>
              <a:rPr lang="zh-CN" altLang="en-US" kern="0" dirty="0"/>
              <a:t>的区域存放。编写相应的程序段</a:t>
            </a:r>
            <a:r>
              <a:rPr lang="en-US" altLang="zh-CN" kern="0" dirty="0"/>
              <a:t> </a:t>
            </a:r>
            <a:r>
              <a:rPr lang="zh-CN" altLang="en-US" kern="0" dirty="0"/>
              <a:t>。</a:t>
            </a:r>
            <a:r>
              <a:rPr lang="en-US" altLang="zh-CN" kern="0" dirty="0"/>
              <a:t>          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2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42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42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42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23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42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2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423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142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 nodeType="clickPar">
                      <p:stCondLst>
                        <p:cond delay="indefinite"/>
                      </p:stCondLst>
                      <p:childTnLst>
                        <p:par>
                          <p:cTn id="4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142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423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42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42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5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42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6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5" dur="1000"/>
                                        <p:tgtEl>
                                          <p:spTgt spid="142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142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 nodeType="clickPar">
                      <p:stCondLst>
                        <p:cond delay="indefinite"/>
                      </p:stCondLst>
                      <p:childTnLst>
                        <p:par>
                          <p:cTn id="7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42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42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142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42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42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1" presetID="22" presetClass="entr" presetSubtype="1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142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 nodeType="clickPar">
                      <p:stCondLst>
                        <p:cond delay="indefinite"/>
                      </p:stCondLst>
                      <p:childTnLst>
                        <p:par>
                          <p:cTn id="9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42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142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5" dur="500"/>
                                        <p:tgtEl>
                                          <p:spTgt spid="142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142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42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 nodeType="clickPar">
                      <p:stCondLst>
                        <p:cond delay="indefinite"/>
                      </p:stCondLst>
                      <p:childTnLst>
                        <p:par>
                          <p:cTn id="1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8" dur="500"/>
                                        <p:tgtEl>
                                          <p:spTgt spid="142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 nodeType="clickPar">
                      <p:stCondLst>
                        <p:cond delay="indefinite"/>
                      </p:stCondLst>
                      <p:childTnLst>
                        <p:par>
                          <p:cTn id="1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1423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142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1" dur="500"/>
                                        <p:tgtEl>
                                          <p:spTgt spid="1423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2" fill="hold" nodeType="clickPar">
                      <p:stCondLst>
                        <p:cond delay="indefinite"/>
                      </p:stCondLst>
                      <p:childTnLst>
                        <p:par>
                          <p:cTn id="1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6" dur="500"/>
                                        <p:tgtEl>
                                          <p:spTgt spid="142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0" dur="500"/>
                                        <p:tgtEl>
                                          <p:spTgt spid="1423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42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4" dur="500"/>
                                        <p:tgtEl>
                                          <p:spTgt spid="142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146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142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360" grpId="0" animBg="1"/>
      <p:bldP spid="142357" grpId="0" animBg="1"/>
      <p:bldP spid="142340" grpId="0" animBg="1"/>
      <p:bldP spid="142341" grpId="0"/>
      <p:bldP spid="142342" grpId="0"/>
      <p:bldP spid="142343" grpId="0" animBg="1"/>
      <p:bldP spid="142344" grpId="0" animBg="1"/>
      <p:bldP spid="142345" grpId="0" animBg="1"/>
      <p:bldP spid="142346" grpId="0"/>
      <p:bldP spid="142347" grpId="0"/>
      <p:bldP spid="142348" grpId="0"/>
      <p:bldP spid="142349" grpId="0" animBg="1"/>
      <p:bldP spid="142350" grpId="0" animBg="1"/>
      <p:bldP spid="142352" grpId="0" animBg="1"/>
      <p:bldP spid="142353" grpId="0"/>
      <p:bldP spid="142355" grpId="0"/>
      <p:bldP spid="142359" grpId="0"/>
      <p:bldP spid="142361" grpId="0" animBg="1"/>
      <p:bldP spid="142362" grpId="0" animBg="1"/>
      <p:bldP spid="142364" grpId="0" animBg="1"/>
      <p:bldP spid="142367" grpId="0" animBg="1"/>
      <p:bldP spid="142368" grpId="0" animBg="1"/>
      <p:bldP spid="142369" grpId="0" animBg="1"/>
      <p:bldP spid="142370" grpId="0" animBg="1"/>
      <p:bldP spid="142371" grpId="0" animBg="1"/>
      <p:bldP spid="142375" grpId="0" animBg="1"/>
      <p:bldP spid="142376" grpId="0" animBg="1"/>
      <p:bldP spid="142377" grpId="0" animBg="1"/>
      <p:bldP spid="142378" grpId="0" animBg="1"/>
      <p:bldP spid="142379" grpId="0" animBg="1"/>
      <p:bldP spid="142381" grpId="0" animBg="1"/>
      <p:bldP spid="142383" grpId="0" animBg="1"/>
      <p:bldP spid="142386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7524744" y="5899660"/>
            <a:ext cx="2010172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DBA5E744-2DFA-46EC-AB8D-D57699E486C1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029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47948" y="1583903"/>
            <a:ext cx="5623457" cy="4078610"/>
          </a:xfrm>
        </p:spPr>
        <p:txBody>
          <a:bodyPr/>
          <a:lstStyle/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LEA   SI，MEM1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LEA   DI，MEM2 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MOV  CL，50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NEXT： MOV  AL，[SI]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MOV  [DI]，AL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INC    SI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INC    DI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DEC   CL </a:t>
            </a: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JNZ   NEXT      </a:t>
            </a:r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；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CL ≠0</a:t>
            </a:r>
            <a:r>
              <a:rPr lang="zh-CN" altLang="en-US" sz="1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则转</a:t>
            </a:r>
            <a:r>
              <a:rPr lang="en-US" altLang="zh-CN" sz="1600" dirty="0">
                <a:solidFill>
                  <a:schemeClr val="accent1">
                    <a:lumMod val="50000"/>
                  </a:schemeClr>
                </a:solidFill>
                <a:latin typeface="+mj-lt"/>
              </a:rPr>
              <a:t>NEXT</a:t>
            </a:r>
            <a:endParaRPr lang="en-US" altLang="zh-CN" sz="1600" dirty="0">
              <a:latin typeface="+mj-lt"/>
            </a:endParaRPr>
          </a:p>
          <a:p>
            <a:pPr eaLnBrk="1" hangingPunct="1">
              <a:lnSpc>
                <a:spcPct val="105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j-lt"/>
              </a:rPr>
              <a:t>              HLT  </a:t>
            </a:r>
            <a:endParaRPr lang="zh-CN" altLang="en-US" sz="2000" dirty="0">
              <a:latin typeface="+mj-lt"/>
            </a:endParaRPr>
          </a:p>
        </p:txBody>
      </p:sp>
      <p:grpSp>
        <p:nvGrpSpPr>
          <p:cNvPr id="2" name="Group 25"/>
          <p:cNvGrpSpPr>
            <a:grpSpLocks/>
          </p:cNvGrpSpPr>
          <p:nvPr/>
        </p:nvGrpSpPr>
        <p:grpSpPr bwMode="auto">
          <a:xfrm>
            <a:off x="5896172" y="1781907"/>
            <a:ext cx="2975055" cy="3744102"/>
            <a:chOff x="3553" y="1478"/>
            <a:chExt cx="1776" cy="2496"/>
          </a:xfrm>
        </p:grpSpPr>
        <p:sp>
          <p:nvSpPr>
            <p:cNvPr id="75782" name="Rectangle 5"/>
            <p:cNvSpPr>
              <a:spLocks noChangeArrowheads="1"/>
            </p:cNvSpPr>
            <p:nvPr/>
          </p:nvSpPr>
          <p:spPr bwMode="auto">
            <a:xfrm>
              <a:off x="4225" y="1478"/>
              <a:ext cx="1104" cy="2496"/>
            </a:xfrm>
            <a:prstGeom prst="rect">
              <a:avLst/>
            </a:prstGeom>
            <a:solidFill>
              <a:srgbClr val="339966"/>
            </a:solidFill>
            <a:ln w="25400" cap="sq">
              <a:solidFill>
                <a:srgbClr val="339966"/>
              </a:solidFill>
              <a:miter lim="800000"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75783" name="Line 6"/>
            <p:cNvSpPr>
              <a:spLocks noChangeShapeType="1"/>
            </p:cNvSpPr>
            <p:nvPr/>
          </p:nvSpPr>
          <p:spPr bwMode="auto">
            <a:xfrm flipH="1">
              <a:off x="4225" y="1478"/>
              <a:ext cx="1" cy="249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4" name="Line 7"/>
            <p:cNvSpPr>
              <a:spLocks noChangeShapeType="1"/>
            </p:cNvSpPr>
            <p:nvPr/>
          </p:nvSpPr>
          <p:spPr bwMode="auto">
            <a:xfrm>
              <a:off x="5329" y="1478"/>
              <a:ext cx="0" cy="249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5" name="Line 8"/>
            <p:cNvSpPr>
              <a:spLocks noChangeShapeType="1"/>
            </p:cNvSpPr>
            <p:nvPr/>
          </p:nvSpPr>
          <p:spPr bwMode="auto">
            <a:xfrm>
              <a:off x="4225" y="205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6" name="Line 9"/>
            <p:cNvSpPr>
              <a:spLocks noChangeShapeType="1"/>
            </p:cNvSpPr>
            <p:nvPr/>
          </p:nvSpPr>
          <p:spPr bwMode="auto">
            <a:xfrm>
              <a:off x="4225" y="229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7" name="Line 10"/>
            <p:cNvSpPr>
              <a:spLocks noChangeShapeType="1"/>
            </p:cNvSpPr>
            <p:nvPr/>
          </p:nvSpPr>
          <p:spPr bwMode="auto">
            <a:xfrm>
              <a:off x="4225" y="253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8" name="Line 11"/>
            <p:cNvSpPr>
              <a:spLocks noChangeShapeType="1"/>
            </p:cNvSpPr>
            <p:nvPr/>
          </p:nvSpPr>
          <p:spPr bwMode="auto">
            <a:xfrm>
              <a:off x="4225" y="1478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89" name="Line 12"/>
            <p:cNvSpPr>
              <a:spLocks noChangeShapeType="1"/>
            </p:cNvSpPr>
            <p:nvPr/>
          </p:nvSpPr>
          <p:spPr bwMode="auto">
            <a:xfrm>
              <a:off x="4225" y="335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90" name="Line 13"/>
            <p:cNvSpPr>
              <a:spLocks noChangeShapeType="1"/>
            </p:cNvSpPr>
            <p:nvPr/>
          </p:nvSpPr>
          <p:spPr bwMode="auto">
            <a:xfrm>
              <a:off x="4225" y="311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91" name="Line 14"/>
            <p:cNvSpPr>
              <a:spLocks noChangeShapeType="1"/>
            </p:cNvSpPr>
            <p:nvPr/>
          </p:nvSpPr>
          <p:spPr bwMode="auto">
            <a:xfrm>
              <a:off x="4225" y="397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92" name="Line 15"/>
            <p:cNvSpPr>
              <a:spLocks noChangeShapeType="1"/>
            </p:cNvSpPr>
            <p:nvPr/>
          </p:nvSpPr>
          <p:spPr bwMode="auto">
            <a:xfrm>
              <a:off x="4225" y="359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75793" name="Text Box 16"/>
            <p:cNvSpPr txBox="1">
              <a:spLocks noChangeArrowheads="1"/>
            </p:cNvSpPr>
            <p:nvPr/>
          </p:nvSpPr>
          <p:spPr bwMode="auto">
            <a:xfrm>
              <a:off x="4609" y="2678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5794" name="Text Box 17"/>
            <p:cNvSpPr txBox="1">
              <a:spLocks noChangeArrowheads="1"/>
            </p:cNvSpPr>
            <p:nvPr/>
          </p:nvSpPr>
          <p:spPr bwMode="auto">
            <a:xfrm>
              <a:off x="4609" y="1622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5795" name="Text Box 18"/>
            <p:cNvSpPr txBox="1">
              <a:spLocks noChangeArrowheads="1"/>
            </p:cNvSpPr>
            <p:nvPr/>
          </p:nvSpPr>
          <p:spPr bwMode="auto">
            <a:xfrm>
              <a:off x="4609" y="3638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75796" name="Text Box 19"/>
            <p:cNvSpPr txBox="1">
              <a:spLocks noChangeArrowheads="1"/>
            </p:cNvSpPr>
            <p:nvPr/>
          </p:nvSpPr>
          <p:spPr bwMode="auto">
            <a:xfrm>
              <a:off x="3580" y="2046"/>
              <a:ext cx="661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 dirty="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MEM1</a:t>
              </a:r>
            </a:p>
          </p:txBody>
        </p:sp>
        <p:sp>
          <p:nvSpPr>
            <p:cNvPr id="75797" name="Text Box 20"/>
            <p:cNvSpPr txBox="1">
              <a:spLocks noChangeArrowheads="1"/>
            </p:cNvSpPr>
            <p:nvPr/>
          </p:nvSpPr>
          <p:spPr bwMode="auto">
            <a:xfrm>
              <a:off x="4529" y="2270"/>
              <a:ext cx="480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zh-CN" altLang="en-US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12</a:t>
              </a:r>
              <a:r>
                <a:rPr kumimoji="1" lang="en-US" altLang="zh-CN" sz="20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H</a:t>
              </a:r>
            </a:p>
          </p:txBody>
        </p:sp>
        <p:sp>
          <p:nvSpPr>
            <p:cNvPr id="75798" name="Text Box 21"/>
            <p:cNvSpPr txBox="1">
              <a:spLocks noChangeArrowheads="1"/>
            </p:cNvSpPr>
            <p:nvPr/>
          </p:nvSpPr>
          <p:spPr bwMode="auto">
            <a:xfrm>
              <a:off x="4529" y="2030"/>
              <a:ext cx="480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algn="ctr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 dirty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34H</a:t>
              </a:r>
            </a:p>
          </p:txBody>
        </p:sp>
        <p:sp>
          <p:nvSpPr>
            <p:cNvPr id="75799" name="Text Box 22"/>
            <p:cNvSpPr txBox="1">
              <a:spLocks noChangeArrowheads="1"/>
            </p:cNvSpPr>
            <p:nvPr/>
          </p:nvSpPr>
          <p:spPr bwMode="auto">
            <a:xfrm>
              <a:off x="3553" y="3097"/>
              <a:ext cx="642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MEM2</a:t>
              </a:r>
            </a:p>
          </p:txBody>
        </p:sp>
      </p:grpSp>
      <p:sp>
        <p:nvSpPr>
          <p:cNvPr id="26" name="Rectangle 3">
            <a:extLst>
              <a:ext uri="{FF2B5EF4-FFF2-40B4-BE49-F238E27FC236}">
                <a16:creationId xmlns:a16="http://schemas.microsoft.com/office/drawing/2014/main" id="{B6629451-D0C9-404E-B5DF-F6F402D0E2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3615" y="82906"/>
            <a:ext cx="8856979" cy="924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Tx/>
              <a:buSzPct val="93000"/>
              <a:buFont typeface="Wingdings" pitchFamily="2" charset="2"/>
              <a:buChar char="Ø"/>
              <a:defRPr sz="24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+mn-cs"/>
              </a:defRPr>
            </a:lvl1pPr>
            <a:lvl2pPr marL="625475" indent="-2667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898525" indent="-2730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lnSpc>
                <a:spcPct val="125000"/>
              </a:lnSpc>
              <a:spcAft>
                <a:spcPct val="20000"/>
              </a:spcAft>
            </a:pPr>
            <a:r>
              <a:rPr lang="zh-CN" altLang="en-US" kern="0" dirty="0"/>
              <a:t>将数据段中首地址</a:t>
            </a:r>
            <a:r>
              <a:rPr lang="en-US" altLang="zh-CN" dirty="0"/>
              <a:t>(</a:t>
            </a:r>
            <a:r>
              <a:rPr lang="zh-CN" altLang="en-US" dirty="0">
                <a:solidFill>
                  <a:srgbClr val="C00000"/>
                </a:solidFill>
              </a:rPr>
              <a:t>数组名称</a:t>
            </a:r>
            <a:r>
              <a:rPr lang="en-US" altLang="zh-CN" dirty="0"/>
              <a:t>)</a:t>
            </a:r>
            <a:r>
              <a:rPr lang="zh-CN" altLang="en-US" kern="0" dirty="0"/>
              <a:t>为</a:t>
            </a:r>
            <a:r>
              <a:rPr lang="en-US" altLang="zh-CN" kern="0" dirty="0"/>
              <a:t>MEM1 </a:t>
            </a:r>
            <a:r>
              <a:rPr lang="zh-CN" altLang="en-US" kern="0" dirty="0"/>
              <a:t>的50个字节的数据传送到同一逻辑段首地址为</a:t>
            </a:r>
            <a:r>
              <a:rPr lang="en-US" altLang="zh-CN" kern="0" dirty="0"/>
              <a:t>MEM2</a:t>
            </a:r>
            <a:r>
              <a:rPr lang="zh-CN" altLang="en-US" kern="0" dirty="0"/>
              <a:t>的区域存放。编写相应的程序段</a:t>
            </a:r>
            <a:r>
              <a:rPr lang="en-US" altLang="zh-CN" kern="0" dirty="0"/>
              <a:t> </a:t>
            </a:r>
            <a:r>
              <a:rPr lang="zh-CN" altLang="en-US" kern="0" dirty="0"/>
              <a:t>。</a:t>
            </a:r>
            <a:r>
              <a:rPr lang="en-US" altLang="zh-CN" kern="0" dirty="0"/>
              <a:t>          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402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402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402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02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02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4029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4029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 nodeType="clickPar">
                      <p:stCondLst>
                        <p:cond delay="indefinite"/>
                      </p:stCondLst>
                      <p:childTnLst>
                        <p:par>
                          <p:cTn id="4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4029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402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 nodeType="clickPar">
                      <p:stCondLst>
                        <p:cond delay="indefinite"/>
                      </p:stCondLst>
                      <p:childTnLst>
                        <p:par>
                          <p:cTn id="5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2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029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9F687D1C-548B-48AF-9B62-94626AE9380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680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>
                <a:latin typeface="Tahoma" pitchFamily="34" charset="0"/>
                <a:ea typeface="隶书" pitchFamily="49" charset="-122"/>
              </a:rPr>
              <a:t>4. </a:t>
            </a:r>
            <a:r>
              <a:rPr lang="zh-CN" altLang="en-US"/>
              <a:t>标志位操作指令 </a:t>
            </a:r>
          </a:p>
        </p:txBody>
      </p:sp>
      <p:sp>
        <p:nvSpPr>
          <p:cNvPr id="7680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180333" y="1583903"/>
            <a:ext cx="2492613" cy="2664072"/>
          </a:xfrm>
        </p:spPr>
        <p:txBody>
          <a:bodyPr/>
          <a:lstStyle/>
          <a:p>
            <a:pPr eaLnBrk="1" hangingPunct="1">
              <a:spcAft>
                <a:spcPct val="0"/>
              </a:spcAft>
              <a:buFont typeface="Wingdings" pitchFamily="2" charset="2"/>
              <a:buNone/>
            </a:pPr>
            <a:r>
              <a:rPr lang="en-US" altLang="zh-CN"/>
              <a:t>LAHF</a:t>
            </a:r>
          </a:p>
          <a:p>
            <a:pPr eaLnBrk="1" hangingPunct="1">
              <a:spcAft>
                <a:spcPct val="0"/>
              </a:spcAft>
              <a:buFont typeface="Wingdings" pitchFamily="2" charset="2"/>
              <a:buNone/>
            </a:pPr>
            <a:r>
              <a:rPr lang="en-US" altLang="zh-CN"/>
              <a:t>SAHF</a:t>
            </a:r>
          </a:p>
          <a:p>
            <a:pPr eaLnBrk="1" hangingPunct="1">
              <a:spcAft>
                <a:spcPct val="0"/>
              </a:spcAft>
              <a:buFont typeface="Wingdings" pitchFamily="2" charset="2"/>
              <a:buNone/>
            </a:pPr>
            <a:endParaRPr lang="en-US" altLang="zh-CN"/>
          </a:p>
          <a:p>
            <a:pPr eaLnBrk="1" hangingPunct="1">
              <a:spcAft>
                <a:spcPct val="0"/>
              </a:spcAft>
              <a:buFont typeface="Wingdings" pitchFamily="2" charset="2"/>
              <a:buNone/>
            </a:pPr>
            <a:r>
              <a:rPr lang="en-US" altLang="zh-CN"/>
              <a:t>PUSHF</a:t>
            </a:r>
          </a:p>
          <a:p>
            <a:pPr eaLnBrk="1" hangingPunct="1">
              <a:spcAft>
                <a:spcPct val="0"/>
              </a:spcAft>
              <a:buFont typeface="Wingdings" pitchFamily="2" charset="2"/>
              <a:buNone/>
            </a:pPr>
            <a:r>
              <a:rPr lang="en-US" altLang="zh-CN"/>
              <a:t>POPF</a:t>
            </a:r>
          </a:p>
        </p:txBody>
      </p:sp>
      <p:sp>
        <p:nvSpPr>
          <p:cNvPr id="76805" name="AutoShape 4"/>
          <p:cNvSpPr>
            <a:spLocks/>
          </p:cNvSpPr>
          <p:nvPr/>
        </p:nvSpPr>
        <p:spPr bwMode="auto">
          <a:xfrm>
            <a:off x="1800076" y="1762408"/>
            <a:ext cx="321627" cy="2281562"/>
          </a:xfrm>
          <a:prstGeom prst="leftBrace">
            <a:avLst>
              <a:gd name="adj1" fmla="val 64989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6806" name="AutoShape 5"/>
          <p:cNvSpPr>
            <a:spLocks/>
          </p:cNvSpPr>
          <p:nvPr/>
        </p:nvSpPr>
        <p:spPr bwMode="auto">
          <a:xfrm>
            <a:off x="3533849" y="1829910"/>
            <a:ext cx="241221" cy="648018"/>
          </a:xfrm>
          <a:prstGeom prst="rightBrace">
            <a:avLst>
              <a:gd name="adj1" fmla="val 2500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6807" name="AutoShape 6"/>
          <p:cNvSpPr>
            <a:spLocks/>
          </p:cNvSpPr>
          <p:nvPr/>
        </p:nvSpPr>
        <p:spPr bwMode="auto">
          <a:xfrm>
            <a:off x="3699687" y="3530955"/>
            <a:ext cx="241221" cy="648018"/>
          </a:xfrm>
          <a:prstGeom prst="rightBrace">
            <a:avLst>
              <a:gd name="adj1" fmla="val 25000"/>
              <a:gd name="adj2" fmla="val 50000"/>
            </a:avLst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6808" name="Text Box 7"/>
          <p:cNvSpPr txBox="1">
            <a:spLocks noChangeArrowheads="1"/>
          </p:cNvSpPr>
          <p:nvPr/>
        </p:nvSpPr>
        <p:spPr bwMode="auto">
          <a:xfrm>
            <a:off x="3775070" y="1933413"/>
            <a:ext cx="233179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隐含操作数</a:t>
            </a:r>
            <a:r>
              <a:rPr kumimoji="1" lang="en-US" altLang="zh-CN" sz="240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AH</a:t>
            </a:r>
          </a:p>
        </p:txBody>
      </p:sp>
      <p:sp>
        <p:nvSpPr>
          <p:cNvPr id="76809" name="Text Box 8"/>
          <p:cNvSpPr txBox="1">
            <a:spLocks noChangeArrowheads="1"/>
          </p:cNvSpPr>
          <p:nvPr/>
        </p:nvSpPr>
        <p:spPr bwMode="auto">
          <a:xfrm>
            <a:off x="4004563" y="3598457"/>
            <a:ext cx="313586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隐含操作数</a:t>
            </a:r>
            <a:r>
              <a:rPr kumimoji="1" lang="en-US" altLang="zh-CN" sz="2400" dirty="0">
                <a:solidFill>
                  <a:schemeClr val="tx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FLAGS</a:t>
            </a:r>
          </a:p>
        </p:txBody>
      </p:sp>
    </p:spTree>
  </p:cSld>
  <p:clrMapOvr>
    <a:masterClrMapping/>
  </p:clrMapOvr>
  <p:transition spd="med">
    <p:blinds/>
  </p:transition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729D36F7-7390-44CD-8A82-ADE10364739D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89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849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dirty="0">
                <a:latin typeface="+mj-lt"/>
                <a:cs typeface="Times New Roman" panose="02020603050405020304" pitchFamily="18" charset="0"/>
              </a:rPr>
              <a:t>1.</a:t>
            </a:r>
            <a:r>
              <a:rPr lang="en-US" altLang="zh-CN" dirty="0">
                <a:latin typeface="+mj-lt"/>
                <a:cs typeface="Times New Roman" panose="02020603050405020304" pitchFamily="18" charset="0"/>
              </a:rPr>
              <a:t>  </a:t>
            </a:r>
            <a:r>
              <a:rPr lang="en-US" altLang="zh-C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LAHF，SAHF</a:t>
            </a:r>
          </a:p>
        </p:txBody>
      </p:sp>
      <p:sp>
        <p:nvSpPr>
          <p:cNvPr id="147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59916" y="1487512"/>
            <a:ext cx="6851759" cy="1156606"/>
          </a:xfrm>
        </p:spPr>
        <p:txBody>
          <a:bodyPr/>
          <a:lstStyle/>
          <a:p>
            <a:pPr eaLnBrk="1" hangingPunct="1">
              <a:lnSpc>
                <a:spcPct val="100000"/>
              </a:lnSpc>
            </a:pPr>
            <a:r>
              <a:rPr lang="en-US" altLang="zh-CN" dirty="0"/>
              <a:t>LAHF          </a:t>
            </a:r>
          </a:p>
          <a:p>
            <a:pPr lvl="1" eaLnBrk="1" hangingPunct="1">
              <a:lnSpc>
                <a:spcPct val="100000"/>
              </a:lnSpc>
            </a:pPr>
            <a:r>
              <a:rPr lang="zh-CN" altLang="en-US" dirty="0"/>
              <a:t>操作：将</a:t>
            </a:r>
            <a:r>
              <a:rPr lang="en-US" altLang="zh-CN" dirty="0"/>
              <a:t>FLAGS</a:t>
            </a:r>
            <a:r>
              <a:rPr lang="zh-CN" altLang="en-US" dirty="0"/>
              <a:t>的低8位装入</a:t>
            </a:r>
            <a:r>
              <a:rPr lang="en-US" altLang="zh-CN" dirty="0"/>
              <a:t>AH</a:t>
            </a:r>
            <a:endParaRPr lang="zh-CN" altLang="en-US" dirty="0"/>
          </a:p>
        </p:txBody>
      </p:sp>
      <p:sp>
        <p:nvSpPr>
          <p:cNvPr id="147460" name="Rectangle 4"/>
          <p:cNvSpPr>
            <a:spLocks noChangeArrowheads="1"/>
          </p:cNvSpPr>
          <p:nvPr/>
        </p:nvSpPr>
        <p:spPr bwMode="auto">
          <a:xfrm>
            <a:off x="1949868" y="3992238"/>
            <a:ext cx="6826209" cy="36001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7461" name="Line 5"/>
          <p:cNvSpPr>
            <a:spLocks noChangeShapeType="1"/>
          </p:cNvSpPr>
          <p:nvPr/>
        </p:nvSpPr>
        <p:spPr bwMode="auto">
          <a:xfrm>
            <a:off x="8221603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2" name="Line 6"/>
          <p:cNvSpPr>
            <a:spLocks noChangeShapeType="1"/>
          </p:cNvSpPr>
          <p:nvPr/>
        </p:nvSpPr>
        <p:spPr bwMode="auto">
          <a:xfrm>
            <a:off x="4362073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3" name="Line 7"/>
          <p:cNvSpPr>
            <a:spLocks noChangeShapeType="1"/>
          </p:cNvSpPr>
          <p:nvPr/>
        </p:nvSpPr>
        <p:spPr bwMode="auto">
          <a:xfrm>
            <a:off x="7658754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4" name="Line 8"/>
          <p:cNvSpPr>
            <a:spLocks noChangeShapeType="1"/>
          </p:cNvSpPr>
          <p:nvPr/>
        </p:nvSpPr>
        <p:spPr bwMode="auto">
          <a:xfrm>
            <a:off x="7176314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5" name="Line 9"/>
          <p:cNvSpPr>
            <a:spLocks noChangeShapeType="1"/>
          </p:cNvSpPr>
          <p:nvPr/>
        </p:nvSpPr>
        <p:spPr bwMode="auto">
          <a:xfrm>
            <a:off x="6613466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6" name="Line 10"/>
          <p:cNvSpPr>
            <a:spLocks noChangeShapeType="1"/>
          </p:cNvSpPr>
          <p:nvPr/>
        </p:nvSpPr>
        <p:spPr bwMode="auto">
          <a:xfrm>
            <a:off x="4924920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7" name="Line 11"/>
          <p:cNvSpPr>
            <a:spLocks noChangeShapeType="1"/>
          </p:cNvSpPr>
          <p:nvPr/>
        </p:nvSpPr>
        <p:spPr bwMode="auto">
          <a:xfrm>
            <a:off x="6050618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8" name="Line 12"/>
          <p:cNvSpPr>
            <a:spLocks noChangeShapeType="1"/>
          </p:cNvSpPr>
          <p:nvPr/>
        </p:nvSpPr>
        <p:spPr bwMode="auto">
          <a:xfrm>
            <a:off x="5487770" y="3992238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69" name="Text Box 13"/>
          <p:cNvSpPr txBox="1">
            <a:spLocks noChangeArrowheads="1"/>
          </p:cNvSpPr>
          <p:nvPr/>
        </p:nvSpPr>
        <p:spPr bwMode="auto">
          <a:xfrm>
            <a:off x="4362074" y="3956238"/>
            <a:ext cx="7236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dirty="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SF</a:t>
            </a:r>
          </a:p>
        </p:txBody>
      </p:sp>
      <p:sp>
        <p:nvSpPr>
          <p:cNvPr id="147470" name="Text Box 14"/>
          <p:cNvSpPr txBox="1">
            <a:spLocks noChangeArrowheads="1"/>
          </p:cNvSpPr>
          <p:nvPr/>
        </p:nvSpPr>
        <p:spPr bwMode="auto">
          <a:xfrm>
            <a:off x="7149513" y="3956238"/>
            <a:ext cx="562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PF</a:t>
            </a:r>
          </a:p>
        </p:txBody>
      </p:sp>
      <p:sp>
        <p:nvSpPr>
          <p:cNvPr id="147471" name="Text Box 15"/>
          <p:cNvSpPr txBox="1">
            <a:spLocks noChangeArrowheads="1"/>
          </p:cNvSpPr>
          <p:nvPr/>
        </p:nvSpPr>
        <p:spPr bwMode="auto">
          <a:xfrm>
            <a:off x="6023816" y="3932236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AF</a:t>
            </a:r>
          </a:p>
        </p:txBody>
      </p:sp>
      <p:sp>
        <p:nvSpPr>
          <p:cNvPr id="147472" name="Text Box 16"/>
          <p:cNvSpPr txBox="1">
            <a:spLocks noChangeArrowheads="1"/>
          </p:cNvSpPr>
          <p:nvPr/>
        </p:nvSpPr>
        <p:spPr bwMode="auto">
          <a:xfrm>
            <a:off x="4924921" y="3956238"/>
            <a:ext cx="7236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ZF</a:t>
            </a:r>
          </a:p>
        </p:txBody>
      </p:sp>
      <p:sp>
        <p:nvSpPr>
          <p:cNvPr id="147473" name="Text Box 17"/>
          <p:cNvSpPr txBox="1">
            <a:spLocks noChangeArrowheads="1"/>
          </p:cNvSpPr>
          <p:nvPr/>
        </p:nvSpPr>
        <p:spPr bwMode="auto">
          <a:xfrm>
            <a:off x="8208203" y="3956238"/>
            <a:ext cx="64325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bg1"/>
                </a:solidFill>
                <a:latin typeface="Times New Roman" pitchFamily="18" charset="0"/>
                <a:ea typeface="宋体" charset="-122"/>
              </a:rPr>
              <a:t>CF</a:t>
            </a:r>
          </a:p>
        </p:txBody>
      </p:sp>
      <p:sp>
        <p:nvSpPr>
          <p:cNvPr id="147474" name="Rectangle 18"/>
          <p:cNvSpPr>
            <a:spLocks noChangeArrowheads="1"/>
          </p:cNvSpPr>
          <p:nvPr/>
        </p:nvSpPr>
        <p:spPr bwMode="auto">
          <a:xfrm>
            <a:off x="4362073" y="3200217"/>
            <a:ext cx="4341972" cy="360010"/>
          </a:xfrm>
          <a:prstGeom prst="rect">
            <a:avLst/>
          </a:prstGeom>
          <a:solidFill>
            <a:srgbClr val="339966"/>
          </a:solidFill>
          <a:ln w="25400" cap="sq">
            <a:solidFill>
              <a:srgbClr val="339966"/>
            </a:solidFill>
            <a:miter lim="800000"/>
            <a:headEnd type="none" w="sm" len="sm"/>
            <a:tailEnd type="none" w="lg" len="lg"/>
          </a:ln>
        </p:spPr>
        <p:txBody>
          <a:bodyPr wrap="none" anchor="ctr"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lang="zh-CN" altLang="en-US" sz="18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47475" name="Line 19"/>
          <p:cNvSpPr>
            <a:spLocks noChangeShapeType="1"/>
          </p:cNvSpPr>
          <p:nvPr/>
        </p:nvSpPr>
        <p:spPr bwMode="auto">
          <a:xfrm>
            <a:off x="5487770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76" name="Line 20"/>
          <p:cNvSpPr>
            <a:spLocks noChangeShapeType="1"/>
          </p:cNvSpPr>
          <p:nvPr/>
        </p:nvSpPr>
        <p:spPr bwMode="auto">
          <a:xfrm>
            <a:off x="4924920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77" name="Line 21"/>
          <p:cNvSpPr>
            <a:spLocks noChangeShapeType="1"/>
          </p:cNvSpPr>
          <p:nvPr/>
        </p:nvSpPr>
        <p:spPr bwMode="auto">
          <a:xfrm>
            <a:off x="6050618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78" name="Line 22"/>
          <p:cNvSpPr>
            <a:spLocks noChangeShapeType="1"/>
          </p:cNvSpPr>
          <p:nvPr/>
        </p:nvSpPr>
        <p:spPr bwMode="auto">
          <a:xfrm>
            <a:off x="6613466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79" name="Line 23"/>
          <p:cNvSpPr>
            <a:spLocks noChangeShapeType="1"/>
          </p:cNvSpPr>
          <p:nvPr/>
        </p:nvSpPr>
        <p:spPr bwMode="auto">
          <a:xfrm>
            <a:off x="7176314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80" name="Line 24"/>
          <p:cNvSpPr>
            <a:spLocks noChangeShapeType="1"/>
          </p:cNvSpPr>
          <p:nvPr/>
        </p:nvSpPr>
        <p:spPr bwMode="auto">
          <a:xfrm>
            <a:off x="7658754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81" name="Line 25"/>
          <p:cNvSpPr>
            <a:spLocks noChangeShapeType="1"/>
          </p:cNvSpPr>
          <p:nvPr/>
        </p:nvSpPr>
        <p:spPr bwMode="auto">
          <a:xfrm>
            <a:off x="8221603" y="3200217"/>
            <a:ext cx="0" cy="360010"/>
          </a:xfrm>
          <a:prstGeom prst="line">
            <a:avLst/>
          </a:prstGeom>
          <a:noFill/>
          <a:ln w="25400" cap="sq">
            <a:solidFill>
              <a:schemeClr val="accent1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82" name="Line 26"/>
          <p:cNvSpPr>
            <a:spLocks noChangeShapeType="1"/>
          </p:cNvSpPr>
          <p:nvPr/>
        </p:nvSpPr>
        <p:spPr bwMode="auto">
          <a:xfrm flipV="1">
            <a:off x="4656898" y="3560227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86" name="Line 30"/>
          <p:cNvSpPr>
            <a:spLocks noChangeShapeType="1"/>
          </p:cNvSpPr>
          <p:nvPr/>
        </p:nvSpPr>
        <p:spPr bwMode="auto">
          <a:xfrm flipV="1">
            <a:off x="8462823" y="3560227"/>
            <a:ext cx="0" cy="432011"/>
          </a:xfrm>
          <a:prstGeom prst="line">
            <a:avLst/>
          </a:prstGeom>
          <a:noFill/>
          <a:ln w="25400" cap="sq">
            <a:solidFill>
              <a:srgbClr val="FF6600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7487" name="Text Box 31"/>
          <p:cNvSpPr txBox="1">
            <a:spLocks noChangeArrowheads="1"/>
          </p:cNvSpPr>
          <p:nvPr/>
        </p:nvSpPr>
        <p:spPr bwMode="auto">
          <a:xfrm>
            <a:off x="6050617" y="3488225"/>
            <a:ext cx="7236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….</a:t>
            </a:r>
          </a:p>
        </p:txBody>
      </p:sp>
      <p:sp>
        <p:nvSpPr>
          <p:cNvPr id="147488" name="Text Box 32"/>
          <p:cNvSpPr txBox="1">
            <a:spLocks noChangeArrowheads="1"/>
          </p:cNvSpPr>
          <p:nvPr/>
        </p:nvSpPr>
        <p:spPr bwMode="auto">
          <a:xfrm>
            <a:off x="3645111" y="3158216"/>
            <a:ext cx="7236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AH</a:t>
            </a:r>
          </a:p>
        </p:txBody>
      </p:sp>
      <p:sp>
        <p:nvSpPr>
          <p:cNvPr id="147489" name="Text Box 33"/>
          <p:cNvSpPr txBox="1">
            <a:spLocks noChangeArrowheads="1"/>
          </p:cNvSpPr>
          <p:nvPr/>
        </p:nvSpPr>
        <p:spPr bwMode="auto">
          <a:xfrm>
            <a:off x="569549" y="3975738"/>
            <a:ext cx="14473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FLAGS</a:t>
            </a:r>
          </a:p>
        </p:txBody>
      </p:sp>
      <p:sp>
        <p:nvSpPr>
          <p:cNvPr id="147490" name="Text Box 34"/>
          <p:cNvSpPr txBox="1">
            <a:spLocks noChangeArrowheads="1"/>
          </p:cNvSpPr>
          <p:nvPr/>
        </p:nvSpPr>
        <p:spPr bwMode="auto">
          <a:xfrm>
            <a:off x="1789053" y="3632228"/>
            <a:ext cx="7236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D</a:t>
            </a:r>
            <a:r>
              <a:rPr kumimoji="1" lang="en-US" altLang="zh-CN" sz="16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15</a:t>
            </a:r>
          </a:p>
        </p:txBody>
      </p:sp>
      <p:sp>
        <p:nvSpPr>
          <p:cNvPr id="147491" name="Text Box 35"/>
          <p:cNvSpPr txBox="1">
            <a:spLocks noChangeArrowheads="1"/>
          </p:cNvSpPr>
          <p:nvPr/>
        </p:nvSpPr>
        <p:spPr bwMode="auto">
          <a:xfrm>
            <a:off x="8471200" y="3632228"/>
            <a:ext cx="7236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D</a:t>
            </a:r>
            <a:r>
              <a:rPr kumimoji="1" lang="en-US" altLang="zh-CN" sz="16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0</a:t>
            </a:r>
          </a:p>
        </p:txBody>
      </p:sp>
      <p:sp>
        <p:nvSpPr>
          <p:cNvPr id="147492" name="Text Box 36"/>
          <p:cNvSpPr txBox="1">
            <a:spLocks noChangeArrowheads="1"/>
          </p:cNvSpPr>
          <p:nvPr/>
        </p:nvSpPr>
        <p:spPr bwMode="auto">
          <a:xfrm>
            <a:off x="4176132" y="2841707"/>
            <a:ext cx="7236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D</a:t>
            </a:r>
            <a:r>
              <a:rPr kumimoji="1" lang="en-US" altLang="zh-CN" sz="16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7</a:t>
            </a:r>
          </a:p>
        </p:txBody>
      </p:sp>
      <p:sp>
        <p:nvSpPr>
          <p:cNvPr id="147493" name="Text Box 37"/>
          <p:cNvSpPr txBox="1">
            <a:spLocks noChangeArrowheads="1"/>
          </p:cNvSpPr>
          <p:nvPr/>
        </p:nvSpPr>
        <p:spPr bwMode="auto">
          <a:xfrm>
            <a:off x="8355614" y="2840206"/>
            <a:ext cx="723662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cap="sq">
                <a:solidFill>
                  <a:srgbClr val="000000"/>
                </a:solidFill>
                <a:miter lim="800000"/>
                <a:headEnd type="none" w="sm" len="sm"/>
                <a:tailEnd type="none" w="lg" len="lg"/>
              </a14:hiddenLine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180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D</a:t>
            </a:r>
            <a:r>
              <a:rPr kumimoji="1" lang="en-US" altLang="zh-CN" sz="1600" b="0">
                <a:solidFill>
                  <a:schemeClr val="tx1"/>
                </a:solidFill>
                <a:latin typeface="Times New Roman" pitchFamily="18" charset="0"/>
                <a:ea typeface="宋体" charset="-122"/>
              </a:rPr>
              <a:t>0</a:t>
            </a:r>
          </a:p>
        </p:txBody>
      </p:sp>
      <p:sp>
        <p:nvSpPr>
          <p:cNvPr id="147495" name="Text Box 39"/>
          <p:cNvSpPr txBox="1">
            <a:spLocks noChangeArrowheads="1"/>
          </p:cNvSpPr>
          <p:nvPr/>
        </p:nvSpPr>
        <p:spPr bwMode="auto">
          <a:xfrm>
            <a:off x="949807" y="4905763"/>
            <a:ext cx="2278195" cy="523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2225">
                <a:solidFill>
                  <a:srgbClr val="000000"/>
                </a:solidFill>
                <a:miter lim="800000"/>
                <a:headEnd/>
                <a:tailEnd type="none" w="lg" len="lg"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Pct val="70000"/>
            </a:pPr>
            <a:r>
              <a:rPr lang="en-US" altLang="zh-CN">
                <a:ea typeface="宋体" charset="-122"/>
              </a:rPr>
              <a:t>  SAHF</a:t>
            </a:r>
            <a:endParaRPr lang="zh-CN" altLang="en-US">
              <a:ea typeface="宋体" charset="-122"/>
            </a:endParaRPr>
          </a:p>
        </p:txBody>
      </p:sp>
      <p:sp>
        <p:nvSpPr>
          <p:cNvPr id="147496" name="Text Box 40"/>
          <p:cNvSpPr txBox="1">
            <a:spLocks noChangeArrowheads="1"/>
          </p:cNvSpPr>
          <p:nvPr/>
        </p:nvSpPr>
        <p:spPr bwMode="auto">
          <a:xfrm>
            <a:off x="3457497" y="4905763"/>
            <a:ext cx="4635122" cy="462307"/>
          </a:xfrm>
          <a:prstGeom prst="rect">
            <a:avLst/>
          </a:prstGeom>
          <a:solidFill>
            <a:srgbClr val="FF6600"/>
          </a:solidFill>
          <a:ln w="22225">
            <a:solidFill>
              <a:srgbClr val="FF6600"/>
            </a:solidFill>
            <a:miter lim="800000"/>
            <a:headEnd/>
            <a:tailEnd type="none" w="lg" len="lg"/>
          </a:ln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执行与</a:t>
            </a:r>
            <a:r>
              <a:rPr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LAHF</a:t>
            </a:r>
            <a:r>
              <a:rPr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相反的操作</a:t>
            </a:r>
          </a:p>
        </p:txBody>
      </p:sp>
      <p:pic>
        <p:nvPicPr>
          <p:cNvPr id="38" name="图片 37">
            <a:extLst>
              <a:ext uri="{FF2B5EF4-FFF2-40B4-BE49-F238E27FC236}">
                <a16:creationId xmlns:a16="http://schemas.microsoft.com/office/drawing/2014/main" id="{6C54DD67-1CFB-4969-BC68-590AC780C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358" y="-10267"/>
            <a:ext cx="5557878" cy="1166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77088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74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7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7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74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7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7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74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474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474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474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7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47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74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74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7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7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474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7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74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74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474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474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474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74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74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74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74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74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47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7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474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474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474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474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7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147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474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474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47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47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474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474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47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147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474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1474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474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474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474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474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1474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474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1474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1474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1474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500" fill="hold"/>
                                        <p:tgtEl>
                                          <p:spTgt spid="1474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1474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1474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1474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1474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 nodeType="clickPar">
                      <p:stCondLst>
                        <p:cond delay="indefinite"/>
                      </p:stCondLst>
                      <p:childTnLst>
                        <p:par>
                          <p:cTn id="13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6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38" dur="500"/>
                                        <p:tgtEl>
                                          <p:spTgt spid="147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 nodeType="withGroup">
                            <p:stCondLst>
                              <p:cond delay="500"/>
                            </p:stCondLst>
                            <p:childTnLst>
                              <p:par>
                                <p:cTn id="140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42" dur="500"/>
                                        <p:tgtEl>
                                          <p:spTgt spid="147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459" grpId="0" uiExpand="1" build="p"/>
      <p:bldP spid="147460" grpId="0" animBg="1"/>
      <p:bldP spid="147461" grpId="0" animBg="1"/>
      <p:bldP spid="147462" grpId="0" animBg="1"/>
      <p:bldP spid="147463" grpId="0" animBg="1"/>
      <p:bldP spid="147464" grpId="0" animBg="1"/>
      <p:bldP spid="147465" grpId="0" animBg="1"/>
      <p:bldP spid="147466" grpId="0" animBg="1"/>
      <p:bldP spid="147467" grpId="0" animBg="1"/>
      <p:bldP spid="147468" grpId="0" animBg="1"/>
      <p:bldP spid="147469" grpId="0"/>
      <p:bldP spid="147470" grpId="0"/>
      <p:bldP spid="147471" grpId="0"/>
      <p:bldP spid="147472" grpId="0"/>
      <p:bldP spid="147473" grpId="0"/>
      <p:bldP spid="147474" grpId="0" animBg="1"/>
      <p:bldP spid="147475" grpId="0" animBg="1"/>
      <p:bldP spid="147476" grpId="0" animBg="1"/>
      <p:bldP spid="147477" grpId="0" animBg="1"/>
      <p:bldP spid="147478" grpId="0" animBg="1"/>
      <p:bldP spid="147479" grpId="0" animBg="1"/>
      <p:bldP spid="147480" grpId="0" animBg="1"/>
      <p:bldP spid="147481" grpId="0" animBg="1"/>
      <p:bldP spid="147482" grpId="0" animBg="1"/>
      <p:bldP spid="147486" grpId="0" animBg="1"/>
      <p:bldP spid="147487" grpId="0"/>
      <p:bldP spid="147488" grpId="0"/>
      <p:bldP spid="147489" grpId="0"/>
      <p:bldP spid="147490" grpId="0"/>
      <p:bldP spid="147491" grpId="0"/>
      <p:bldP spid="147492" grpId="0"/>
      <p:bldP spid="147493" grpId="0"/>
      <p:bldP spid="147495" grpId="0"/>
      <p:bldP spid="14749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fld id="{AA4DDB7E-F712-4AA9-88B9-AC33AF7616C0}" type="slidenum">
              <a:rPr lang="zh-CN" altLang="en-US" smtClean="0">
                <a:ea typeface="宋体" charset="-122"/>
              </a:rPr>
              <a:pPr/>
              <a:t>9</a:t>
            </a:fld>
            <a:endParaRPr lang="en-US" altLang="zh-CN">
              <a:ea typeface="宋体" charset="-122"/>
            </a:endParaRP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Tahoma" pitchFamily="34" charset="0"/>
              </a:rPr>
              <a:t>3. </a:t>
            </a:r>
            <a:r>
              <a:rPr lang="zh-CN" altLang="en-US" dirty="0"/>
              <a:t>指令中的操作数</a:t>
            </a:r>
          </a:p>
        </p:txBody>
      </p:sp>
      <p:sp>
        <p:nvSpPr>
          <p:cNvPr id="532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660067" y="1799927"/>
            <a:ext cx="3723843" cy="2488567"/>
          </a:xfrm>
        </p:spPr>
        <p:txBody>
          <a:bodyPr/>
          <a:lstStyle/>
          <a:p>
            <a:pPr eaLnBrk="1" hangingPunct="1">
              <a:spcAft>
                <a:spcPct val="45000"/>
              </a:spcAft>
              <a:buFont typeface="Wingdings" pitchFamily="2" charset="2"/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立即数</a:t>
            </a:r>
          </a:p>
          <a:p>
            <a:pPr eaLnBrk="1" hangingPunct="1">
              <a:spcBef>
                <a:spcPct val="50000"/>
              </a:spcBef>
              <a:spcAft>
                <a:spcPct val="20000"/>
              </a:spcAft>
              <a:buFont typeface="Wingdings" pitchFamily="2" charset="2"/>
              <a:buNone/>
            </a:pPr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寄存器</a:t>
            </a: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  <a:cs typeface="华文中宋"/>
            </a:endParaRPr>
          </a:p>
          <a:p>
            <a:pPr eaLnBrk="1" hangingPunct="1">
              <a:spcAft>
                <a:spcPct val="45000"/>
              </a:spcAft>
              <a:buFont typeface="Wingdings" pitchFamily="2" charset="2"/>
              <a:buNone/>
            </a:pPr>
            <a:r>
              <a:rPr kumimoji="1" lang="zh-CN" altLang="en-US">
                <a:latin typeface="微软雅黑" panose="020B0503020204020204" pitchFamily="34" charset="-122"/>
                <a:ea typeface="微软雅黑" panose="020B0503020204020204" pitchFamily="34" charset="-122"/>
                <a:cs typeface="华文中宋"/>
              </a:rPr>
              <a:t>存储器</a:t>
            </a:r>
          </a:p>
        </p:txBody>
      </p:sp>
      <p:sp>
        <p:nvSpPr>
          <p:cNvPr id="53255" name="Line 7"/>
          <p:cNvSpPr>
            <a:spLocks noChangeShapeType="1"/>
          </p:cNvSpPr>
          <p:nvPr/>
        </p:nvSpPr>
        <p:spPr bwMode="auto">
          <a:xfrm>
            <a:off x="2880196" y="2087959"/>
            <a:ext cx="644931" cy="0"/>
          </a:xfrm>
          <a:prstGeom prst="line">
            <a:avLst/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triangle" w="lg" len="lg"/>
          </a:ln>
        </p:spPr>
        <p:txBody>
          <a:bodyPr lIns="103217" tIns="51609" rIns="103217" bIns="51609"/>
          <a:lstStyle/>
          <a:p>
            <a:endParaRPr lang="zh-CN" altLang="en-US"/>
          </a:p>
        </p:txBody>
      </p:sp>
      <p:sp>
        <p:nvSpPr>
          <p:cNvPr id="53256" name="AutoShape 8"/>
          <p:cNvSpPr>
            <a:spLocks/>
          </p:cNvSpPr>
          <p:nvPr/>
        </p:nvSpPr>
        <p:spPr bwMode="auto">
          <a:xfrm rot="10800000">
            <a:off x="2736181" y="2727641"/>
            <a:ext cx="288031" cy="936104"/>
          </a:xfrm>
          <a:prstGeom prst="leftBrace">
            <a:avLst>
              <a:gd name="adj1" fmla="val 33003"/>
              <a:gd name="adj2" fmla="val 50000"/>
            </a:avLst>
          </a:prstGeom>
          <a:noFill/>
          <a:ln w="25400" cap="sq">
            <a:solidFill>
              <a:srgbClr val="FF0000"/>
            </a:solidFill>
            <a:round/>
            <a:headEnd type="none" w="sm" len="sm"/>
            <a:tailEnd type="none" w="sm" len="sm"/>
          </a:ln>
        </p:spPr>
        <p:txBody>
          <a:bodyPr wrap="none" lIns="103217" tIns="51609" rIns="103217" bIns="51609" anchor="ctr"/>
          <a:lstStyle/>
          <a:p>
            <a:endParaRPr lang="zh-CN" altLang="en-US"/>
          </a:p>
        </p:txBody>
      </p:sp>
      <p:sp>
        <p:nvSpPr>
          <p:cNvPr id="53257" name="Text Box 9"/>
          <p:cNvSpPr txBox="1">
            <a:spLocks noChangeArrowheads="1"/>
          </p:cNvSpPr>
          <p:nvPr/>
        </p:nvSpPr>
        <p:spPr bwMode="auto">
          <a:xfrm>
            <a:off x="3505032" y="1871935"/>
            <a:ext cx="4559740" cy="47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表征参加操作的数据本身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  <a:cs typeface="华文中宋"/>
            </a:endParaRPr>
          </a:p>
        </p:txBody>
      </p:sp>
      <p:sp>
        <p:nvSpPr>
          <p:cNvPr id="53258" name="Text Box 10"/>
          <p:cNvSpPr txBox="1">
            <a:spLocks noChangeArrowheads="1"/>
          </p:cNvSpPr>
          <p:nvPr/>
        </p:nvSpPr>
        <p:spPr bwMode="auto">
          <a:xfrm>
            <a:off x="3024213" y="2965339"/>
            <a:ext cx="4558065" cy="4742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103934" tIns="51968" rIns="103934" bIns="51968">
            <a:spAutoFit/>
          </a:bodyPr>
          <a:lstStyle/>
          <a:p>
            <a:pPr>
              <a:spcBef>
                <a:spcPct val="50000"/>
              </a:spcBef>
            </a:pPr>
            <a:r>
              <a:rPr lang="zh-CN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  <a:cs typeface="华文中宋"/>
              </a:rPr>
              <a:t>表征数据存放的地址</a:t>
            </a:r>
            <a:endParaRPr lang="zh-CN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  <a:cs typeface="华文中宋"/>
            </a:endParaRPr>
          </a:p>
        </p:txBody>
      </p:sp>
    </p:spTree>
    <p:extLst>
      <p:ext uri="{BB962C8B-B14F-4D97-AF65-F5344CB8AC3E}">
        <p14:creationId xmlns:p14="http://schemas.microsoft.com/office/powerpoint/2010/main" val="294963562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3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withGroup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3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3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8" dur="500"/>
                                        <p:tgtEl>
                                          <p:spTgt spid="53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withGroup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53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255" grpId="0" animBg="1"/>
      <p:bldP spid="53256" grpId="0" animBg="1"/>
      <p:bldP spid="53257" grpId="0"/>
      <p:bldP spid="5325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9916" y="143743"/>
            <a:ext cx="8928992" cy="720080"/>
          </a:xfrm>
        </p:spPr>
        <p:txBody>
          <a:bodyPr/>
          <a:lstStyle/>
          <a:p>
            <a:r>
              <a:rPr lang="zh-CN" altLang="en-US" sz="3200" dirty="0"/>
              <a:t>数据传送类指令和算术运算类指令学习提示</a:t>
            </a:r>
          </a:p>
        </p:txBody>
      </p:sp>
      <p:sp useBgFill="1"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31924" y="1079847"/>
            <a:ext cx="8712968" cy="4968552"/>
          </a:xfrm>
        </p:spPr>
        <p:txBody>
          <a:bodyPr/>
          <a:lstStyle/>
          <a:p>
            <a:r>
              <a:rPr lang="zh-CN" altLang="en-US" dirty="0"/>
              <a:t>数据传送类指令：</a:t>
            </a:r>
            <a:endParaRPr lang="en-US" altLang="zh-CN" dirty="0"/>
          </a:p>
          <a:p>
            <a:pPr lvl="1"/>
            <a:r>
              <a:rPr lang="zh-CN" altLang="en-US" dirty="0"/>
              <a:t>除标志运算指令外，其余均不影响标志位；</a:t>
            </a:r>
            <a:endParaRPr lang="en-US" altLang="zh-CN" dirty="0"/>
          </a:p>
          <a:p>
            <a:pPr lvl="1"/>
            <a:r>
              <a:rPr lang="zh-CN" altLang="en-US" dirty="0"/>
              <a:t>熟练掌握：</a:t>
            </a:r>
            <a:endParaRPr lang="en-US" altLang="zh-CN" dirty="0"/>
          </a:p>
          <a:p>
            <a:pPr lvl="2"/>
            <a:r>
              <a:rPr lang="en-US" altLang="zh-CN" dirty="0"/>
              <a:t>MOV</a:t>
            </a:r>
            <a:r>
              <a:rPr lang="zh-CN" altLang="en-US" dirty="0"/>
              <a:t>、堆栈操作、输入输出、</a:t>
            </a:r>
            <a:r>
              <a:rPr lang="en-US" altLang="zh-CN" dirty="0"/>
              <a:t>LEA</a:t>
            </a:r>
          </a:p>
          <a:p>
            <a:pPr lvl="1"/>
            <a:r>
              <a:rPr lang="zh-CN" altLang="en-US" dirty="0"/>
              <a:t>了解：</a:t>
            </a:r>
            <a:endParaRPr lang="en-US" altLang="zh-CN" dirty="0"/>
          </a:p>
          <a:p>
            <a:pPr lvl="2"/>
            <a:r>
              <a:rPr lang="zh-CN" altLang="en-US" dirty="0"/>
              <a:t>标志操作指令</a:t>
            </a:r>
            <a:endParaRPr lang="en-US" altLang="zh-CN" dirty="0"/>
          </a:p>
          <a:p>
            <a:pPr lvl="1"/>
            <a:r>
              <a:rPr lang="zh-CN" altLang="en-US" dirty="0"/>
              <a:t>一般掌握其它指令</a:t>
            </a:r>
            <a:endParaRPr lang="en-US" altLang="zh-CN" dirty="0"/>
          </a:p>
          <a:p>
            <a:r>
              <a:rPr lang="zh-CN" altLang="en-US" dirty="0"/>
              <a:t>算术运算指令：</a:t>
            </a:r>
            <a:endParaRPr lang="en-US" altLang="zh-CN" dirty="0"/>
          </a:p>
          <a:p>
            <a:pPr lvl="1"/>
            <a:r>
              <a:rPr lang="zh-CN" altLang="en-US" dirty="0"/>
              <a:t>均影响标志位</a:t>
            </a:r>
            <a:endParaRPr lang="en-US" altLang="zh-CN" dirty="0"/>
          </a:p>
          <a:p>
            <a:pPr lvl="1"/>
            <a:r>
              <a:rPr lang="zh-CN" altLang="en-US" dirty="0"/>
              <a:t>熟练掌握全部算术运算类指令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90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91612472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16"/>
          <p:cNvSpPr>
            <a:spLocks noGrp="1" noChangeArrowheads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EE3A65F1-B447-4662-AE12-ECE9F5B511CD}" type="slidenum">
              <a:rPr lang="zh-CN" altLang="en-US" sz="1400" b="0" smtClean="0">
                <a:solidFill>
                  <a:schemeClr val="bg2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91</a:t>
            </a:fld>
            <a:endParaRPr lang="en-US" altLang="zh-CN" sz="1400" b="0">
              <a:solidFill>
                <a:schemeClr val="bg2"/>
              </a:solidFill>
              <a:ea typeface="宋体" charset="-122"/>
            </a:endParaRPr>
          </a:p>
        </p:txBody>
      </p:sp>
      <p:sp>
        <p:nvSpPr>
          <p:cNvPr id="77827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062488" y="1799927"/>
            <a:ext cx="7578348" cy="1381538"/>
          </a:xfrm>
        </p:spPr>
        <p:txBody>
          <a:bodyPr/>
          <a:lstStyle/>
          <a:p>
            <a:pPr algn="ctr" eaLnBrk="1" hangingPunct="1"/>
            <a:r>
              <a:rPr lang="zh-CN" altLang="en-US" sz="5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华文行楷" pitchFamily="2" charset="-122"/>
              </a:rPr>
              <a:t>二、算术运算类指令</a:t>
            </a:r>
          </a:p>
        </p:txBody>
      </p:sp>
    </p:spTree>
  </p:cSld>
  <p:clrMapOvr>
    <a:masterClrMapping/>
  </p:clrMapOvr>
  <p:transition spd="med">
    <p:blinds/>
  </p:transition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0748273-18DA-4237-80AE-25561BCD4978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92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788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算术运算类指令</a:t>
            </a:r>
          </a:p>
        </p:txBody>
      </p:sp>
      <p:sp>
        <p:nvSpPr>
          <p:cNvPr id="7885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1079996" y="1450704"/>
            <a:ext cx="4261564" cy="2797495"/>
          </a:xfrm>
        </p:spPr>
        <p:txBody>
          <a:bodyPr/>
          <a:lstStyle/>
          <a:p>
            <a:pPr eaLnBrk="1" hangingPunct="1"/>
            <a:r>
              <a:rPr lang="zh-CN" altLang="en-US" dirty="0"/>
              <a:t>加法运算指令</a:t>
            </a:r>
          </a:p>
          <a:p>
            <a:pPr eaLnBrk="1" hangingPunct="1"/>
            <a:r>
              <a:rPr lang="zh-CN" altLang="en-US" dirty="0"/>
              <a:t>减法运算指令</a:t>
            </a:r>
          </a:p>
          <a:p>
            <a:pPr eaLnBrk="1" hangingPunct="1"/>
            <a:r>
              <a:rPr lang="zh-CN" altLang="en-US" dirty="0"/>
              <a:t>乘法指令</a:t>
            </a:r>
          </a:p>
          <a:p>
            <a:pPr eaLnBrk="1" hangingPunct="1"/>
            <a:r>
              <a:rPr lang="zh-CN" altLang="en-US" dirty="0"/>
              <a:t>除法指令</a:t>
            </a:r>
          </a:p>
        </p:txBody>
      </p:sp>
      <p:sp>
        <p:nvSpPr>
          <p:cNvPr id="149510" name="Text Box 6"/>
          <p:cNvSpPr txBox="1">
            <a:spLocks noChangeArrowheads="1"/>
          </p:cNvSpPr>
          <p:nvPr/>
        </p:nvSpPr>
        <p:spPr bwMode="auto">
          <a:xfrm>
            <a:off x="661898" y="4859860"/>
            <a:ext cx="7906930" cy="61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3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60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算术运算指令的执行大多对状态标志位会产生影响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754190" y="1593103"/>
            <a:ext cx="2310582" cy="147500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tIns="72000" bIns="72000" rtlCol="0" anchor="ctr" anchorCtr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该大类指令以通过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MOOC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在线学习为主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90501" y="3528119"/>
            <a:ext cx="4719564" cy="103180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tIns="72000" bIns="72000" rtlCol="0" anchor="ctr" anchorCtr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该大类指令除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IMUL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、</a:t>
            </a: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IDIV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为一般掌握之外，</a:t>
            </a:r>
            <a:r>
              <a:rPr lang="zh-CN" altLang="en-US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全部要求熟练掌握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95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9510" grpId="0"/>
      <p:bldP spid="2" grpId="0" animBg="1"/>
      <p:bldP spid="7" grpId="0" animBg="1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算术运算类指令学习提示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63972" y="1223863"/>
            <a:ext cx="2160240" cy="5040560"/>
          </a:xfrm>
        </p:spPr>
        <p:txBody>
          <a:bodyPr/>
          <a:lstStyle/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ADD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ADC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INC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SUB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SBB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DEC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CMP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NEG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MUL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DIV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IMUL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200" dirty="0"/>
              <a:t>IDIV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zh-CN" altLang="en-US" sz="2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AEADE4B-E76A-4E7F-BCFA-81E167DFBB81}" type="slidenum">
              <a:rPr lang="zh-CN" altLang="en-US" smtClean="0"/>
              <a:pPr>
                <a:defRPr/>
              </a:pPr>
              <a:t>93</a:t>
            </a:fld>
            <a:endParaRPr lang="en-US" altLang="zh-CN"/>
          </a:p>
        </p:txBody>
      </p:sp>
      <p:cxnSp>
        <p:nvCxnSpPr>
          <p:cNvPr id="6" name="直接箭头连接符 5"/>
          <p:cNvCxnSpPr/>
          <p:nvPr/>
        </p:nvCxnSpPr>
        <p:spPr bwMode="auto">
          <a:xfrm>
            <a:off x="1584052" y="1468463"/>
            <a:ext cx="864096" cy="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7" name="TextBox 6"/>
          <p:cNvSpPr txBox="1"/>
          <p:nvPr/>
        </p:nvSpPr>
        <p:spPr>
          <a:xfrm>
            <a:off x="2448148" y="1283834"/>
            <a:ext cx="58919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用于两数求和且参与运算的两个数为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2B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或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1B</a:t>
            </a:r>
            <a:endParaRPr lang="zh-CN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8" name="直接箭头连接符 7"/>
          <p:cNvCxnSpPr/>
          <p:nvPr/>
        </p:nvCxnSpPr>
        <p:spPr bwMode="auto">
          <a:xfrm>
            <a:off x="1607864" y="1873046"/>
            <a:ext cx="864096" cy="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9" name="TextBox 8"/>
          <p:cNvSpPr txBox="1"/>
          <p:nvPr/>
        </p:nvSpPr>
        <p:spPr>
          <a:xfrm>
            <a:off x="2470396" y="1687279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仅用于</a:t>
            </a:r>
            <a:r>
              <a:rPr lang="zh-CN" altLang="en-US" sz="20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两个多字节数求和</a:t>
            </a:r>
          </a:p>
        </p:txBody>
      </p:sp>
      <p:cxnSp>
        <p:nvCxnSpPr>
          <p:cNvPr id="10" name="直接箭头连接符 9"/>
          <p:cNvCxnSpPr/>
          <p:nvPr/>
        </p:nvCxnSpPr>
        <p:spPr bwMode="auto">
          <a:xfrm>
            <a:off x="1579288" y="2276518"/>
            <a:ext cx="864096" cy="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2427532" y="2090751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常用于地址指针修改</a:t>
            </a:r>
            <a:endParaRPr lang="zh-CN" altLang="en-US" sz="20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 bwMode="auto">
          <a:xfrm>
            <a:off x="418204" y="2448567"/>
            <a:ext cx="1728192" cy="864096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4" name="任意多边形 13"/>
          <p:cNvSpPr/>
          <p:nvPr/>
        </p:nvSpPr>
        <p:spPr bwMode="auto">
          <a:xfrm>
            <a:off x="2160116" y="2792599"/>
            <a:ext cx="1657350" cy="142958"/>
          </a:xfrm>
          <a:custGeom>
            <a:avLst/>
            <a:gdLst>
              <a:gd name="connsiteX0" fmla="*/ 0 w 1657350"/>
              <a:gd name="connsiteY0" fmla="*/ 142958 h 142958"/>
              <a:gd name="connsiteX1" fmla="*/ 95250 w 1657350"/>
              <a:gd name="connsiteY1" fmla="*/ 66758 h 142958"/>
              <a:gd name="connsiteX2" fmla="*/ 914400 w 1657350"/>
              <a:gd name="connsiteY2" fmla="*/ 123908 h 142958"/>
              <a:gd name="connsiteX3" fmla="*/ 819150 w 1657350"/>
              <a:gd name="connsiteY3" fmla="*/ 85808 h 142958"/>
              <a:gd name="connsiteX4" fmla="*/ 876300 w 1657350"/>
              <a:gd name="connsiteY4" fmla="*/ 66758 h 142958"/>
              <a:gd name="connsiteX5" fmla="*/ 1657350 w 1657350"/>
              <a:gd name="connsiteY5" fmla="*/ 66758 h 1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57350" h="142958">
                <a:moveTo>
                  <a:pt x="0" y="142958"/>
                </a:moveTo>
                <a:cubicBezTo>
                  <a:pt x="31750" y="117558"/>
                  <a:pt x="54660" y="69146"/>
                  <a:pt x="95250" y="66758"/>
                </a:cubicBezTo>
                <a:cubicBezTo>
                  <a:pt x="1113617" y="6854"/>
                  <a:pt x="1205310" y="-70032"/>
                  <a:pt x="914400" y="123908"/>
                </a:cubicBezTo>
                <a:cubicBezTo>
                  <a:pt x="882650" y="111208"/>
                  <a:pt x="838118" y="114261"/>
                  <a:pt x="819150" y="85808"/>
                </a:cubicBezTo>
                <a:cubicBezTo>
                  <a:pt x="808011" y="69100"/>
                  <a:pt x="856225" y="67214"/>
                  <a:pt x="876300" y="66758"/>
                </a:cubicBezTo>
                <a:cubicBezTo>
                  <a:pt x="1136583" y="60842"/>
                  <a:pt x="1397000" y="66758"/>
                  <a:pt x="1657350" y="66758"/>
                </a:cubicBez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795278" y="2664023"/>
            <a:ext cx="39847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分别与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ADD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和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ADC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指令对应</a:t>
            </a:r>
          </a:p>
        </p:txBody>
      </p:sp>
      <p:cxnSp>
        <p:nvCxnSpPr>
          <p:cNvPr id="16" name="直接箭头连接符 15"/>
          <p:cNvCxnSpPr/>
          <p:nvPr/>
        </p:nvCxnSpPr>
        <p:spPr bwMode="auto">
          <a:xfrm>
            <a:off x="1512044" y="3512150"/>
            <a:ext cx="864096" cy="0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2388864" y="3312095"/>
            <a:ext cx="49685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与</a:t>
            </a:r>
            <a:r>
              <a:rPr lang="en-US" altLang="zh-CN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INC</a:t>
            </a:r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指令对应，常用于循环计数</a:t>
            </a:r>
            <a:endParaRPr lang="zh-CN" altLang="en-US" sz="2000" b="1" dirty="0">
              <a:solidFill>
                <a:srgbClr val="8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8" name="椭圆 17"/>
          <p:cNvSpPr/>
          <p:nvPr/>
        </p:nvSpPr>
        <p:spPr bwMode="auto">
          <a:xfrm>
            <a:off x="424182" y="4449935"/>
            <a:ext cx="1571084" cy="1821802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1" name="任意多边形 20"/>
          <p:cNvSpPr/>
          <p:nvPr/>
        </p:nvSpPr>
        <p:spPr bwMode="auto">
          <a:xfrm>
            <a:off x="2134654" y="5685296"/>
            <a:ext cx="1657350" cy="142958"/>
          </a:xfrm>
          <a:custGeom>
            <a:avLst/>
            <a:gdLst>
              <a:gd name="connsiteX0" fmla="*/ 0 w 1657350"/>
              <a:gd name="connsiteY0" fmla="*/ 142958 h 142958"/>
              <a:gd name="connsiteX1" fmla="*/ 95250 w 1657350"/>
              <a:gd name="connsiteY1" fmla="*/ 66758 h 142958"/>
              <a:gd name="connsiteX2" fmla="*/ 914400 w 1657350"/>
              <a:gd name="connsiteY2" fmla="*/ 123908 h 142958"/>
              <a:gd name="connsiteX3" fmla="*/ 819150 w 1657350"/>
              <a:gd name="connsiteY3" fmla="*/ 85808 h 142958"/>
              <a:gd name="connsiteX4" fmla="*/ 876300 w 1657350"/>
              <a:gd name="connsiteY4" fmla="*/ 66758 h 142958"/>
              <a:gd name="connsiteX5" fmla="*/ 1657350 w 1657350"/>
              <a:gd name="connsiteY5" fmla="*/ 66758 h 1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57350" h="142958">
                <a:moveTo>
                  <a:pt x="0" y="142958"/>
                </a:moveTo>
                <a:cubicBezTo>
                  <a:pt x="31750" y="117558"/>
                  <a:pt x="54660" y="69146"/>
                  <a:pt x="95250" y="66758"/>
                </a:cubicBezTo>
                <a:cubicBezTo>
                  <a:pt x="1113617" y="6854"/>
                  <a:pt x="1205310" y="-70032"/>
                  <a:pt x="914400" y="123908"/>
                </a:cubicBezTo>
                <a:cubicBezTo>
                  <a:pt x="882650" y="111208"/>
                  <a:pt x="838118" y="114261"/>
                  <a:pt x="819150" y="85808"/>
                </a:cubicBezTo>
                <a:cubicBezTo>
                  <a:pt x="808011" y="69100"/>
                  <a:pt x="856225" y="67214"/>
                  <a:pt x="876300" y="66758"/>
                </a:cubicBezTo>
                <a:cubicBezTo>
                  <a:pt x="1136583" y="60842"/>
                  <a:pt x="1397000" y="66758"/>
                  <a:pt x="1657350" y="66758"/>
                </a:cubicBez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7466" y="5405332"/>
            <a:ext cx="53528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全部采用隐含寻找。请注意乘、除运算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指令对操作数的要求</a:t>
            </a:r>
          </a:p>
        </p:txBody>
      </p:sp>
      <p:sp>
        <p:nvSpPr>
          <p:cNvPr id="23" name="椭圆 22"/>
          <p:cNvSpPr/>
          <p:nvPr/>
        </p:nvSpPr>
        <p:spPr bwMode="auto">
          <a:xfrm>
            <a:off x="438470" y="4475363"/>
            <a:ext cx="1571084" cy="791885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792004" y="4536231"/>
            <a:ext cx="25445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针对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无符号数</a:t>
            </a:r>
          </a:p>
        </p:txBody>
      </p:sp>
      <p:sp>
        <p:nvSpPr>
          <p:cNvPr id="25" name="任意多边形 24"/>
          <p:cNvSpPr/>
          <p:nvPr/>
        </p:nvSpPr>
        <p:spPr bwMode="auto">
          <a:xfrm>
            <a:off x="2160116" y="4680247"/>
            <a:ext cx="1657350" cy="142958"/>
          </a:xfrm>
          <a:custGeom>
            <a:avLst/>
            <a:gdLst>
              <a:gd name="connsiteX0" fmla="*/ 0 w 1657350"/>
              <a:gd name="connsiteY0" fmla="*/ 142958 h 142958"/>
              <a:gd name="connsiteX1" fmla="*/ 95250 w 1657350"/>
              <a:gd name="connsiteY1" fmla="*/ 66758 h 142958"/>
              <a:gd name="connsiteX2" fmla="*/ 914400 w 1657350"/>
              <a:gd name="connsiteY2" fmla="*/ 123908 h 142958"/>
              <a:gd name="connsiteX3" fmla="*/ 819150 w 1657350"/>
              <a:gd name="connsiteY3" fmla="*/ 85808 h 142958"/>
              <a:gd name="connsiteX4" fmla="*/ 876300 w 1657350"/>
              <a:gd name="connsiteY4" fmla="*/ 66758 h 142958"/>
              <a:gd name="connsiteX5" fmla="*/ 1657350 w 1657350"/>
              <a:gd name="connsiteY5" fmla="*/ 66758 h 1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57350" h="142958">
                <a:moveTo>
                  <a:pt x="0" y="142958"/>
                </a:moveTo>
                <a:cubicBezTo>
                  <a:pt x="31750" y="117558"/>
                  <a:pt x="54660" y="69146"/>
                  <a:pt x="95250" y="66758"/>
                </a:cubicBezTo>
                <a:cubicBezTo>
                  <a:pt x="1113617" y="6854"/>
                  <a:pt x="1205310" y="-70032"/>
                  <a:pt x="914400" y="123908"/>
                </a:cubicBezTo>
                <a:cubicBezTo>
                  <a:pt x="882650" y="111208"/>
                  <a:pt x="838118" y="114261"/>
                  <a:pt x="819150" y="85808"/>
                </a:cubicBezTo>
                <a:cubicBezTo>
                  <a:pt x="808011" y="69100"/>
                  <a:pt x="856225" y="67214"/>
                  <a:pt x="876300" y="66758"/>
                </a:cubicBezTo>
                <a:cubicBezTo>
                  <a:pt x="1136583" y="60842"/>
                  <a:pt x="1397000" y="66758"/>
                  <a:pt x="1657350" y="66758"/>
                </a:cubicBez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660136" y="4999505"/>
            <a:ext cx="26764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针对有</a:t>
            </a:r>
            <a:r>
              <a:rPr lang="zh-CN" altLang="en-US" sz="2000" b="1" dirty="0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符号数</a:t>
            </a:r>
          </a:p>
        </p:txBody>
      </p:sp>
      <p:sp>
        <p:nvSpPr>
          <p:cNvPr id="27" name="任意多边形 26"/>
          <p:cNvSpPr/>
          <p:nvPr/>
        </p:nvSpPr>
        <p:spPr bwMode="auto">
          <a:xfrm rot="20696520">
            <a:off x="2042358" y="5329505"/>
            <a:ext cx="1657350" cy="142958"/>
          </a:xfrm>
          <a:custGeom>
            <a:avLst/>
            <a:gdLst>
              <a:gd name="connsiteX0" fmla="*/ 0 w 1657350"/>
              <a:gd name="connsiteY0" fmla="*/ 142958 h 142958"/>
              <a:gd name="connsiteX1" fmla="*/ 95250 w 1657350"/>
              <a:gd name="connsiteY1" fmla="*/ 66758 h 142958"/>
              <a:gd name="connsiteX2" fmla="*/ 914400 w 1657350"/>
              <a:gd name="connsiteY2" fmla="*/ 123908 h 142958"/>
              <a:gd name="connsiteX3" fmla="*/ 819150 w 1657350"/>
              <a:gd name="connsiteY3" fmla="*/ 85808 h 142958"/>
              <a:gd name="connsiteX4" fmla="*/ 876300 w 1657350"/>
              <a:gd name="connsiteY4" fmla="*/ 66758 h 142958"/>
              <a:gd name="connsiteX5" fmla="*/ 1657350 w 1657350"/>
              <a:gd name="connsiteY5" fmla="*/ 66758 h 142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57350" h="142958">
                <a:moveTo>
                  <a:pt x="0" y="142958"/>
                </a:moveTo>
                <a:cubicBezTo>
                  <a:pt x="31750" y="117558"/>
                  <a:pt x="54660" y="69146"/>
                  <a:pt x="95250" y="66758"/>
                </a:cubicBezTo>
                <a:cubicBezTo>
                  <a:pt x="1113617" y="6854"/>
                  <a:pt x="1205310" y="-70032"/>
                  <a:pt x="914400" y="123908"/>
                </a:cubicBezTo>
                <a:cubicBezTo>
                  <a:pt x="882650" y="111208"/>
                  <a:pt x="838118" y="114261"/>
                  <a:pt x="819150" y="85808"/>
                </a:cubicBezTo>
                <a:cubicBezTo>
                  <a:pt x="808011" y="69100"/>
                  <a:pt x="856225" y="67214"/>
                  <a:pt x="876300" y="66758"/>
                </a:cubicBezTo>
                <a:cubicBezTo>
                  <a:pt x="1136583" y="60842"/>
                  <a:pt x="1397000" y="66758"/>
                  <a:pt x="1657350" y="66758"/>
                </a:cubicBezTo>
              </a:path>
            </a:pathLst>
          </a:cu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  <p:sp>
        <p:nvSpPr>
          <p:cNvPr id="28" name="椭圆 27"/>
          <p:cNvSpPr/>
          <p:nvPr/>
        </p:nvSpPr>
        <p:spPr bwMode="auto">
          <a:xfrm>
            <a:off x="510478" y="5242144"/>
            <a:ext cx="1571084" cy="871074"/>
          </a:xfrm>
          <a:prstGeom prst="ellipse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lg" len="lg"/>
          </a:ln>
          <a:effectLst/>
        </p:spPr>
        <p:txBody>
          <a:bodyPr vert="horz" wrap="square" lIns="92075" tIns="46038" rIns="92075" bIns="46038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ahoma" pitchFamily="34" charset="0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8132748"/>
      </p:ext>
    </p:extLst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25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1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25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750"/>
                            </p:stCondLst>
                            <p:childTnLst>
                              <p:par>
                                <p:cTn id="6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"/>
                            </p:stCondLst>
                            <p:childTnLst>
                              <p:par>
                                <p:cTn id="7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9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75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25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00"/>
                            </p:stCondLst>
                            <p:childTnLst>
                              <p:par>
                                <p:cTn id="10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1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5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250"/>
                            </p:stCondLst>
                            <p:childTnLst>
                              <p:par>
                                <p:cTn id="10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4" dur="7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6" dur="7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50"/>
                            </p:stCondLst>
                            <p:childTnLst>
                              <p:par>
                                <p:cTn id="118" presetID="3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9" dur="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90033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20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90033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  <p:bldP spid="12" grpId="0" animBg="1"/>
      <p:bldP spid="14" grpId="0" animBg="1"/>
      <p:bldP spid="15" grpId="0"/>
      <p:bldP spid="17" grpId="0"/>
      <p:bldP spid="18" grpId="0" animBg="1"/>
      <p:bldP spid="18" grpId="1" animBg="1"/>
      <p:bldP spid="21" grpId="0" animBg="1"/>
      <p:bldP spid="21" grpId="1" animBg="1"/>
      <p:bldP spid="22" grpId="0"/>
      <p:bldP spid="22" grpId="1"/>
      <p:bldP spid="23" grpId="0" animBg="1"/>
      <p:bldP spid="23" grpId="1" animBg="1"/>
      <p:bldP spid="24" grpId="0"/>
      <p:bldP spid="24" grpId="1"/>
      <p:bldP spid="25" grpId="0" animBg="1"/>
      <p:bldP spid="25" grpId="1" animBg="1"/>
      <p:bldP spid="26" grpId="0"/>
      <p:bldP spid="27" grpId="0" animBg="1"/>
      <p:bldP spid="28" grpId="0" animBg="1"/>
    </p:bld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9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215752"/>
            <a:ext cx="9001000" cy="72008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dirty="0">
                <a:latin typeface="+mn-lt"/>
                <a:cs typeface="+mj-cs"/>
              </a:rPr>
              <a:t>ADD</a:t>
            </a:r>
            <a:r>
              <a:rPr lang="zh-CN" altLang="en-US" dirty="0">
                <a:cs typeface="+mj-cs"/>
              </a:rPr>
              <a:t>指令例</a:t>
            </a:r>
            <a:r>
              <a:rPr lang="en-US" altLang="zh-CN" dirty="0">
                <a:cs typeface="+mj-cs"/>
              </a:rPr>
              <a:t>: </a:t>
            </a:r>
            <a:r>
              <a:rPr lang="en-US" altLang="zh-CN" dirty="0">
                <a:solidFill>
                  <a:srgbClr val="FF0000"/>
                </a:solidFill>
                <a:cs typeface="+mj-cs"/>
              </a:rPr>
              <a:t>ADD OP1,OP2   </a:t>
            </a:r>
            <a:r>
              <a:rPr lang="zh-CN" altLang="en-US" dirty="0">
                <a:solidFill>
                  <a:srgbClr val="FF0000"/>
                </a:solidFill>
                <a:cs typeface="+mj-cs"/>
              </a:rPr>
              <a:t>；</a:t>
            </a:r>
            <a:r>
              <a:rPr lang="en-US" altLang="zh-CN" dirty="0">
                <a:solidFill>
                  <a:srgbClr val="FF0000"/>
                </a:solidFill>
                <a:cs typeface="+mj-cs"/>
              </a:rPr>
              <a:t>OP1&lt;-OP1+OP2</a:t>
            </a:r>
            <a:endParaRPr lang="zh-CN" altLang="en-US" dirty="0">
              <a:solidFill>
                <a:srgbClr val="FF0000"/>
              </a:solidFill>
              <a:cs typeface="+mj-cs"/>
            </a:endParaRPr>
          </a:p>
        </p:txBody>
      </p:sp>
      <p:sp>
        <p:nvSpPr>
          <p:cNvPr id="152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18168" y="1021526"/>
            <a:ext cx="3528392" cy="1173600"/>
          </a:xfrm>
        </p:spPr>
        <p:txBody>
          <a:bodyPr/>
          <a:lstStyle/>
          <a:p>
            <a:pPr marL="0" indent="0"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  AL，78H</a:t>
            </a:r>
          </a:p>
          <a:p>
            <a:pPr marL="0" indent="0" eaLnBrk="1" hangingPunct="1">
              <a:buFont typeface="Wingdings" pitchFamily="2" charset="2"/>
              <a:buNone/>
            </a:pP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  AL，99H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766062" y="1042439"/>
            <a:ext cx="3672408" cy="94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求：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指令执行后6个状态标志位的状态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251079" y="4392367"/>
            <a:ext cx="3779123" cy="1800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ct val="120000"/>
              </a:lnSpc>
              <a:spcBef>
                <a:spcPts val="600"/>
              </a:spcBef>
              <a:spcAft>
                <a:spcPts val="6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600" b="1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  <a:cs typeface="+mn-cs"/>
              </a:defRPr>
            </a:lvl1pPr>
            <a:lvl2pPr marL="742950" indent="-28575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200" b="1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2pPr>
            <a:lvl3pPr marL="1143000" indent="-228600" algn="l" rtl="0" eaLnBrk="0" fontAlgn="base" hangingPunc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itchFamily="2" charset="-122"/>
                <a:ea typeface="华文中宋" pitchFamily="2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+mn-lt"/>
                <a:ea typeface="宋体" pitchFamily="2" charset="-122"/>
              </a:defRPr>
            </a:lvl9pPr>
          </a:lstStyle>
          <a:p>
            <a:pPr eaLnBrk="1" hangingPunct="1">
              <a:buFont typeface="Wingdings" pitchFamily="2" charset="2"/>
              <a:buNone/>
            </a:pPr>
            <a:r>
              <a:rPr lang="zh-CN" altLang="en-US" kern="0" dirty="0"/>
              <a:t>      01111000</a:t>
            </a:r>
          </a:p>
          <a:p>
            <a:pPr eaLnBrk="1" hangingPunct="1">
              <a:spcBef>
                <a:spcPct val="0"/>
              </a:spcBef>
              <a:buFont typeface="Wingdings" pitchFamily="2" charset="2"/>
              <a:buNone/>
            </a:pPr>
            <a:r>
              <a:rPr lang="zh-CN" altLang="en-US" kern="0" dirty="0"/>
              <a:t> +   10011001</a:t>
            </a:r>
          </a:p>
          <a:p>
            <a:pPr eaLnBrk="1" hangingPunct="1">
              <a:buFont typeface="Wingdings" pitchFamily="2" charset="2"/>
              <a:buNone/>
            </a:pPr>
            <a:r>
              <a:rPr lang="zh-CN" altLang="en-US" kern="0" dirty="0"/>
              <a:t>      00010001</a:t>
            </a:r>
          </a:p>
        </p:txBody>
      </p:sp>
      <p:sp>
        <p:nvSpPr>
          <p:cNvPr id="7" name="Line 4"/>
          <p:cNvSpPr>
            <a:spLocks noChangeShapeType="1"/>
          </p:cNvSpPr>
          <p:nvPr/>
        </p:nvSpPr>
        <p:spPr bwMode="auto">
          <a:xfrm>
            <a:off x="215900" y="5581898"/>
            <a:ext cx="3135868" cy="0"/>
          </a:xfrm>
          <a:prstGeom prst="line">
            <a:avLst/>
          </a:prstGeom>
          <a:noFill/>
          <a:ln w="25400" cap="sq">
            <a:solidFill>
              <a:srgbClr val="339966"/>
            </a:solidFill>
            <a:round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266154" y="5649400"/>
            <a:ext cx="482442" cy="523220"/>
          </a:xfrm>
          <a:prstGeom prst="rect">
            <a:avLst/>
          </a:prstGeom>
          <a:noFill/>
          <a:ln w="25400" cap="sq">
            <a:solidFill>
              <a:schemeClr val="tx1"/>
            </a:solidFill>
            <a:miter lim="800000"/>
            <a:headEnd type="none" w="sm" len="sm"/>
            <a:tailEnd type="none" w="lg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>
                <a:solidFill>
                  <a:srgbClr val="FF0000"/>
                </a:solidFill>
                <a:latin typeface="Times New Roman" pitchFamily="18" charset="0"/>
                <a:ea typeface="宋体" charset="-122"/>
              </a:rPr>
              <a:t>1</a:t>
            </a:r>
          </a:p>
        </p:txBody>
      </p:sp>
      <p:sp>
        <p:nvSpPr>
          <p:cNvPr id="9" name="Text Box 6"/>
          <p:cNvSpPr txBox="1">
            <a:spLocks noChangeArrowheads="1"/>
          </p:cNvSpPr>
          <p:nvPr/>
        </p:nvSpPr>
        <p:spPr bwMode="auto">
          <a:xfrm>
            <a:off x="3623250" y="4550747"/>
            <a:ext cx="5233610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zh-CN" alt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标志位状态： </a:t>
            </a: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CF=            SF=</a:t>
            </a:r>
          </a:p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AF=            ZF=</a:t>
            </a:r>
          </a:p>
          <a:p>
            <a:pPr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kumimoji="1" lang="en-US" altLang="zh-CN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中宋" panose="02010600040101010101" pitchFamily="2" charset="-122"/>
                <a:ea typeface="华文中宋" panose="02010600040101010101" pitchFamily="2" charset="-122"/>
              </a:rPr>
              <a:t>                    PF=            OF=</a:t>
            </a:r>
          </a:p>
        </p:txBody>
      </p:sp>
      <p:sp>
        <p:nvSpPr>
          <p:cNvPr id="10" name="Text Box 8"/>
          <p:cNvSpPr txBox="1">
            <a:spLocks noChangeArrowheads="1"/>
          </p:cNvSpPr>
          <p:nvPr/>
        </p:nvSpPr>
        <p:spPr bwMode="auto">
          <a:xfrm>
            <a:off x="6381624" y="4498499"/>
            <a:ext cx="53102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ea typeface="宋体" charset="-122"/>
              </a:rPr>
              <a:t>1</a:t>
            </a:r>
          </a:p>
        </p:txBody>
      </p:sp>
      <p:sp>
        <p:nvSpPr>
          <p:cNvPr id="11" name="Text Box 9"/>
          <p:cNvSpPr txBox="1">
            <a:spLocks noChangeArrowheads="1"/>
          </p:cNvSpPr>
          <p:nvPr/>
        </p:nvSpPr>
        <p:spPr bwMode="auto">
          <a:xfrm>
            <a:off x="8124674" y="4479449"/>
            <a:ext cx="53102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rgbClr val="FF0000"/>
                </a:solidFill>
                <a:ea typeface="宋体" charset="-122"/>
              </a:rPr>
              <a:t>0</a:t>
            </a:r>
          </a:p>
        </p:txBody>
      </p:sp>
      <p:sp>
        <p:nvSpPr>
          <p:cNvPr id="12" name="Text Box 10"/>
          <p:cNvSpPr txBox="1">
            <a:spLocks noChangeArrowheads="1"/>
          </p:cNvSpPr>
          <p:nvPr/>
        </p:nvSpPr>
        <p:spPr bwMode="auto">
          <a:xfrm>
            <a:off x="6387272" y="5092966"/>
            <a:ext cx="53102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ea typeface="宋体" charset="-122"/>
              </a:rPr>
              <a:t>1</a:t>
            </a:r>
          </a:p>
        </p:txBody>
      </p:sp>
      <p:sp>
        <p:nvSpPr>
          <p:cNvPr id="13" name="Text Box 11"/>
          <p:cNvSpPr txBox="1">
            <a:spLocks noChangeArrowheads="1"/>
          </p:cNvSpPr>
          <p:nvPr/>
        </p:nvSpPr>
        <p:spPr bwMode="auto">
          <a:xfrm>
            <a:off x="8109597" y="5059337"/>
            <a:ext cx="531021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rgbClr val="FF0000"/>
                </a:solidFill>
                <a:ea typeface="宋体" charset="-122"/>
              </a:rPr>
              <a:t>0</a:t>
            </a:r>
          </a:p>
        </p:txBody>
      </p:sp>
      <p:sp>
        <p:nvSpPr>
          <p:cNvPr id="14" name="Text Box 12"/>
          <p:cNvSpPr txBox="1">
            <a:spLocks noChangeArrowheads="1"/>
          </p:cNvSpPr>
          <p:nvPr/>
        </p:nvSpPr>
        <p:spPr bwMode="auto">
          <a:xfrm>
            <a:off x="6381624" y="5616351"/>
            <a:ext cx="53102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>
                <a:solidFill>
                  <a:srgbClr val="FF0000"/>
                </a:solidFill>
                <a:ea typeface="宋体" charset="-122"/>
              </a:rPr>
              <a:t>1</a:t>
            </a:r>
          </a:p>
        </p:txBody>
      </p:sp>
      <p:sp>
        <p:nvSpPr>
          <p:cNvPr id="15" name="Text Box 13"/>
          <p:cNvSpPr txBox="1">
            <a:spLocks noChangeArrowheads="1"/>
          </p:cNvSpPr>
          <p:nvPr/>
        </p:nvSpPr>
        <p:spPr bwMode="auto">
          <a:xfrm>
            <a:off x="8111273" y="5639050"/>
            <a:ext cx="531020" cy="4623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</a:pPr>
            <a:r>
              <a:rPr lang="en-US" altLang="zh-CN" sz="2400" dirty="0">
                <a:solidFill>
                  <a:srgbClr val="FF0000"/>
                </a:solidFill>
                <a:ea typeface="宋体" charset="-122"/>
              </a:rPr>
              <a:t>0</a:t>
            </a:r>
          </a:p>
        </p:txBody>
      </p:sp>
      <p:pic>
        <p:nvPicPr>
          <p:cNvPr id="16" name="Picture 5" descr="2-5_flag">
            <a:extLst>
              <a:ext uri="{FF2B5EF4-FFF2-40B4-BE49-F238E27FC236}">
                <a16:creationId xmlns:a16="http://schemas.microsoft.com/office/drawing/2014/main" id="{4BBEC751-0020-44C0-9981-A65884428E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0" t="7701" r="870" b="14216"/>
          <a:stretch/>
        </p:blipFill>
        <p:spPr bwMode="auto">
          <a:xfrm>
            <a:off x="1283612" y="2035714"/>
            <a:ext cx="7287173" cy="230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8D5834DB-5589-47FC-9835-F5836C94402F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95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4211" name="Rectangle 2"/>
          <p:cNvSpPr>
            <a:spLocks noGrp="1" noChangeArrowheads="1"/>
          </p:cNvSpPr>
          <p:nvPr>
            <p:ph type="title"/>
          </p:nvPr>
        </p:nvSpPr>
        <p:spPr>
          <a:xfrm>
            <a:off x="359916" y="1087919"/>
            <a:ext cx="8223277" cy="720080"/>
          </a:xfrm>
        </p:spPr>
        <p:txBody>
          <a:bodyPr/>
          <a:lstStyle/>
          <a:p>
            <a:pPr eaLnBrk="1" hangingPunct="1">
              <a:defRPr/>
            </a:pPr>
            <a:r>
              <a:rPr lang="en-US" altLang="zh-CN" sz="3600" dirty="0">
                <a:latin typeface="+mn-lt"/>
                <a:cs typeface="+mj-cs"/>
              </a:rPr>
              <a:t>ADC</a:t>
            </a:r>
            <a:r>
              <a:rPr lang="zh-CN" altLang="en-US" dirty="0">
                <a:cs typeface="+mj-cs"/>
              </a:rPr>
              <a:t>指令应用例</a:t>
            </a:r>
            <a:r>
              <a:rPr lang="en-US" altLang="zh-CN" dirty="0">
                <a:solidFill>
                  <a:schemeClr val="tx1"/>
                </a:solidFill>
                <a:cs typeface="+mj-cs"/>
              </a:rPr>
              <a:t>____</a:t>
            </a:r>
            <a:r>
              <a:rPr lang="zh-CN" altLang="en-US" sz="2800" dirty="0">
                <a:solidFill>
                  <a:schemeClr val="tx1"/>
                </a:solidFill>
                <a:latin typeface="黑体" panose="02010600030101010101" pitchFamily="2" charset="-122"/>
                <a:ea typeface="黑体" panose="02010600030101010101" pitchFamily="2" charset="-122"/>
                <a:cs typeface="+mj-cs"/>
              </a:rPr>
              <a:t>求两个数之和</a:t>
            </a:r>
          </a:p>
        </p:txBody>
      </p:sp>
      <p:sp>
        <p:nvSpPr>
          <p:cNvPr id="32563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94347" y="1907758"/>
            <a:ext cx="5471017" cy="4123612"/>
          </a:xfrm>
        </p:spPr>
        <p:txBody>
          <a:bodyPr/>
          <a:lstStyle/>
          <a:p>
            <a:pPr marL="0" indent="1071563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LEA  SI</a:t>
            </a:r>
            <a:r>
              <a:rPr lang="zh-CN" altLang="en-US" sz="2000" dirty="0">
                <a:latin typeface="+mn-lt"/>
                <a:ea typeface="宋体" pitchFamily="2" charset="-122"/>
              </a:rPr>
              <a:t>，</a:t>
            </a:r>
            <a:r>
              <a:rPr lang="en-US" altLang="zh-CN" sz="2000" dirty="0">
                <a:latin typeface="+mn-lt"/>
                <a:ea typeface="宋体" pitchFamily="2" charset="-122"/>
              </a:rPr>
              <a:t>M1</a:t>
            </a:r>
          </a:p>
          <a:p>
            <a:pPr marL="0" indent="1071563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LEA  DI</a:t>
            </a:r>
            <a:r>
              <a:rPr lang="zh-CN" altLang="en-US" sz="2000" dirty="0">
                <a:latin typeface="+mn-lt"/>
                <a:ea typeface="宋体" pitchFamily="2" charset="-122"/>
              </a:rPr>
              <a:t>，</a:t>
            </a:r>
            <a:r>
              <a:rPr lang="en-US" altLang="zh-CN" sz="2000" dirty="0">
                <a:latin typeface="+mn-lt"/>
                <a:ea typeface="宋体" pitchFamily="2" charset="-122"/>
              </a:rPr>
              <a:t>M2</a:t>
            </a:r>
          </a:p>
          <a:p>
            <a:pPr marL="0" indent="1071563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MOV CX</a:t>
            </a:r>
            <a:r>
              <a:rPr lang="zh-CN" altLang="en-US" sz="2000" dirty="0">
                <a:latin typeface="+mn-lt"/>
                <a:ea typeface="宋体" pitchFamily="2" charset="-122"/>
              </a:rPr>
              <a:t>，</a:t>
            </a:r>
            <a:r>
              <a:rPr lang="en-US" altLang="zh-CN" sz="2000" dirty="0">
                <a:latin typeface="+mn-lt"/>
                <a:ea typeface="宋体" pitchFamily="2" charset="-122"/>
              </a:rPr>
              <a:t>20</a:t>
            </a:r>
          </a:p>
          <a:p>
            <a:pPr marL="0" indent="1071563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solidFill>
                  <a:srgbClr val="800000"/>
                </a:solidFill>
                <a:latin typeface="+mn-lt"/>
                <a:ea typeface="宋体" pitchFamily="2" charset="-122"/>
              </a:rPr>
              <a:t>CLC</a:t>
            </a:r>
            <a:r>
              <a:rPr lang="en-US" altLang="zh-CN" sz="2000" dirty="0">
                <a:latin typeface="+mn-lt"/>
                <a:ea typeface="宋体" pitchFamily="2" charset="-122"/>
              </a:rPr>
              <a:t>                         </a:t>
            </a:r>
            <a:r>
              <a:rPr lang="zh-CN" altLang="en-US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宋体" pitchFamily="2" charset="-122"/>
              </a:rPr>
              <a:t>；使</a:t>
            </a:r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  <a:latin typeface="+mn-lt"/>
                <a:ea typeface="宋体" pitchFamily="2" charset="-122"/>
              </a:rPr>
              <a:t>CF=0</a:t>
            </a:r>
          </a:p>
          <a:p>
            <a:pPr marL="985838" indent="-985838" eaLnBrk="1" hangingPunct="1">
              <a:spcBef>
                <a:spcPts val="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NEXT </a:t>
            </a:r>
            <a:r>
              <a:rPr lang="zh-CN" altLang="en-US" sz="2000" dirty="0">
                <a:latin typeface="+mn-lt"/>
                <a:ea typeface="宋体" pitchFamily="2" charset="-122"/>
              </a:rPr>
              <a:t>：</a:t>
            </a:r>
            <a:r>
              <a:rPr lang="en-US" altLang="zh-CN" sz="2000" dirty="0">
                <a:latin typeface="+mn-lt"/>
                <a:ea typeface="宋体" pitchFamily="2" charset="-122"/>
              </a:rPr>
              <a:t>MOV AL</a:t>
            </a:r>
            <a:r>
              <a:rPr lang="zh-CN" altLang="en-US" sz="2000" dirty="0">
                <a:latin typeface="+mn-lt"/>
                <a:ea typeface="宋体" pitchFamily="2" charset="-122"/>
              </a:rPr>
              <a:t>，</a:t>
            </a:r>
            <a:r>
              <a:rPr lang="en-US" altLang="zh-CN" sz="2000" dirty="0">
                <a:latin typeface="+mn-lt"/>
                <a:ea typeface="宋体" pitchFamily="2" charset="-122"/>
              </a:rPr>
              <a:t>[SI]</a:t>
            </a:r>
          </a:p>
          <a:p>
            <a:pPr marL="0" indent="0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             ADC [DI]</a:t>
            </a:r>
            <a:r>
              <a:rPr lang="zh-CN" altLang="en-US" sz="2000" dirty="0">
                <a:latin typeface="+mn-lt"/>
                <a:ea typeface="宋体" pitchFamily="2" charset="-122"/>
              </a:rPr>
              <a:t>，</a:t>
            </a:r>
            <a:r>
              <a:rPr lang="en-US" altLang="zh-CN" sz="2000" dirty="0">
                <a:latin typeface="+mn-lt"/>
                <a:ea typeface="宋体" pitchFamily="2" charset="-122"/>
              </a:rPr>
              <a:t>AL</a:t>
            </a:r>
          </a:p>
          <a:p>
            <a:pPr marL="0" indent="985838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INC SI</a:t>
            </a:r>
          </a:p>
          <a:p>
            <a:pPr marL="0" indent="985838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INC DI</a:t>
            </a:r>
          </a:p>
          <a:p>
            <a:pPr marL="0" indent="985838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DEC CX </a:t>
            </a:r>
          </a:p>
          <a:p>
            <a:pPr marL="0" indent="985838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JNZ NEXT            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; ZF=0</a:t>
            </a:r>
            <a:r>
              <a:rPr lang="zh-CN" altLang="en-US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NEXT</a:t>
            </a:r>
            <a:endParaRPr lang="en-US" altLang="zh-CN" sz="2000" dirty="0">
              <a:latin typeface="+mn-lt"/>
              <a:ea typeface="宋体" pitchFamily="2" charset="-122"/>
            </a:endParaRPr>
          </a:p>
          <a:p>
            <a:pPr marL="0" indent="985838" eaLnBrk="1" hangingPunct="1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2000" dirty="0">
                <a:latin typeface="+mn-lt"/>
                <a:ea typeface="宋体" pitchFamily="2" charset="-122"/>
              </a:rPr>
              <a:t>HLT</a:t>
            </a:r>
          </a:p>
        </p:txBody>
      </p:sp>
      <p:grpSp>
        <p:nvGrpSpPr>
          <p:cNvPr id="2" name="Group 23"/>
          <p:cNvGrpSpPr>
            <a:grpSpLocks/>
          </p:cNvGrpSpPr>
          <p:nvPr/>
        </p:nvGrpSpPr>
        <p:grpSpPr bwMode="auto">
          <a:xfrm>
            <a:off x="6344558" y="2232289"/>
            <a:ext cx="2413882" cy="3744102"/>
            <a:chOff x="3888" y="1478"/>
            <a:chExt cx="1441" cy="2496"/>
          </a:xfrm>
        </p:grpSpPr>
        <p:sp>
          <p:nvSpPr>
            <p:cNvPr id="84998" name="Rectangle 5"/>
            <p:cNvSpPr>
              <a:spLocks noChangeArrowheads="1"/>
            </p:cNvSpPr>
            <p:nvPr/>
          </p:nvSpPr>
          <p:spPr bwMode="auto">
            <a:xfrm>
              <a:off x="4225" y="1478"/>
              <a:ext cx="1104" cy="2496"/>
            </a:xfrm>
            <a:prstGeom prst="rect">
              <a:avLst/>
            </a:prstGeom>
            <a:solidFill>
              <a:srgbClr val="339966"/>
            </a:solidFill>
            <a:ln w="25400" cap="sq">
              <a:solidFill>
                <a:srgbClr val="339966"/>
              </a:solidFill>
              <a:miter lim="800000"/>
              <a:headEnd type="none" w="sm" len="sm"/>
              <a:tailEnd type="none" w="lg" len="lg"/>
            </a:ln>
          </p:spPr>
          <p:txBody>
            <a:bodyPr wrap="none" anchor="ctr"/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endParaRPr lang="zh-CN" altLang="en-US" sz="1800" b="0">
                <a:solidFill>
                  <a:schemeClr val="tx1"/>
                </a:solidFill>
                <a:ea typeface="宋体" charset="-122"/>
              </a:endParaRPr>
            </a:p>
          </p:txBody>
        </p:sp>
        <p:sp>
          <p:nvSpPr>
            <p:cNvPr id="84999" name="Line 6"/>
            <p:cNvSpPr>
              <a:spLocks noChangeShapeType="1"/>
            </p:cNvSpPr>
            <p:nvPr/>
          </p:nvSpPr>
          <p:spPr bwMode="auto">
            <a:xfrm flipH="1">
              <a:off x="4225" y="1478"/>
              <a:ext cx="1" cy="249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0" name="Line 7"/>
            <p:cNvSpPr>
              <a:spLocks noChangeShapeType="1"/>
            </p:cNvSpPr>
            <p:nvPr/>
          </p:nvSpPr>
          <p:spPr bwMode="auto">
            <a:xfrm>
              <a:off x="5329" y="1478"/>
              <a:ext cx="0" cy="2496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1" name="Line 8"/>
            <p:cNvSpPr>
              <a:spLocks noChangeShapeType="1"/>
            </p:cNvSpPr>
            <p:nvPr/>
          </p:nvSpPr>
          <p:spPr bwMode="auto">
            <a:xfrm>
              <a:off x="4225" y="205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2" name="Line 9"/>
            <p:cNvSpPr>
              <a:spLocks noChangeShapeType="1"/>
            </p:cNvSpPr>
            <p:nvPr/>
          </p:nvSpPr>
          <p:spPr bwMode="auto">
            <a:xfrm>
              <a:off x="4225" y="229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3" name="Line 10"/>
            <p:cNvSpPr>
              <a:spLocks noChangeShapeType="1"/>
            </p:cNvSpPr>
            <p:nvPr/>
          </p:nvSpPr>
          <p:spPr bwMode="auto">
            <a:xfrm>
              <a:off x="4225" y="253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4" name="Line 11"/>
            <p:cNvSpPr>
              <a:spLocks noChangeShapeType="1"/>
            </p:cNvSpPr>
            <p:nvPr/>
          </p:nvSpPr>
          <p:spPr bwMode="auto">
            <a:xfrm>
              <a:off x="4225" y="1478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5" name="Line 12"/>
            <p:cNvSpPr>
              <a:spLocks noChangeShapeType="1"/>
            </p:cNvSpPr>
            <p:nvPr/>
          </p:nvSpPr>
          <p:spPr bwMode="auto">
            <a:xfrm>
              <a:off x="4225" y="335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6" name="Line 13"/>
            <p:cNvSpPr>
              <a:spLocks noChangeShapeType="1"/>
            </p:cNvSpPr>
            <p:nvPr/>
          </p:nvSpPr>
          <p:spPr bwMode="auto">
            <a:xfrm>
              <a:off x="4225" y="311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7" name="Line 14"/>
            <p:cNvSpPr>
              <a:spLocks noChangeShapeType="1"/>
            </p:cNvSpPr>
            <p:nvPr/>
          </p:nvSpPr>
          <p:spPr bwMode="auto">
            <a:xfrm>
              <a:off x="4225" y="3974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8" name="Line 15"/>
            <p:cNvSpPr>
              <a:spLocks noChangeShapeType="1"/>
            </p:cNvSpPr>
            <p:nvPr/>
          </p:nvSpPr>
          <p:spPr bwMode="auto">
            <a:xfrm>
              <a:off x="4225" y="3590"/>
              <a:ext cx="1104" cy="0"/>
            </a:xfrm>
            <a:prstGeom prst="line">
              <a:avLst/>
            </a:prstGeom>
            <a:noFill/>
            <a:ln w="25400" cap="sq">
              <a:solidFill>
                <a:schemeClr val="tx1"/>
              </a:solidFill>
              <a:round/>
              <a:headEnd type="none" w="sm" len="sm"/>
              <a:tailEnd type="none" w="lg" len="lg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85009" name="Text Box 16"/>
            <p:cNvSpPr txBox="1">
              <a:spLocks noChangeArrowheads="1"/>
            </p:cNvSpPr>
            <p:nvPr/>
          </p:nvSpPr>
          <p:spPr bwMode="auto">
            <a:xfrm>
              <a:off x="4609" y="2678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85010" name="Text Box 17"/>
            <p:cNvSpPr txBox="1">
              <a:spLocks noChangeArrowheads="1"/>
            </p:cNvSpPr>
            <p:nvPr/>
          </p:nvSpPr>
          <p:spPr bwMode="auto">
            <a:xfrm>
              <a:off x="4609" y="1622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85011" name="Text Box 18"/>
            <p:cNvSpPr txBox="1">
              <a:spLocks noChangeArrowheads="1"/>
            </p:cNvSpPr>
            <p:nvPr/>
          </p:nvSpPr>
          <p:spPr bwMode="auto">
            <a:xfrm>
              <a:off x="4609" y="3638"/>
              <a:ext cx="384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 b="0">
                  <a:solidFill>
                    <a:schemeClr val="bg1"/>
                  </a:solidFill>
                  <a:latin typeface="宋体" charset="-122"/>
                  <a:ea typeface="宋体" charset="-122"/>
                </a:rPr>
                <a:t>┇</a:t>
              </a:r>
              <a:r>
                <a:rPr kumimoji="1" lang="en-US" altLang="zh-CN" sz="2400" b="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 </a:t>
              </a:r>
            </a:p>
          </p:txBody>
        </p:sp>
        <p:sp>
          <p:nvSpPr>
            <p:cNvPr id="85012" name="Text Box 19"/>
            <p:cNvSpPr txBox="1">
              <a:spLocks noChangeArrowheads="1"/>
            </p:cNvSpPr>
            <p:nvPr/>
          </p:nvSpPr>
          <p:spPr bwMode="auto">
            <a:xfrm>
              <a:off x="3915" y="2046"/>
              <a:ext cx="389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M1</a:t>
              </a:r>
            </a:p>
          </p:txBody>
        </p:sp>
        <p:sp>
          <p:nvSpPr>
            <p:cNvPr id="85013" name="Text Box 20"/>
            <p:cNvSpPr txBox="1">
              <a:spLocks noChangeArrowheads="1"/>
            </p:cNvSpPr>
            <p:nvPr/>
          </p:nvSpPr>
          <p:spPr bwMode="auto">
            <a:xfrm>
              <a:off x="4529" y="2270"/>
              <a:ext cx="480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zh-CN" altLang="en-US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12</a:t>
              </a: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H</a:t>
              </a:r>
            </a:p>
          </p:txBody>
        </p:sp>
        <p:sp>
          <p:nvSpPr>
            <p:cNvPr id="85014" name="Text Box 21"/>
            <p:cNvSpPr txBox="1">
              <a:spLocks noChangeArrowheads="1"/>
            </p:cNvSpPr>
            <p:nvPr/>
          </p:nvSpPr>
          <p:spPr bwMode="auto">
            <a:xfrm>
              <a:off x="4529" y="2030"/>
              <a:ext cx="480" cy="3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400">
                  <a:solidFill>
                    <a:schemeClr val="bg1"/>
                  </a:solidFill>
                  <a:latin typeface="Times New Roman" pitchFamily="18" charset="0"/>
                  <a:ea typeface="宋体" charset="-122"/>
                </a:rPr>
                <a:t>34H</a:t>
              </a:r>
            </a:p>
          </p:txBody>
        </p:sp>
        <p:sp>
          <p:nvSpPr>
            <p:cNvPr id="85015" name="Text Box 22"/>
            <p:cNvSpPr txBox="1">
              <a:spLocks noChangeArrowheads="1"/>
            </p:cNvSpPr>
            <p:nvPr/>
          </p:nvSpPr>
          <p:spPr bwMode="auto">
            <a:xfrm>
              <a:off x="3888" y="3097"/>
              <a:ext cx="416" cy="2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60000"/>
                <a:buFont typeface="Wingdings" pitchFamily="2" charset="2"/>
                <a:buChar char="n"/>
                <a:defRPr sz="2800" b="1">
                  <a:solidFill>
                    <a:schemeClr val="tx2"/>
                  </a:solidFill>
                  <a:latin typeface="Tahoma" pitchFamily="34" charset="0"/>
                  <a:ea typeface="楷体_GB2312" pitchFamily="49" charset="-122"/>
                </a:defRPr>
              </a:lvl1pPr>
              <a:lvl2pPr marL="742950" indent="-28575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hlink"/>
                </a:buClr>
                <a:buSzPct val="55000"/>
                <a:buFont typeface="Wingdings" pitchFamily="2" charset="2"/>
                <a:buChar char="n"/>
                <a:defRPr sz="2400" b="1">
                  <a:solidFill>
                    <a:schemeClr val="tx1"/>
                  </a:solidFill>
                  <a:latin typeface="Tahoma" pitchFamily="34" charset="0"/>
                  <a:ea typeface="楷体_GB2312" pitchFamily="49" charset="-122"/>
                </a:defRPr>
              </a:lvl2pPr>
              <a:lvl3pPr marL="1143000" indent="-228600" eaLnBrk="0" hangingPunct="0">
                <a:lnSpc>
                  <a:spcPct val="110000"/>
                </a:lnSpc>
                <a:spcBef>
                  <a:spcPct val="20000"/>
                </a:spcBef>
                <a:spcAft>
                  <a:spcPct val="5000"/>
                </a:spcAft>
                <a:buClr>
                  <a:schemeClr val="folHlink"/>
                </a:buClr>
                <a:buSzPct val="50000"/>
                <a:buFont typeface="Wingdings" pitchFamily="2" charset="2"/>
                <a:buChar char="n"/>
                <a:defRPr sz="2000" b="1">
                  <a:solidFill>
                    <a:srgbClr val="FF0000"/>
                  </a:solidFill>
                  <a:latin typeface="Tahoma" pitchFamily="34" charset="0"/>
                  <a:ea typeface="宋体" charset="-122"/>
                </a:defRPr>
              </a:lvl3pPr>
              <a:lvl4pPr marL="1600200" indent="-228600" eaLnBrk="0" hangingPunct="0">
                <a:spcBef>
                  <a:spcPct val="20000"/>
                </a:spcBef>
                <a:buClr>
                  <a:schemeClr val="accent2"/>
                </a:buClr>
                <a:buSzPct val="55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4pPr>
              <a:lvl5pPr marL="2057400" indent="-228600" eaLnBrk="0" hangingPunct="0">
                <a:spcBef>
                  <a:spcPct val="20000"/>
                </a:spcBef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accent1"/>
                </a:buClr>
                <a:buSzPct val="50000"/>
                <a:buFont typeface="Wingdings" pitchFamily="2" charset="2"/>
                <a:buChar char="n"/>
                <a:defRPr sz="2000">
                  <a:solidFill>
                    <a:schemeClr val="tx1"/>
                  </a:solidFill>
                  <a:latin typeface="Tahoma" pitchFamily="34" charset="0"/>
                  <a:ea typeface="宋体" charset="-122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5000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r>
                <a:rPr kumimoji="1" lang="en-US" altLang="zh-CN" sz="2000" dirty="0">
                  <a:solidFill>
                    <a:schemeClr val="tx1"/>
                  </a:solidFill>
                  <a:latin typeface="Times New Roman" pitchFamily="18" charset="0"/>
                  <a:ea typeface="宋体" charset="-122"/>
                </a:rPr>
                <a:t>M2</a:t>
              </a: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88308" y="3936972"/>
            <a:ext cx="1872208" cy="1107996"/>
          </a:xfrm>
          <a:prstGeom prst="rect">
            <a:avLst/>
          </a:prstGeom>
          <a:noFill/>
          <a:ln>
            <a:solidFill>
              <a:schemeClr val="tx2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如果按</a:t>
            </a:r>
            <a:r>
              <a:rPr lang="zh-CN" altLang="en-US" sz="22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“字”</a:t>
            </a:r>
            <a:r>
              <a:rPr lang="zh-CN" altLang="en-U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楷体" panose="02010600040101010101" pitchFamily="2" charset="-122"/>
                <a:ea typeface="华文楷体" panose="02010600040101010101" pitchFamily="2" charset="-122"/>
              </a:rPr>
              <a:t>运算，如何修改？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04A7499E-1D51-49DC-8764-52D533D543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915" y="215752"/>
            <a:ext cx="9288903" cy="720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itchFamily="49" charset="-122"/>
                <a:ea typeface="黑体" pitchFamily="49" charset="-122"/>
                <a:cs typeface="隶书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  <a:cs typeface="隶书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  <a:cs typeface="隶书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  <a:cs typeface="隶书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  <a:cs typeface="隶书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rgbClr val="A50021"/>
                </a:solidFill>
                <a:latin typeface="Tahoma" pitchFamily="34" charset="0"/>
                <a:ea typeface="隶书" pitchFamily="49" charset="-122"/>
              </a:defRPr>
            </a:lvl9pPr>
          </a:lstStyle>
          <a:p>
            <a:pPr eaLnBrk="1" hangingPunct="1">
              <a:defRPr/>
            </a:pPr>
            <a:r>
              <a:rPr lang="en-US" altLang="zh-CN" kern="0" dirty="0">
                <a:latin typeface="+mn-lt"/>
                <a:cs typeface="+mj-cs"/>
              </a:rPr>
              <a:t>ADC</a:t>
            </a:r>
            <a:r>
              <a:rPr lang="zh-CN" altLang="en-US" kern="0" dirty="0">
                <a:cs typeface="+mj-cs"/>
              </a:rPr>
              <a:t>指令例</a:t>
            </a:r>
            <a:r>
              <a:rPr lang="en-US" altLang="zh-CN" kern="0" dirty="0">
                <a:cs typeface="+mj-cs"/>
              </a:rPr>
              <a:t>: </a:t>
            </a:r>
            <a:r>
              <a:rPr lang="en-US" altLang="zh-CN" kern="0" dirty="0">
                <a:solidFill>
                  <a:srgbClr val="FF0000"/>
                </a:solidFill>
                <a:cs typeface="+mj-cs"/>
              </a:rPr>
              <a:t>ADC OP1,OP2   </a:t>
            </a:r>
            <a:r>
              <a:rPr lang="zh-CN" altLang="en-US" kern="0" dirty="0">
                <a:solidFill>
                  <a:srgbClr val="FF0000"/>
                </a:solidFill>
                <a:cs typeface="+mj-cs"/>
              </a:rPr>
              <a:t>；</a:t>
            </a:r>
            <a:r>
              <a:rPr lang="en-US" altLang="zh-CN" kern="0" dirty="0">
                <a:solidFill>
                  <a:srgbClr val="FF0000"/>
                </a:solidFill>
                <a:cs typeface="+mj-cs"/>
              </a:rPr>
              <a:t>OP1&lt;-OP1+OP2+CF</a:t>
            </a:r>
            <a:endParaRPr lang="zh-CN" altLang="en-US" kern="0" dirty="0">
              <a:solidFill>
                <a:srgbClr val="FF0000"/>
              </a:solidFill>
              <a:cs typeface="+mj-cs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56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256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256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256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3256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256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 nodeType="clickPar">
                      <p:stCondLst>
                        <p:cond delay="indefinite"/>
                      </p:stCondLst>
                      <p:childTnLst>
                        <p:par>
                          <p:cTn id="3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256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3256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256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3256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6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256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3" dur="1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1EA069F9-FD77-4005-9B11-E5AF83EE3B3E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96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应用程序例</a:t>
            </a:r>
          </a:p>
        </p:txBody>
      </p:sp>
      <p:sp>
        <p:nvSpPr>
          <p:cNvPr id="9114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0" y="1943943"/>
            <a:ext cx="5976540" cy="3664791"/>
          </a:xfrm>
        </p:spPr>
        <p:txBody>
          <a:bodyPr/>
          <a:lstStyle/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   	     	     MOV  BL，2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NEXT1 ：MOV  CX，0FFFFH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NEXT2： DEC  CX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                JNZ  NEXT2  </a:t>
            </a:r>
            <a:r>
              <a:rPr lang="en-US" altLang="zh-CN" sz="2400" dirty="0"/>
              <a:t>    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; ZF=0</a:t>
            </a:r>
            <a:r>
              <a:rPr lang="zh-CN" altLang="en-US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NEXT2</a:t>
            </a:r>
            <a:endParaRPr lang="en-US" altLang="zh-CN" sz="2400" dirty="0">
              <a:solidFill>
                <a:srgbClr val="062216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/>
              <a:t>              </a:t>
            </a:r>
            <a:r>
              <a:rPr lang="en-US" altLang="zh-CN" sz="2400" dirty="0">
                <a:latin typeface="Tahoma" pitchFamily="34" charset="0"/>
              </a:rPr>
              <a:t>DEC  BL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>
                <a:latin typeface="Tahoma" pitchFamily="34" charset="0"/>
              </a:rPr>
              <a:t>                JNZ  NEXT1         </a:t>
            </a:r>
            <a:r>
              <a:rPr lang="en-US" altLang="zh-CN" sz="20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; 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ZF=0</a:t>
            </a:r>
            <a:r>
              <a:rPr lang="zh-CN" altLang="en-US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转</a:t>
            </a:r>
            <a:r>
              <a:rPr lang="en-US" altLang="zh-CN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NEXT1</a:t>
            </a:r>
          </a:p>
          <a:p>
            <a:pPr eaLnBrk="1" hangingPunct="1">
              <a:spcBef>
                <a:spcPct val="0"/>
              </a:spcBef>
              <a:spcAft>
                <a:spcPct val="0"/>
              </a:spcAft>
              <a:buFont typeface="Wingdings" pitchFamily="2" charset="2"/>
              <a:buNone/>
            </a:pPr>
            <a:r>
              <a:rPr lang="en-US" altLang="zh-CN" sz="2400" dirty="0"/>
              <a:t>              </a:t>
            </a:r>
            <a:r>
              <a:rPr lang="en-US" altLang="zh-CN" sz="2400" dirty="0">
                <a:latin typeface="Tahoma" pitchFamily="34" charset="0"/>
              </a:rPr>
              <a:t>HLT </a:t>
            </a:r>
            <a:r>
              <a:rPr lang="en-US" altLang="zh-CN" sz="2400" dirty="0"/>
              <a:t>       </a:t>
            </a:r>
            <a:r>
              <a:rPr lang="en-US" altLang="zh-CN" sz="2000" dirty="0">
                <a:solidFill>
                  <a:schemeClr val="tx1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; </a:t>
            </a:r>
            <a:r>
              <a:rPr lang="zh-CN" altLang="en-US" sz="2000" dirty="0">
                <a:solidFill>
                  <a:srgbClr val="06221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暂停执行</a:t>
            </a:r>
            <a:endParaRPr lang="en-US" altLang="zh-CN" sz="2000" dirty="0">
              <a:solidFill>
                <a:srgbClr val="062216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4016" y="1295870"/>
            <a:ext cx="3888432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6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说明以下程序的功能：</a:t>
            </a: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936612EE-6AFC-40F6-8DAD-578FD7EC07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9552" y="0"/>
            <a:ext cx="4685663" cy="2277547"/>
          </a:xfrm>
          <a:prstGeom prst="rect">
            <a:avLst/>
          </a:prstGeom>
          <a:solidFill>
            <a:srgbClr val="FAFA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volatile uint8_t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 bl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86801"/>
                </a:solidFill>
                <a:effectLst/>
                <a:latin typeface="Cascadia Code" panose="020B0609020000020004" pitchFamily="49" charset="0"/>
                <a:ea typeface="Fira Code"/>
              </a:rPr>
              <a:t> 2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;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83A42"/>
              </a:solidFill>
              <a:effectLst/>
              <a:latin typeface="Cascadia Code" panose="020B0609020000020004" pitchFamily="49" charset="0"/>
              <a:ea typeface="Fira Code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while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(bl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--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) {</a:t>
            </a:r>
            <a:r>
              <a:rPr kumimoji="0" lang="zh-CN" altLang="zh-CN" b="0" i="1" u="none" strike="noStrike" cap="none" normalizeH="0" baseline="0" dirty="0">
                <a:ln>
                  <a:noFill/>
                </a:ln>
                <a:solidFill>
                  <a:srgbClr val="A0A1A7"/>
                </a:solidFill>
                <a:effectLst/>
                <a:latin typeface="Cascadia Code" panose="020B0609020000020004" pitchFamily="49" charset="0"/>
                <a:ea typeface="Fira Code"/>
              </a:rPr>
              <a:t> // BL母循环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83A42"/>
              </a:solidFill>
              <a:effectLst/>
              <a:latin typeface="Cascadia Code" panose="020B0609020000020004" pitchFamily="49" charset="0"/>
              <a:ea typeface="Fira Code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383A42"/>
                </a:solidFill>
                <a:latin typeface="Cascadia Code" panose="020B0609020000020004" pitchFamily="49" charset="0"/>
                <a:ea typeface="Fira Code"/>
              </a:rPr>
              <a:t>   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volatile uint16_t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 cx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=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986801"/>
                </a:solidFill>
                <a:effectLst/>
                <a:latin typeface="Cascadia Code" panose="020B0609020000020004" pitchFamily="49" charset="0"/>
                <a:ea typeface="Fira Code"/>
              </a:rPr>
              <a:t> 0xFFFF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; </a:t>
            </a:r>
            <a:endParaRPr kumimoji="0" lang="en-US" altLang="zh-CN" b="0" i="0" u="none" strike="noStrike" cap="none" normalizeH="0" baseline="0" dirty="0">
              <a:ln>
                <a:noFill/>
              </a:ln>
              <a:solidFill>
                <a:srgbClr val="383A42"/>
              </a:solidFill>
              <a:effectLst/>
              <a:latin typeface="Cascadia Code" panose="020B0609020000020004" pitchFamily="49" charset="0"/>
              <a:ea typeface="Fira Code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383A42"/>
                </a:solidFill>
                <a:latin typeface="Cascadia Code" panose="020B0609020000020004" pitchFamily="49" charset="0"/>
                <a:ea typeface="Fira Code"/>
              </a:rPr>
              <a:t>    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while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(cx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--</a:t>
            </a:r>
            <a:r>
              <a:rPr kumimoji="0" lang="zh-CN" altLang="zh-CN" b="0" i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);</a:t>
            </a:r>
            <a:r>
              <a:rPr kumimoji="0" lang="zh-CN" altLang="zh-CN" b="0" i="1" u="none" strike="noStrike" cap="none" normalizeH="0" baseline="0" dirty="0">
                <a:ln>
                  <a:noFill/>
                </a:ln>
                <a:solidFill>
                  <a:srgbClr val="A0A1A7"/>
                </a:solidFill>
                <a:effectLst/>
                <a:latin typeface="Cascadia Code" panose="020B0609020000020004" pitchFamily="49" charset="0"/>
                <a:ea typeface="Fira Code"/>
              </a:rPr>
              <a:t> </a:t>
            </a:r>
            <a:endParaRPr kumimoji="0" lang="en-US" altLang="zh-CN" b="0" i="1" u="none" strike="noStrike" cap="none" normalizeH="0" baseline="0" dirty="0">
              <a:ln>
                <a:noFill/>
              </a:ln>
              <a:solidFill>
                <a:srgbClr val="A0A1A7"/>
              </a:solidFill>
              <a:effectLst/>
              <a:latin typeface="Cascadia Code" panose="020B0609020000020004" pitchFamily="49" charset="0"/>
              <a:ea typeface="Fira Code"/>
            </a:endParaRPr>
          </a:p>
          <a:p>
            <a:pPr marL="0" marR="0" lvl="0" indent="0" algn="l" defTabSz="914400" rtl="0" eaLnBrk="0" fontAlgn="base" latinLnBrk="0" hangingPunct="0">
              <a:spcBef>
                <a:spcPts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} </a:t>
            </a: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A626A4"/>
                </a:solidFill>
                <a:effectLst/>
                <a:latin typeface="Cascadia Code" panose="020B0609020000020004" pitchFamily="49" charset="0"/>
                <a:ea typeface="Fira Code"/>
              </a:rPr>
              <a:t>while</a:t>
            </a: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(</a:t>
            </a: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986801"/>
                </a:solidFill>
                <a:effectLst/>
                <a:latin typeface="Cascadia Code" panose="020B0609020000020004" pitchFamily="49" charset="0"/>
                <a:ea typeface="Fira Code"/>
              </a:rPr>
              <a:t>1</a:t>
            </a: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383A42"/>
                </a:solidFill>
                <a:effectLst/>
                <a:latin typeface="Cascadia Code" panose="020B0609020000020004" pitchFamily="49" charset="0"/>
                <a:ea typeface="Fira Code"/>
              </a:rPr>
              <a:t>);</a:t>
            </a:r>
            <a:r>
              <a:rPr kumimoji="0" lang="zh-CN" altLang="zh-CN" b="0" u="none" strike="noStrike" cap="none" normalizeH="0" baseline="0" dirty="0">
                <a:ln>
                  <a:noFill/>
                </a:ln>
                <a:solidFill>
                  <a:srgbClr val="A0A1A7"/>
                </a:solidFill>
                <a:effectLst/>
                <a:latin typeface="Cascadia Code" panose="020B0609020000020004" pitchFamily="49" charset="0"/>
                <a:ea typeface="Fira Code"/>
              </a:rPr>
              <a:t> </a:t>
            </a:r>
            <a:endParaRPr kumimoji="0" lang="zh-CN" altLang="zh-CN" sz="4000" b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1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114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114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114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114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114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114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40" grpId="0" uiExpand="1" build="p"/>
      <p:bldP spid="2" grpId="0"/>
      <p:bldP spid="11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除法指令</a:t>
            </a:r>
          </a:p>
        </p:txBody>
      </p:sp>
      <p:sp>
        <p:nvSpPr>
          <p:cNvPr id="172035" name="Rectangle 3"/>
          <p:cNvSpPr>
            <a:spLocks noGrp="1" noChangeArrowheads="1"/>
          </p:cNvSpPr>
          <p:nvPr>
            <p:ph idx="1"/>
          </p:nvPr>
        </p:nvSpPr>
        <p:spPr>
          <a:xfrm>
            <a:off x="431924" y="1439887"/>
            <a:ext cx="9001000" cy="3675099"/>
          </a:xfrm>
        </p:spPr>
        <p:txBody>
          <a:bodyPr/>
          <a:lstStyle/>
          <a:p>
            <a:pPr eaLnBrk="1" hangingPunct="1">
              <a:lnSpc>
                <a:spcPct val="115000"/>
              </a:lnSpc>
              <a:buFont typeface="Wingdings" pitchFamily="2" charset="2"/>
              <a:buNone/>
            </a:pPr>
            <a:r>
              <a:rPr lang="zh-CN" altLang="en-US" sz="3200" u="sng" dirty="0"/>
              <a:t>无符号除法指令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格式：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/>
              <a:t>DIV  OPRD            </a:t>
            </a:r>
            <a:r>
              <a:rPr lang="zh-CN" altLang="en-US" dirty="0"/>
              <a:t>；</a:t>
            </a:r>
            <a:r>
              <a:rPr lang="en-US" altLang="zh-CN" dirty="0"/>
              <a:t>AL &lt;- AX / OPRD;  AH &lt;- AX % OPRD</a:t>
            </a:r>
          </a:p>
          <a:p>
            <a:pPr eaLnBrk="1" hangingPunct="1">
              <a:lnSpc>
                <a:spcPct val="115000"/>
              </a:lnSpc>
              <a:spcBef>
                <a:spcPct val="55000"/>
              </a:spcBef>
              <a:buFont typeface="Wingdings" pitchFamily="2" charset="2"/>
              <a:buNone/>
            </a:pPr>
            <a:r>
              <a:rPr lang="zh-CN" altLang="en-US" sz="3200" u="sng" dirty="0"/>
              <a:t>有符号除法指令</a:t>
            </a:r>
          </a:p>
          <a:p>
            <a:pPr eaLnBrk="1" hangingPunct="1">
              <a:lnSpc>
                <a:spcPct val="115000"/>
              </a:lnSpc>
            </a:pPr>
            <a:r>
              <a:rPr lang="zh-CN" altLang="en-US" dirty="0"/>
              <a:t>格式：</a:t>
            </a:r>
          </a:p>
          <a:p>
            <a:pPr lvl="1" eaLnBrk="1" hangingPunct="1">
              <a:lnSpc>
                <a:spcPct val="115000"/>
              </a:lnSpc>
              <a:spcBef>
                <a:spcPct val="0"/>
              </a:spcBef>
            </a:pPr>
            <a:r>
              <a:rPr lang="en-US" altLang="zh-CN" dirty="0"/>
              <a:t>IDIV OPRD</a:t>
            </a:r>
            <a:endParaRPr lang="zh-CN" altLang="en-US" dirty="0"/>
          </a:p>
        </p:txBody>
      </p:sp>
      <p:sp>
        <p:nvSpPr>
          <p:cNvPr id="103426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4C8328CF-57F3-4DD3-913B-835F5A7896A0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97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blinds/>
  </p:transition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灯片编号占位符 5"/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75A1830-DE54-4B8A-8977-A941FAFE99F5}" type="slidenum">
              <a:rPr lang="zh-CN" altLang="en-US" sz="1400" b="0" smtClean="0">
                <a:solidFill>
                  <a:schemeClr val="tx1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98</a:t>
            </a:fld>
            <a:endParaRPr lang="en-US" altLang="zh-CN" sz="1400" b="0">
              <a:solidFill>
                <a:schemeClr val="tx1"/>
              </a:solidFill>
              <a:ea typeface="宋体" charset="-122"/>
            </a:endParaRPr>
          </a:p>
        </p:txBody>
      </p:sp>
      <p:sp>
        <p:nvSpPr>
          <p:cNvPr id="10445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 dirty="0"/>
              <a:t>除法指令的操作</a:t>
            </a:r>
          </a:p>
        </p:txBody>
      </p:sp>
      <p:sp>
        <p:nvSpPr>
          <p:cNvPr id="1996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91964" y="1295871"/>
            <a:ext cx="5926657" cy="4536504"/>
          </a:xfrm>
        </p:spPr>
        <p:txBody>
          <a:bodyPr/>
          <a:lstStyle/>
          <a:p>
            <a:pPr eaLnBrk="1" hangingPunct="1">
              <a:spcAft>
                <a:spcPct val="25000"/>
              </a:spcAft>
              <a:buFont typeface="Wingdings" pitchFamily="2" charset="2"/>
              <a:buNone/>
              <a:defRPr/>
            </a:pPr>
            <a:r>
              <a:rPr kumimoji="1" lang="zh-CN" altLang="en-US" u="sng" dirty="0"/>
              <a:t>若</a:t>
            </a:r>
            <a:r>
              <a:rPr kumimoji="1" lang="en-US" altLang="zh-CN" u="sng" dirty="0"/>
              <a:t>OPRD</a:t>
            </a:r>
            <a:r>
              <a:rPr kumimoji="1" lang="zh-CN" altLang="en-US" u="sng" dirty="0"/>
              <a:t>是字节数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kumimoji="1" lang="zh-CN" altLang="en-US" dirty="0"/>
              <a:t>执行：</a:t>
            </a:r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AX/OPRD        </a:t>
            </a:r>
            <a:r>
              <a:rPr kumimoji="1" lang="en-US" altLang="zh-CN" dirty="0"/>
              <a:t>  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kumimoji="1" lang="zh-CN" altLang="en-US" dirty="0"/>
              <a:t>结果：</a:t>
            </a:r>
          </a:p>
          <a:p>
            <a:pPr lvl="1" eaLnBrk="1" hangingPunct="1">
              <a:spcAft>
                <a:spcPts val="0"/>
              </a:spcAft>
              <a:defRPr/>
            </a:pPr>
            <a:r>
              <a:rPr kumimoji="1" lang="en-US" altLang="zh-CN" dirty="0"/>
              <a:t>AL=</a:t>
            </a:r>
            <a:r>
              <a:rPr kumimoji="1" lang="zh-CN" altLang="en-US" dirty="0"/>
              <a:t>商         </a:t>
            </a:r>
            <a:r>
              <a:rPr kumimoji="1" lang="en-US" altLang="zh-CN" dirty="0"/>
              <a:t>AH=</a:t>
            </a:r>
            <a:r>
              <a:rPr kumimoji="1" lang="zh-CN" altLang="en-US" dirty="0"/>
              <a:t>余数</a:t>
            </a:r>
          </a:p>
          <a:p>
            <a:pPr eaLnBrk="1" hangingPunct="1">
              <a:spcBef>
                <a:spcPts val="1200"/>
              </a:spcBef>
              <a:spcAft>
                <a:spcPts val="0"/>
              </a:spcAft>
              <a:buFont typeface="Wingdings" pitchFamily="2" charset="2"/>
              <a:buNone/>
              <a:defRPr/>
            </a:pPr>
            <a:r>
              <a:rPr kumimoji="1" lang="zh-CN" altLang="en-US" u="sng" dirty="0"/>
              <a:t>若</a:t>
            </a:r>
            <a:r>
              <a:rPr kumimoji="1" lang="en-US" altLang="zh-CN" u="sng" dirty="0"/>
              <a:t>OPRD</a:t>
            </a:r>
            <a:r>
              <a:rPr kumimoji="1" lang="zh-CN" altLang="en-US" u="sng" dirty="0"/>
              <a:t>是双字节数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kumimoji="1" lang="zh-CN" altLang="en-US" dirty="0"/>
              <a:t>执行： </a:t>
            </a:r>
            <a:r>
              <a:rPr kumimoji="1" lang="en-US" altLang="zh-CN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rPr>
              <a:t>DXAX/OPRD</a:t>
            </a:r>
          </a:p>
          <a:p>
            <a:pPr eaLnBrk="1" hangingPunct="1">
              <a:spcAft>
                <a:spcPts val="0"/>
              </a:spcAft>
              <a:defRPr/>
            </a:pPr>
            <a:r>
              <a:rPr kumimoji="1" lang="zh-CN" altLang="en-US" dirty="0"/>
              <a:t>结果：</a:t>
            </a:r>
          </a:p>
          <a:p>
            <a:pPr lvl="1" eaLnBrk="1" hangingPunct="1">
              <a:spcAft>
                <a:spcPts val="0"/>
              </a:spcAft>
              <a:defRPr/>
            </a:pPr>
            <a:r>
              <a:rPr kumimoji="1" lang="en-US" altLang="zh-CN" dirty="0"/>
              <a:t>AX=</a:t>
            </a:r>
            <a:r>
              <a:rPr kumimoji="1" lang="zh-CN" altLang="en-US" dirty="0"/>
              <a:t>商 </a:t>
            </a:r>
            <a:r>
              <a:rPr kumimoji="1" lang="en-US" altLang="zh-CN" dirty="0"/>
              <a:t>DX=</a:t>
            </a:r>
            <a:r>
              <a:rPr kumimoji="1" lang="zh-CN" altLang="en-US" dirty="0"/>
              <a:t>余数</a:t>
            </a:r>
          </a:p>
        </p:txBody>
      </p:sp>
      <p:sp>
        <p:nvSpPr>
          <p:cNvPr id="199684" name="Text Box 4"/>
          <p:cNvSpPr txBox="1">
            <a:spLocks noChangeArrowheads="1"/>
          </p:cNvSpPr>
          <p:nvPr/>
        </p:nvSpPr>
        <p:spPr bwMode="auto">
          <a:xfrm>
            <a:off x="5688508" y="2675448"/>
            <a:ext cx="1819760" cy="1585801"/>
          </a:xfrm>
          <a:prstGeom prst="rect">
            <a:avLst/>
          </a:prstGeom>
          <a:solidFill>
            <a:srgbClr val="800000"/>
          </a:solidFill>
          <a:ln w="25400" cap="sq">
            <a:noFill/>
            <a:miter lim="800000"/>
            <a:headEnd type="none" w="sm" len="sm"/>
            <a:tailEnd type="none" w="lg" len="lg"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txBody>
          <a:bodyPr wrap="square" tIns="72000" bIns="72000" anchor="ctr" anchorCtr="1">
            <a:spAutoFit/>
          </a:bodyPr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>
              <a:lnSpc>
                <a:spcPct val="130000"/>
              </a:lnSpc>
              <a:spcBef>
                <a:spcPct val="50000"/>
              </a:spcBef>
              <a:spcAft>
                <a:spcPct val="40000"/>
              </a:spcAft>
              <a:buClrTx/>
              <a:buSzTx/>
              <a:buFontTx/>
              <a:buNone/>
            </a:pPr>
            <a:r>
              <a:rPr kumimoji="1" lang="zh-CN" altLang="en-US" sz="24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黑体" panose="02010600030101010101" pitchFamily="2" charset="-122"/>
                <a:ea typeface="黑体" panose="02010600030101010101" pitchFamily="2" charset="-122"/>
              </a:rPr>
              <a:t>指令要求被除数是除数的双倍字长</a:t>
            </a:r>
          </a:p>
        </p:txBody>
      </p:sp>
    </p:spTree>
  </p:cSld>
  <p:clrMapOvr>
    <a:masterClrMapping/>
  </p:clrMapOvr>
  <p:transition spd="med">
    <p:blind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96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96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96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996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996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996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996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996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99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9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996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9684" grpId="0" animBg="1"/>
    </p:bld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1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8856860" y="5976428"/>
            <a:ext cx="749971" cy="43201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60000"/>
              <a:buFont typeface="Wingdings" pitchFamily="2" charset="2"/>
              <a:buChar char="n"/>
              <a:defRPr sz="2800" b="1">
                <a:solidFill>
                  <a:schemeClr val="tx2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hlink"/>
              </a:buClr>
              <a:buSzPct val="55000"/>
              <a:buFont typeface="Wingdings" pitchFamily="2" charset="2"/>
              <a:buChar char="n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eaLnBrk="0" hangingPunct="0">
              <a:lnSpc>
                <a:spcPct val="110000"/>
              </a:lnSpc>
              <a:spcBef>
                <a:spcPct val="20000"/>
              </a:spcBef>
              <a:spcAft>
                <a:spcPct val="5000"/>
              </a:spcAft>
              <a:buClr>
                <a:schemeClr val="folHlink"/>
              </a:buClr>
              <a:buSzPct val="50000"/>
              <a:buFont typeface="Wingdings" pitchFamily="2" charset="2"/>
              <a:buChar char="n"/>
              <a:defRPr sz="2000" b="1">
                <a:solidFill>
                  <a:srgbClr val="FF0000"/>
                </a:solidFill>
                <a:latin typeface="Tahoma" pitchFamily="34" charset="0"/>
                <a:ea typeface="宋体" charset="-122"/>
              </a:defRPr>
            </a:lvl3pPr>
            <a:lvl4pPr marL="1600200" indent="-228600" eaLnBrk="0" hangingPunct="0">
              <a:spcBef>
                <a:spcPct val="20000"/>
              </a:spcBef>
              <a:buClr>
                <a:schemeClr val="accent2"/>
              </a:buClr>
              <a:buSzPct val="55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4pPr>
            <a:lvl5pPr marL="2057400" indent="-228600" eaLnBrk="0" hangingPunct="0">
              <a:spcBef>
                <a:spcPct val="20000"/>
              </a:spcBef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50000"/>
              <a:buFont typeface="Wingdings" pitchFamily="2" charset="2"/>
              <a:buChar char="n"/>
              <a:defRPr sz="2000">
                <a:solidFill>
                  <a:schemeClr val="tx1"/>
                </a:solidFill>
                <a:latin typeface="Tahoma" pitchFamily="34" charset="0"/>
                <a:ea typeface="宋体" charset="-122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fld id="{AB343081-6C0D-410E-8858-B8ED1A308E7B}" type="slidenum">
              <a:rPr lang="zh-CN" altLang="en-US" sz="1400" b="0" smtClean="0">
                <a:solidFill>
                  <a:schemeClr val="bg2"/>
                </a:solidFill>
                <a:ea typeface="宋体" charset="-122"/>
              </a:rPr>
              <a:pPr ea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</a:pPr>
              <a:t>99</a:t>
            </a:fld>
            <a:endParaRPr lang="en-US" altLang="zh-CN" sz="1400" b="0" dirty="0">
              <a:solidFill>
                <a:schemeClr val="bg2"/>
              </a:solidFill>
              <a:ea typeface="宋体" charset="-122"/>
            </a:endParaRPr>
          </a:p>
        </p:txBody>
      </p:sp>
      <p:sp>
        <p:nvSpPr>
          <p:cNvPr id="106499" name="Rectangle 4"/>
          <p:cNvSpPr>
            <a:spLocks noGrp="1" noChangeArrowheads="1"/>
          </p:cNvSpPr>
          <p:nvPr>
            <p:ph type="ctrTitle"/>
          </p:nvPr>
        </p:nvSpPr>
        <p:spPr>
          <a:xfrm>
            <a:off x="1079996" y="2015951"/>
            <a:ext cx="7958606" cy="1381538"/>
          </a:xfrm>
        </p:spPr>
        <p:txBody>
          <a:bodyPr/>
          <a:lstStyle/>
          <a:p>
            <a:pPr algn="ctr" eaLnBrk="1" hangingPunct="1"/>
            <a:r>
              <a:rPr lang="zh-CN" altLang="en-US" sz="4800" b="1" dirty="0">
                <a:solidFill>
                  <a:srgbClr val="8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文行楷" panose="02010800040101010101" pitchFamily="2" charset="-122"/>
                <a:ea typeface="华文行楷" panose="02010800040101010101" pitchFamily="2" charset="-122"/>
                <a:cs typeface="华文行楷" panose="02010800040101010101" pitchFamily="2" charset="-122"/>
              </a:rPr>
              <a:t>三、逻辑运算和移位指令</a:t>
            </a:r>
          </a:p>
        </p:txBody>
      </p:sp>
    </p:spTree>
  </p:cSld>
  <p:clrMapOvr>
    <a:masterClrMapping/>
  </p:clrMapOvr>
  <p:transition spd="med">
    <p:blinds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BRANCHTO" val="257"/>
  <p:tag name="HOTSPOTTYPE" val="DefinedInNavigator"/>
  <p:tag name="DEFINEDINNAVIGATOR" val="True"/>
</p:tagLst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2225" cap="flat" cmpd="sng" algn="ctr">
          <a:solidFill>
            <a:srgbClr val="FF6600"/>
          </a:solidFill>
          <a:prstDash val="solid"/>
          <a:round/>
          <a:headEnd type="none" w="med" len="med"/>
          <a:tailEnd type="triangle" w="lg" len="lg"/>
        </a:ln>
        <a:effectLst/>
      </a:spPr>
      <a:bodyPr vert="horz" wrap="square" lIns="92075" tIns="46038" rIns="92075" bIns="46038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2225" cap="flat" cmpd="sng" algn="ctr">
          <a:solidFill>
            <a:srgbClr val="FF6600"/>
          </a:solidFill>
          <a:prstDash val="solid"/>
          <a:round/>
          <a:headEnd type="none" w="med" len="med"/>
          <a:tailEnd type="triangle" w="lg" len="lg"/>
        </a:ln>
        <a:effectLst/>
      </a:spPr>
      <a:bodyPr vert="horz" wrap="square" lIns="92075" tIns="46038" rIns="92075" bIns="46038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Blends 3">
    <a:dk1>
      <a:srgbClr val="000000"/>
    </a:dk1>
    <a:lt1>
      <a:srgbClr val="FFFFFF"/>
    </a:lt1>
    <a:dk2>
      <a:srgbClr val="333399"/>
    </a:dk2>
    <a:lt2>
      <a:srgbClr val="1C1C1C"/>
    </a:lt2>
    <a:accent1>
      <a:srgbClr val="00E4A8"/>
    </a:accent1>
    <a:accent2>
      <a:srgbClr val="FFCF01"/>
    </a:accent2>
    <a:accent3>
      <a:srgbClr val="FFFFFF"/>
    </a:accent3>
    <a:accent4>
      <a:srgbClr val="000000"/>
    </a:accent4>
    <a:accent5>
      <a:srgbClr val="AAEFD1"/>
    </a:accent5>
    <a:accent6>
      <a:srgbClr val="E7BB01"/>
    </a:accent6>
    <a:hlink>
      <a:srgbClr val="FF0000"/>
    </a:hlink>
    <a:folHlink>
      <a:srgbClr val="3333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23128</TotalTime>
  <Words>8946</Words>
  <Application>Microsoft Office PowerPoint</Application>
  <PresentationFormat>自定义</PresentationFormat>
  <Paragraphs>2142</Paragraphs>
  <Slides>191</Slides>
  <Notes>149</Notes>
  <HiddenSlides>1</HiddenSlides>
  <MMClips>0</MMClips>
  <ScaleCrop>false</ScaleCrop>
  <HeadingPairs>
    <vt:vector size="8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191</vt:i4>
      </vt:variant>
    </vt:vector>
  </HeadingPairs>
  <TitlesOfParts>
    <vt:vector size="212" baseType="lpstr">
      <vt:lpstr>Arial Unicode MS</vt:lpstr>
      <vt:lpstr>BatangChe</vt:lpstr>
      <vt:lpstr>Fira Code</vt:lpstr>
      <vt:lpstr>方正舒体</vt:lpstr>
      <vt:lpstr>黑体</vt:lpstr>
      <vt:lpstr>华文琥珀</vt:lpstr>
      <vt:lpstr>华文楷体</vt:lpstr>
      <vt:lpstr>华文行楷</vt:lpstr>
      <vt:lpstr>华文中宋</vt:lpstr>
      <vt:lpstr>楷体_GB2312</vt:lpstr>
      <vt:lpstr>隶书</vt:lpstr>
      <vt:lpstr>宋体</vt:lpstr>
      <vt:lpstr>微软雅黑</vt:lpstr>
      <vt:lpstr>Arial</vt:lpstr>
      <vt:lpstr>Cascadia Code</vt:lpstr>
      <vt:lpstr>Symbol</vt:lpstr>
      <vt:lpstr>Tahoma</vt:lpstr>
      <vt:lpstr>Times New Roman</vt:lpstr>
      <vt:lpstr>Wingdings</vt:lpstr>
      <vt:lpstr>Blends</vt:lpstr>
      <vt:lpstr>Visio</vt:lpstr>
      <vt:lpstr>第二章作业：</vt:lpstr>
      <vt:lpstr>第3章 指令集</vt:lpstr>
      <vt:lpstr>主要内容：</vt:lpstr>
      <vt:lpstr>一、指令系统基本概念</vt:lpstr>
      <vt:lpstr>了解:</vt:lpstr>
      <vt:lpstr>1. 指令与指令系统</vt:lpstr>
      <vt:lpstr>1. 8086/8088指令一览表</vt:lpstr>
      <vt:lpstr>2. 指令格式</vt:lpstr>
      <vt:lpstr>3. 指令中的操作数</vt:lpstr>
      <vt:lpstr>立即数操作数</vt:lpstr>
      <vt:lpstr>在线的8086模拟器 https://yjdoc2.github.io/8086-emulator-web/compile</vt:lpstr>
      <vt:lpstr>寄存器操作数</vt:lpstr>
      <vt:lpstr>存储器操作数</vt:lpstr>
      <vt:lpstr>存储器操作数例</vt:lpstr>
      <vt:lpstr>三种类型操作数的比较</vt:lpstr>
      <vt:lpstr>二、寻址方式</vt:lpstr>
      <vt:lpstr>寻址方式</vt:lpstr>
      <vt:lpstr>寻址方式</vt:lpstr>
      <vt:lpstr>寻址方式</vt:lpstr>
      <vt:lpstr>立即寻址</vt:lpstr>
      <vt:lpstr>寻址方式</vt:lpstr>
      <vt:lpstr>寄存器寻址</vt:lpstr>
      <vt:lpstr>寻址方式</vt:lpstr>
      <vt:lpstr>地址 = 段地址 和 偏移地址</vt:lpstr>
      <vt:lpstr>存储器操作数的寻址方式</vt:lpstr>
      <vt:lpstr>1. 直接寻址</vt:lpstr>
      <vt:lpstr>2. 寄存器间接寻址</vt:lpstr>
      <vt:lpstr>寄存器间接寻址</vt:lpstr>
      <vt:lpstr>寄存器间接寻址例</vt:lpstr>
      <vt:lpstr>寄存器间接寻址例</vt:lpstr>
      <vt:lpstr>仿真实验</vt:lpstr>
      <vt:lpstr>寄存器间接寻址例</vt:lpstr>
      <vt:lpstr>寄存器间接寻址——基址变址寻址</vt:lpstr>
      <vt:lpstr>3. 寄存器相对寻址</vt:lpstr>
      <vt:lpstr>3. 寄存器相对寻址</vt:lpstr>
      <vt:lpstr>3. 寄存器相对寻址</vt:lpstr>
      <vt:lpstr>3. 寄存器相对寻址</vt:lpstr>
      <vt:lpstr>4.  基址、变址寻址</vt:lpstr>
      <vt:lpstr>3. 寄存器相对寻址</vt:lpstr>
      <vt:lpstr>例：</vt:lpstr>
      <vt:lpstr>3. 寄存器相对寻址</vt:lpstr>
      <vt:lpstr>5. 基址、变址、相对寻址</vt:lpstr>
      <vt:lpstr>例：</vt:lpstr>
      <vt:lpstr>3. 寄存器相对寻址</vt:lpstr>
      <vt:lpstr>3. 寄存器间接寻址</vt:lpstr>
      <vt:lpstr>寻址方式</vt:lpstr>
      <vt:lpstr>隐含寻址</vt:lpstr>
      <vt:lpstr>注意：以下操作是非法的。</vt:lpstr>
      <vt:lpstr>三、8086指令系统</vt:lpstr>
      <vt:lpstr>掌握：</vt:lpstr>
      <vt:lpstr>8086指令系统</vt:lpstr>
      <vt:lpstr>一、数据传送指令</vt:lpstr>
      <vt:lpstr>1. 通用数据传送</vt:lpstr>
      <vt:lpstr>1）一般数据传送指令</vt:lpstr>
      <vt:lpstr>一般数据传送指令： MOV</vt:lpstr>
      <vt:lpstr>一般数据传送指令： 关于BYTE PTR的使用</vt:lpstr>
      <vt:lpstr>一般数据传送指令： MOV</vt:lpstr>
      <vt:lpstr>一般数据传送指令例</vt:lpstr>
      <vt:lpstr>一般数据传送指令应用例</vt:lpstr>
      <vt:lpstr>一般数据传送指令应用例：线上模拟器</vt:lpstr>
      <vt:lpstr>一般数据传送指令应用例:在EMU8086模拟器上实现</vt:lpstr>
      <vt:lpstr>上段程序在代码段中的存放形式</vt:lpstr>
      <vt:lpstr>数据段中的分布 </vt:lpstr>
      <vt:lpstr>PowerPoint 演示文稿</vt:lpstr>
      <vt:lpstr>2）堆栈操作指令PUSH和POP</vt:lpstr>
      <vt:lpstr>压栈指令 PUSH</vt:lpstr>
      <vt:lpstr>压栈指令的操作</vt:lpstr>
      <vt:lpstr>出栈指令POP</vt:lpstr>
      <vt:lpstr>出栈指令的操作</vt:lpstr>
      <vt:lpstr>堆栈操作指令说明</vt:lpstr>
      <vt:lpstr>堆栈操作指令例</vt:lpstr>
      <vt:lpstr>3) 交换与查表指令</vt:lpstr>
      <vt:lpstr>PowerPoint 演示文稿</vt:lpstr>
      <vt:lpstr>4）字位扩展指令 </vt:lpstr>
      <vt:lpstr>字节到字的扩展指令</vt:lpstr>
      <vt:lpstr>字到双字的扩展指令</vt:lpstr>
      <vt:lpstr>2. 输入输出指令</vt:lpstr>
      <vt:lpstr>输入输出指令</vt:lpstr>
      <vt:lpstr>指令寻址方式</vt:lpstr>
      <vt:lpstr>I/O指令例</vt:lpstr>
      <vt:lpstr>小结</vt:lpstr>
      <vt:lpstr>取偏移地址指令LEA</vt:lpstr>
      <vt:lpstr>LEA指令与MOV指令执行结果对比</vt:lpstr>
      <vt:lpstr>LEA指令与MOV指令执行结果对比</vt:lpstr>
      <vt:lpstr>LEA指令在程序中的应用</vt:lpstr>
      <vt:lpstr>PowerPoint 演示文稿</vt:lpstr>
      <vt:lpstr>PowerPoint 演示文稿</vt:lpstr>
      <vt:lpstr>4. 标志位操作指令 </vt:lpstr>
      <vt:lpstr>1.  LAHF，SAHF</vt:lpstr>
      <vt:lpstr>数据传送类指令和算术运算类指令学习提示</vt:lpstr>
      <vt:lpstr>二、算术运算类指令</vt:lpstr>
      <vt:lpstr>算术运算类指令</vt:lpstr>
      <vt:lpstr>算术运算类指令学习提示</vt:lpstr>
      <vt:lpstr>ADD指令例: ADD OP1,OP2   ；OP1&lt;-OP1+OP2</vt:lpstr>
      <vt:lpstr>ADC指令应用例____求两个数之和</vt:lpstr>
      <vt:lpstr>应用程序例</vt:lpstr>
      <vt:lpstr>除法指令</vt:lpstr>
      <vt:lpstr>除法指令的操作</vt:lpstr>
      <vt:lpstr>三、逻辑运算和移位指令</vt:lpstr>
      <vt:lpstr>指令类型</vt:lpstr>
      <vt:lpstr>1. 逻辑运算指令</vt:lpstr>
      <vt:lpstr>1）“与”指令：</vt:lpstr>
      <vt:lpstr>“与”指令的应用</vt:lpstr>
      <vt:lpstr>“与”指令应用例</vt:lpstr>
      <vt:lpstr>“与”指令应用例</vt:lpstr>
      <vt:lpstr>“与”指令应用例</vt:lpstr>
      <vt:lpstr>2）“或”运算指令</vt:lpstr>
      <vt:lpstr>“或”指令的应用</vt:lpstr>
      <vt:lpstr>“或”指令的应用例</vt:lpstr>
      <vt:lpstr>“或”指令的应用</vt:lpstr>
      <vt:lpstr>3）“非”运算指令</vt:lpstr>
      <vt:lpstr>4）“异或”运算指令</vt:lpstr>
      <vt:lpstr>5）“测试”指令</vt:lpstr>
      <vt:lpstr>从地址为3F8H的  端口中读入一个字节数，当该数的 bit1， bit3， bit5位同时为1时，可从38FH端口将DATA为首地址的一个字输出，否则就不能进行数据传送。</vt:lpstr>
      <vt:lpstr>2. 移位指令</vt:lpstr>
      <vt:lpstr>1）非循环移位指令</vt:lpstr>
      <vt:lpstr>算术左移和逻辑左移</vt:lpstr>
      <vt:lpstr>逻辑右移</vt:lpstr>
      <vt:lpstr>逻辑右移例：</vt:lpstr>
      <vt:lpstr>算术右移</vt:lpstr>
      <vt:lpstr>算术右移例：</vt:lpstr>
      <vt:lpstr>非循环移位指令的应用</vt:lpstr>
      <vt:lpstr>2）循环移位指令</vt:lpstr>
      <vt:lpstr>不带进位位的循环移位: ROL和ROR</vt:lpstr>
      <vt:lpstr>带进位位的循环移位： RCL和RCR</vt:lpstr>
      <vt:lpstr>不带CF的循环移位例：</vt:lpstr>
      <vt:lpstr>带CF的循环移位例：</vt:lpstr>
      <vt:lpstr>循环移位指令的应用</vt:lpstr>
      <vt:lpstr>NEG指令</vt:lpstr>
      <vt:lpstr>CMP指令</vt:lpstr>
      <vt:lpstr>CMP指令</vt:lpstr>
      <vt:lpstr>CMP指令</vt:lpstr>
      <vt:lpstr>CMP指令</vt:lpstr>
      <vt:lpstr>CMP指令例</vt:lpstr>
      <vt:lpstr>程序功能</vt:lpstr>
      <vt:lpstr>注意点</vt:lpstr>
      <vt:lpstr>四、串操作指令</vt:lpstr>
      <vt:lpstr>串操作</vt:lpstr>
      <vt:lpstr>串操作指令要求</vt:lpstr>
      <vt:lpstr>重复前缀</vt:lpstr>
      <vt:lpstr>串操作指令</vt:lpstr>
      <vt:lpstr>串操作指令流程</vt:lpstr>
      <vt:lpstr>1. 串传送指令</vt:lpstr>
      <vt:lpstr>串传送指令</vt:lpstr>
      <vt:lpstr>2. 串比较指令</vt:lpstr>
      <vt:lpstr>串比较指令例</vt:lpstr>
      <vt:lpstr>3. 串扫描指令</vt:lpstr>
      <vt:lpstr>串操作指令应用注意事项</vt:lpstr>
      <vt:lpstr>五、程序控制指令</vt:lpstr>
      <vt:lpstr>程序的执行方向</vt:lpstr>
      <vt:lpstr>一、转移指令</vt:lpstr>
      <vt:lpstr>1. 无条件转移指令</vt:lpstr>
      <vt:lpstr>1）无条件段内转移</vt:lpstr>
      <vt:lpstr>段内直接转移</vt:lpstr>
      <vt:lpstr>段内直接转移示图</vt:lpstr>
      <vt:lpstr>段内间接转移</vt:lpstr>
      <vt:lpstr>段内间接转移例</vt:lpstr>
      <vt:lpstr>2）无条件段间转移</vt:lpstr>
      <vt:lpstr>段间直接转移</vt:lpstr>
      <vt:lpstr>段间间接转移</vt:lpstr>
      <vt:lpstr>例1</vt:lpstr>
      <vt:lpstr>例2</vt:lpstr>
      <vt:lpstr>2. 条件转移指令</vt:lpstr>
      <vt:lpstr>条件转移指令的应用</vt:lpstr>
      <vt:lpstr>转移指令例</vt:lpstr>
      <vt:lpstr>转移指令例（流程图）</vt:lpstr>
      <vt:lpstr>二、循环控制指令</vt:lpstr>
      <vt:lpstr>无条件循环指令</vt:lpstr>
      <vt:lpstr>三、过程调用和返回</vt:lpstr>
      <vt:lpstr>调用指令的执行过程</vt:lpstr>
      <vt:lpstr>过程调用</vt:lpstr>
      <vt:lpstr>1. 段内调用</vt:lpstr>
      <vt:lpstr>段内调用例</vt:lpstr>
      <vt:lpstr>2. 段间调用</vt:lpstr>
      <vt:lpstr>段间调用对堆栈区的影响</vt:lpstr>
      <vt:lpstr>段间调用例</vt:lpstr>
      <vt:lpstr>3. 返回指令</vt:lpstr>
      <vt:lpstr>四、中断指令</vt:lpstr>
      <vt:lpstr>中断与过程调用：</vt:lpstr>
      <vt:lpstr>中断向量表</vt:lpstr>
      <vt:lpstr>1. 中断指令</vt:lpstr>
      <vt:lpstr>中断指令的执行过程</vt:lpstr>
      <vt:lpstr>中断指令的执行过程</vt:lpstr>
      <vt:lpstr>中断指令例</vt:lpstr>
      <vt:lpstr>中断指令例</vt:lpstr>
      <vt:lpstr>2. 中断返回指令</vt:lpstr>
      <vt:lpstr>程序控制类指令例</vt:lpstr>
      <vt:lpstr>六、处理器控制指令</vt:lpstr>
      <vt:lpstr>结束语：</vt:lpstr>
      <vt:lpstr>作业：</vt:lpstr>
      <vt:lpstr>作业：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第2章 微型计算机基础</dc:title>
  <dc:creator>Xiangguo Yan</dc:creator>
  <cp:lastModifiedBy>dell</cp:lastModifiedBy>
  <cp:revision>512</cp:revision>
  <cp:lastPrinted>1995-12-08T18:33:06Z</cp:lastPrinted>
  <dcterms:created xsi:type="dcterms:W3CDTF">2002-02-18T14:13:56Z</dcterms:created>
  <dcterms:modified xsi:type="dcterms:W3CDTF">2025-04-07T03:53:55Z</dcterms:modified>
</cp:coreProperties>
</file>

<file path=docProps/thumbnail.jpeg>
</file>